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7" r:id="rId2"/>
    <p:sldId id="258" r:id="rId3"/>
    <p:sldId id="259" r:id="rId4"/>
    <p:sldId id="262" r:id="rId5"/>
    <p:sldId id="264" r:id="rId6"/>
    <p:sldId id="308" r:id="rId7"/>
    <p:sldId id="266" r:id="rId8"/>
    <p:sldId id="267" r:id="rId9"/>
    <p:sldId id="268" r:id="rId10"/>
    <p:sldId id="301" r:id="rId11"/>
    <p:sldId id="270" r:id="rId12"/>
    <p:sldId id="271" r:id="rId13"/>
    <p:sldId id="272" r:id="rId14"/>
    <p:sldId id="292" r:id="rId15"/>
    <p:sldId id="294" r:id="rId16"/>
    <p:sldId id="296" r:id="rId17"/>
    <p:sldId id="310" r:id="rId18"/>
    <p:sldId id="278" r:id="rId19"/>
    <p:sldId id="279" r:id="rId20"/>
    <p:sldId id="280" r:id="rId21"/>
    <p:sldId id="297" r:id="rId22"/>
    <p:sldId id="281" r:id="rId23"/>
    <p:sldId id="305" r:id="rId24"/>
    <p:sldId id="306" r:id="rId25"/>
    <p:sldId id="302" r:id="rId26"/>
    <p:sldId id="282" r:id="rId27"/>
    <p:sldId id="283" r:id="rId28"/>
    <p:sldId id="286" r:id="rId29"/>
    <p:sldId id="303" r:id="rId30"/>
    <p:sldId id="284" r:id="rId31"/>
    <p:sldId id="295" r:id="rId32"/>
    <p:sldId id="285" r:id="rId33"/>
    <p:sldId id="312" r:id="rId34"/>
    <p:sldId id="313" r:id="rId35"/>
    <p:sldId id="314" r:id="rId36"/>
    <p:sldId id="315" r:id="rId37"/>
    <p:sldId id="316" r:id="rId38"/>
    <p:sldId id="318" r:id="rId39"/>
    <p:sldId id="320" r:id="rId40"/>
    <p:sldId id="321" r:id="rId41"/>
    <p:sldId id="322" r:id="rId42"/>
    <p:sldId id="323" r:id="rId43"/>
    <p:sldId id="324" r:id="rId44"/>
    <p:sldId id="325" r:id="rId45"/>
    <p:sldId id="326" r:id="rId46"/>
    <p:sldId id="329" r:id="rId47"/>
    <p:sldId id="330" r:id="rId48"/>
    <p:sldId id="331" r:id="rId49"/>
    <p:sldId id="335" r:id="rId50"/>
    <p:sldId id="336" r:id="rId51"/>
    <p:sldId id="300" r:id="rId52"/>
    <p:sldId id="288" r:id="rId53"/>
    <p:sldId id="289" r:id="rId54"/>
    <p:sldId id="290"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vsansharav, Ulzii Orshikh (CDC/OID/NCEZID)" initials="LUO(" lastIdx="26" clrIdx="0">
    <p:extLst>
      <p:ext uri="{19B8F6BF-5375-455C-9EA6-DF929625EA0E}">
        <p15:presenceInfo xmlns:p15="http://schemas.microsoft.com/office/powerpoint/2012/main" userId="S-1-5-21-1207783550-2075000910-922709458-404179" providerId="AD"/>
      </p:ext>
    </p:extLst>
  </p:cmAuthor>
  <p:cmAuthor id="2" name="Vanderende, Daniel (CDC/OID/NCEZID)" initials="kvy3" lastIdx="3" clrIdx="1">
    <p:extLst>
      <p:ext uri="{19B8F6BF-5375-455C-9EA6-DF929625EA0E}">
        <p15:presenceInfo xmlns:p15="http://schemas.microsoft.com/office/powerpoint/2012/main" userId="Vanderende, Daniel (CDC/OID/NCEZID)" providerId="None"/>
      </p:ext>
    </p:extLst>
  </p:cmAuthor>
  <p:cmAuthor id="3" name="Vanderende, Daniel (CDC/OID/NCEZID)" initials="VD(" lastIdx="1" clrIdx="2">
    <p:extLst>
      <p:ext uri="{19B8F6BF-5375-455C-9EA6-DF929625EA0E}">
        <p15:presenceInfo xmlns:p15="http://schemas.microsoft.com/office/powerpoint/2012/main" userId="S-1-5-21-1207783550-2075000910-922709458-5430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3303" autoAdjust="0"/>
  </p:normalViewPr>
  <p:slideViewPr>
    <p:cSldViewPr snapToGrid="0">
      <p:cViewPr varScale="1">
        <p:scale>
          <a:sx n="39" d="100"/>
          <a:sy n="39" d="100"/>
        </p:scale>
        <p:origin x="1062" y="42"/>
      </p:cViewPr>
      <p:guideLst/>
    </p:cSldViewPr>
  </p:slideViewPr>
  <p:notesTextViewPr>
    <p:cViewPr>
      <p:scale>
        <a:sx n="1" d="1"/>
        <a:sy n="1" d="1"/>
      </p:scale>
      <p:origin x="0" y="0"/>
    </p:cViewPr>
  </p:notesTextViewPr>
  <p:sorterViewPr>
    <p:cViewPr>
      <p:scale>
        <a:sx n="100" d="100"/>
        <a:sy n="100" d="100"/>
      </p:scale>
      <p:origin x="0" y="-60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xde7\Desktop\IPNET%20Kenya%202017\IPNET%20presentation%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xde7\Desktop\IPNET%20Kenya%202017\IPNET%20presentation%20data.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570080829549918E-2"/>
          <c:y val="2.6974338324484481E-2"/>
          <c:w val="0.88637822098236163"/>
          <c:h val="0.85175311698383349"/>
        </c:manualLayout>
      </c:layout>
      <c:barChart>
        <c:barDir val="col"/>
        <c:grouping val="stacked"/>
        <c:varyColors val="0"/>
        <c:ser>
          <c:idx val="0"/>
          <c:order val="0"/>
          <c:tx>
            <c:strRef>
              <c:f>wards!$I$44</c:f>
              <c:strCache>
                <c:ptCount val="1"/>
                <c:pt idx="0">
                  <c:v>On antibiotics</c:v>
                </c:pt>
              </c:strCache>
            </c:strRef>
          </c:tx>
          <c:spPr>
            <a:solidFill>
              <a:srgbClr val="E25423"/>
            </a:solidFill>
            <a:ln>
              <a:solidFill>
                <a:srgbClr val="E25423"/>
              </a:solidFill>
            </a:ln>
            <a:effectLst/>
          </c:spPr>
          <c:invertIfNegative val="0"/>
          <c:dLbls>
            <c:dLbl>
              <c:idx val="0"/>
              <c:layout/>
              <c:tx>
                <c:strRef>
                  <c:f>wards!$L$45</c:f>
                  <c:strCache>
                    <c:ptCount val="1"/>
                    <c:pt idx="0">
                      <c:v>56%</c:v>
                    </c:pt>
                  </c:strCache>
                </c:strRef>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7877-47F1-B19F-A4E1E7486891}"/>
                </c:ext>
                <c:ext xmlns:c15="http://schemas.microsoft.com/office/drawing/2012/chart" uri="{CE6537A1-D6FC-4f65-9D91-7224C49458BB}">
                  <c15:layout/>
                  <c15:dlblFieldTable>
                    <c15:dlblFTEntry>
                      <c15:txfldGUID>{E802EE66-CE60-44DD-82B0-6205E0B336F0}</c15:txfldGUID>
                      <c15:f>wards!$L$45</c15:f>
                      <c15:dlblFieldTableCache>
                        <c:ptCount val="1"/>
                        <c:pt idx="0">
                          <c:v>56%</c:v>
                        </c:pt>
                      </c15:dlblFieldTableCache>
                    </c15:dlblFTEntry>
                  </c15:dlblFieldTable>
                  <c15:showDataLabelsRange val="0"/>
                </c:ext>
              </c:extLst>
            </c:dLbl>
            <c:dLbl>
              <c:idx val="1"/>
              <c:layout/>
              <c:tx>
                <c:strRef>
                  <c:f>wards!$L$46</c:f>
                  <c:strCache>
                    <c:ptCount val="1"/>
                    <c:pt idx="0">
                      <c:v>39%</c:v>
                    </c:pt>
                  </c:strCache>
                </c:strRef>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7877-47F1-B19F-A4E1E7486891}"/>
                </c:ext>
                <c:ext xmlns:c15="http://schemas.microsoft.com/office/drawing/2012/chart" uri="{CE6537A1-D6FC-4f65-9D91-7224C49458BB}">
                  <c15:layout/>
                  <c15:dlblFieldTable>
                    <c15:dlblFTEntry>
                      <c15:txfldGUID>{40A218C7-CE8D-4439-A7D0-38B061E289C4}</c15:txfldGUID>
                      <c15:f>wards!$L$46</c15:f>
                      <c15:dlblFieldTableCache>
                        <c:ptCount val="1"/>
                        <c:pt idx="0">
                          <c:v>39%</c:v>
                        </c:pt>
                      </c15:dlblFieldTableCache>
                    </c15:dlblFTEntry>
                  </c15:dlblFieldTable>
                  <c15:showDataLabelsRange val="0"/>
                </c:ext>
              </c:extLst>
            </c:dLbl>
            <c:dLbl>
              <c:idx val="2"/>
              <c:layout/>
              <c:tx>
                <c:strRef>
                  <c:f>wards!$L$47</c:f>
                  <c:strCache>
                    <c:ptCount val="1"/>
                    <c:pt idx="0">
                      <c:v>19%</c:v>
                    </c:pt>
                  </c:strCache>
                </c:strRef>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7877-47F1-B19F-A4E1E7486891}"/>
                </c:ext>
                <c:ext xmlns:c15="http://schemas.microsoft.com/office/drawing/2012/chart" uri="{CE6537A1-D6FC-4f65-9D91-7224C49458BB}">
                  <c15:layout/>
                  <c15:dlblFieldTable>
                    <c15:dlblFTEntry>
                      <c15:txfldGUID>{0112C7E1-555F-41F1-87A8-C0BE5FF2B0F7}</c15:txfldGUID>
                      <c15:f>wards!$L$47</c15:f>
                      <c15:dlblFieldTableCache>
                        <c:ptCount val="1"/>
                        <c:pt idx="0">
                          <c:v>19%</c:v>
                        </c:pt>
                      </c15:dlblFieldTableCache>
                    </c15:dlblFTEntry>
                  </c15:dlblFieldTable>
                  <c15:showDataLabelsRange val="0"/>
                </c:ext>
              </c:extLst>
            </c:dLbl>
            <c:dLbl>
              <c:idx val="3"/>
              <c:layout/>
              <c:tx>
                <c:strRef>
                  <c:f>wards!$L$48</c:f>
                  <c:strCache>
                    <c:ptCount val="1"/>
                    <c:pt idx="0">
                      <c:v>55%</c:v>
                    </c:pt>
                  </c:strCache>
                </c:strRef>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7877-47F1-B19F-A4E1E7486891}"/>
                </c:ext>
                <c:ext xmlns:c15="http://schemas.microsoft.com/office/drawing/2012/chart" uri="{CE6537A1-D6FC-4f65-9D91-7224C49458BB}">
                  <c15:layout/>
                  <c15:dlblFieldTable>
                    <c15:dlblFTEntry>
                      <c15:txfldGUID>{4C98FBB6-CF9B-49E1-A0CF-ECCD79F022D1}</c15:txfldGUID>
                      <c15:f>wards!$L$48</c15:f>
                      <c15:dlblFieldTableCache>
                        <c:ptCount val="1"/>
                        <c:pt idx="0">
                          <c:v>55%</c:v>
                        </c:pt>
                      </c15:dlblFieldTableCache>
                    </c15:dlblFTEntry>
                  </c15:dlblFieldTable>
                  <c15:showDataLabelsRange val="0"/>
                </c:ext>
              </c:extLst>
            </c:dLbl>
            <c:dLbl>
              <c:idx val="4"/>
              <c:layout/>
              <c:tx>
                <c:strRef>
                  <c:f>wards!$L$49</c:f>
                  <c:strCache>
                    <c:ptCount val="1"/>
                    <c:pt idx="0">
                      <c:v>27%</c:v>
                    </c:pt>
                  </c:strCache>
                </c:strRef>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7877-47F1-B19F-A4E1E7486891}"/>
                </c:ext>
                <c:ext xmlns:c15="http://schemas.microsoft.com/office/drawing/2012/chart" uri="{CE6537A1-D6FC-4f65-9D91-7224C49458BB}">
                  <c15:layout/>
                  <c15:dlblFieldTable>
                    <c15:dlblFTEntry>
                      <c15:txfldGUID>{1B272CE5-EE03-47C9-B361-961CF85FB468}</c15:txfldGUID>
                      <c15:f>wards!$L$49</c15:f>
                      <c15:dlblFieldTableCache>
                        <c:ptCount val="1"/>
                        <c:pt idx="0">
                          <c:v>27%</c:v>
                        </c:pt>
                      </c15:dlblFieldTableCache>
                    </c15:dlblFTEntry>
                  </c15:dlblFieldTable>
                  <c15:showDataLabelsRange val="0"/>
                </c:ext>
              </c:extLst>
            </c:dLbl>
            <c:dLbl>
              <c:idx val="5"/>
              <c:layout/>
              <c:tx>
                <c:strRef>
                  <c:f>wards!$L$50</c:f>
                  <c:strCache>
                    <c:ptCount val="1"/>
                    <c:pt idx="0">
                      <c:v>68%</c:v>
                    </c:pt>
                  </c:strCache>
                </c:strRef>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7877-47F1-B19F-A4E1E7486891}"/>
                </c:ext>
                <c:ext xmlns:c15="http://schemas.microsoft.com/office/drawing/2012/chart" uri="{CE6537A1-D6FC-4f65-9D91-7224C49458BB}">
                  <c15:layout/>
                  <c15:dlblFieldTable>
                    <c15:dlblFTEntry>
                      <c15:txfldGUID>{3CCA65B9-DFA4-45AC-B4FC-249C3EAC8FB2}</c15:txfldGUID>
                      <c15:f>wards!$L$50</c15:f>
                      <c15:dlblFieldTableCache>
                        <c:ptCount val="1"/>
                        <c:pt idx="0">
                          <c:v>68%</c:v>
                        </c:pt>
                      </c15:dlblFieldTableCache>
                    </c15:dlblFTEntry>
                  </c15:dlblFieldTable>
                  <c15:showDataLabelsRange val="0"/>
                </c:ext>
              </c:extLst>
            </c:dLbl>
            <c:dLbl>
              <c:idx val="6"/>
              <c:layout/>
              <c:tx>
                <c:strRef>
                  <c:f>wards!$L$51</c:f>
                  <c:strCache>
                    <c:ptCount val="1"/>
                    <c:pt idx="0">
                      <c:v>40%</c:v>
                    </c:pt>
                  </c:strCache>
                </c:strRef>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7877-47F1-B19F-A4E1E7486891}"/>
                </c:ext>
                <c:ext xmlns:c15="http://schemas.microsoft.com/office/drawing/2012/chart" uri="{CE6537A1-D6FC-4f65-9D91-7224C49458BB}">
                  <c15:layout/>
                  <c15:dlblFieldTable>
                    <c15:dlblFTEntry>
                      <c15:txfldGUID>{706CAB5F-AE27-409F-8204-12B743B788B4}</c15:txfldGUID>
                      <c15:f>wards!$L$51</c15:f>
                      <c15:dlblFieldTableCache>
                        <c:ptCount val="1"/>
                        <c:pt idx="0">
                          <c:v>40%</c:v>
                        </c:pt>
                      </c15:dlblFieldTableCache>
                    </c15:dlblFTEntry>
                  </c15:dlblFieldTable>
                  <c15:showDataLabelsRange val="0"/>
                </c:ext>
              </c:extLst>
            </c:dLbl>
            <c:dLbl>
              <c:idx val="7"/>
              <c:layout/>
              <c:tx>
                <c:strRef>
                  <c:f>wards!$L$52</c:f>
                  <c:strCache>
                    <c:ptCount val="1"/>
                    <c:pt idx="0">
                      <c:v>18%</c:v>
                    </c:pt>
                  </c:strCache>
                </c:strRef>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7877-47F1-B19F-A4E1E7486891}"/>
                </c:ext>
                <c:ext xmlns:c15="http://schemas.microsoft.com/office/drawing/2012/chart" uri="{CE6537A1-D6FC-4f65-9D91-7224C49458BB}">
                  <c15:layout/>
                  <c15:dlblFieldTable>
                    <c15:dlblFTEntry>
                      <c15:txfldGUID>{E47C1B10-BB65-4848-AD0F-D897DCA32465}</c15:txfldGUID>
                      <c15:f>wards!$L$52</c15:f>
                      <c15:dlblFieldTableCache>
                        <c:ptCount val="1"/>
                        <c:pt idx="0">
                          <c:v>18%</c:v>
                        </c:pt>
                      </c15:dlblFieldTableCache>
                    </c15:dlblFTEntry>
                  </c15:dlblFieldTable>
                  <c15:showDataLabelsRange val="0"/>
                </c:ext>
              </c:extLst>
            </c:dLbl>
            <c:dLbl>
              <c:idx val="8"/>
              <c:layout/>
              <c:tx>
                <c:strRef>
                  <c:f>wards!$L$53</c:f>
                  <c:strCache>
                    <c:ptCount val="1"/>
                    <c:pt idx="0">
                      <c:v>70%</c:v>
                    </c:pt>
                  </c:strCache>
                </c:strRef>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7877-47F1-B19F-A4E1E7486891}"/>
                </c:ext>
                <c:ext xmlns:c15="http://schemas.microsoft.com/office/drawing/2012/chart" uri="{CE6537A1-D6FC-4f65-9D91-7224C49458BB}">
                  <c15:layout/>
                  <c15:dlblFieldTable>
                    <c15:dlblFTEntry>
                      <c15:txfldGUID>{0FD1E118-E003-482B-9CC9-B46690EFE843}</c15:txfldGUID>
                      <c15:f>wards!$L$53</c15:f>
                      <c15:dlblFieldTableCache>
                        <c:ptCount val="1"/>
                        <c:pt idx="0">
                          <c:v>70%</c:v>
                        </c:pt>
                      </c15:dlblFieldTableCache>
                    </c15:dlblFTEntry>
                  </c15:dlblFieldTable>
                  <c15:showDataLabelsRange val="0"/>
                </c:ext>
              </c:extLst>
            </c:dLbl>
            <c:spPr>
              <a:noFill/>
              <a:ln>
                <a:noFill/>
              </a:ln>
              <a:effectLst/>
            </c:spPr>
            <c:txPr>
              <a:bodyPr rot="0" spcFirstLastPara="1" vertOverflow="ellipsis" vert="horz" wrap="square" anchor="ctr" anchorCtr="1"/>
              <a:lstStyle/>
              <a:p>
                <a:pPr>
                  <a:defRPr sz="2400" b="0" i="0" u="none" strike="noStrike" kern="1200" baseline="0">
                    <a:solidFill>
                      <a:srgbClr val="020916"/>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wards!$H$45:$H$53</c:f>
              <c:strCache>
                <c:ptCount val="9"/>
                <c:pt idx="0">
                  <c:v>Pediatrics</c:v>
                </c:pt>
                <c:pt idx="1">
                  <c:v>Medicine</c:v>
                </c:pt>
                <c:pt idx="2">
                  <c:v>Surgery (Orthopedic)</c:v>
                </c:pt>
                <c:pt idx="3">
                  <c:v>Obstetrics &amp; Gynecology</c:v>
                </c:pt>
                <c:pt idx="4">
                  <c:v>Surgery (Special)</c:v>
                </c:pt>
                <c:pt idx="5">
                  <c:v>Surgery (General)</c:v>
                </c:pt>
                <c:pt idx="6">
                  <c:v>Private Wing</c:v>
                </c:pt>
                <c:pt idx="7">
                  <c:v>Special Unit</c:v>
                </c:pt>
                <c:pt idx="8">
                  <c:v>Critical care unit</c:v>
                </c:pt>
              </c:strCache>
            </c:strRef>
          </c:cat>
          <c:val>
            <c:numRef>
              <c:f>wards!$I$45:$I$53</c:f>
              <c:numCache>
                <c:formatCode>General</c:formatCode>
                <c:ptCount val="9"/>
                <c:pt idx="0">
                  <c:v>69</c:v>
                </c:pt>
                <c:pt idx="1">
                  <c:v>45</c:v>
                </c:pt>
                <c:pt idx="2">
                  <c:v>19</c:v>
                </c:pt>
                <c:pt idx="3">
                  <c:v>50</c:v>
                </c:pt>
                <c:pt idx="4">
                  <c:v>12</c:v>
                </c:pt>
                <c:pt idx="5">
                  <c:v>26</c:v>
                </c:pt>
                <c:pt idx="6">
                  <c:v>14</c:v>
                </c:pt>
                <c:pt idx="7">
                  <c:v>4</c:v>
                </c:pt>
                <c:pt idx="8">
                  <c:v>7</c:v>
                </c:pt>
              </c:numCache>
            </c:numRef>
          </c:val>
          <c:extLst xmlns:c16r2="http://schemas.microsoft.com/office/drawing/2015/06/chart">
            <c:ext xmlns:c16="http://schemas.microsoft.com/office/drawing/2014/chart" uri="{C3380CC4-5D6E-409C-BE32-E72D297353CC}">
              <c16:uniqueId val="{00000009-7877-47F1-B19F-A4E1E7486891}"/>
            </c:ext>
          </c:extLst>
        </c:ser>
        <c:ser>
          <c:idx val="1"/>
          <c:order val="1"/>
          <c:tx>
            <c:strRef>
              <c:f>wards!$J$44</c:f>
              <c:strCache>
                <c:ptCount val="1"/>
                <c:pt idx="0">
                  <c:v>Not on antibiotics </c:v>
                </c:pt>
              </c:strCache>
            </c:strRef>
          </c:tx>
          <c:spPr>
            <a:solidFill>
              <a:srgbClr val="0070C0"/>
            </a:solidFill>
            <a:ln>
              <a:solidFill>
                <a:srgbClr val="0070C0"/>
              </a:solidFill>
            </a:ln>
            <a:effectLst/>
          </c:spPr>
          <c:invertIfNegative val="0"/>
          <c:dLbls>
            <c:delete val="1"/>
          </c:dLbls>
          <c:cat>
            <c:strRef>
              <c:f>wards!$H$45:$H$53</c:f>
              <c:strCache>
                <c:ptCount val="9"/>
                <c:pt idx="0">
                  <c:v>Pediatrics</c:v>
                </c:pt>
                <c:pt idx="1">
                  <c:v>Medicine</c:v>
                </c:pt>
                <c:pt idx="2">
                  <c:v>Surgery (Orthopedic)</c:v>
                </c:pt>
                <c:pt idx="3">
                  <c:v>Obstetrics &amp; Gynecology</c:v>
                </c:pt>
                <c:pt idx="4">
                  <c:v>Surgery (Special)</c:v>
                </c:pt>
                <c:pt idx="5">
                  <c:v>Surgery (General)</c:v>
                </c:pt>
                <c:pt idx="6">
                  <c:v>Private Wing</c:v>
                </c:pt>
                <c:pt idx="7">
                  <c:v>Special Unit</c:v>
                </c:pt>
                <c:pt idx="8">
                  <c:v>Critical care unit</c:v>
                </c:pt>
              </c:strCache>
            </c:strRef>
          </c:cat>
          <c:val>
            <c:numRef>
              <c:f>wards!$J$45:$J$53</c:f>
              <c:numCache>
                <c:formatCode>General</c:formatCode>
                <c:ptCount val="9"/>
                <c:pt idx="0">
                  <c:v>55</c:v>
                </c:pt>
                <c:pt idx="1">
                  <c:v>69</c:v>
                </c:pt>
                <c:pt idx="2">
                  <c:v>82</c:v>
                </c:pt>
                <c:pt idx="3">
                  <c:v>41</c:v>
                </c:pt>
                <c:pt idx="4">
                  <c:v>32</c:v>
                </c:pt>
                <c:pt idx="5">
                  <c:v>12</c:v>
                </c:pt>
                <c:pt idx="6">
                  <c:v>21</c:v>
                </c:pt>
                <c:pt idx="7">
                  <c:v>18</c:v>
                </c:pt>
                <c:pt idx="8">
                  <c:v>3</c:v>
                </c:pt>
              </c:numCache>
            </c:numRef>
          </c:val>
          <c:extLst xmlns:c16r2="http://schemas.microsoft.com/office/drawing/2015/06/chart">
            <c:ext xmlns:c16="http://schemas.microsoft.com/office/drawing/2014/chart" uri="{C3380CC4-5D6E-409C-BE32-E72D297353CC}">
              <c16:uniqueId val="{0000000A-7877-47F1-B19F-A4E1E7486891}"/>
            </c:ext>
          </c:extLst>
        </c:ser>
        <c:dLbls>
          <c:dLblPos val="ctr"/>
          <c:showLegendKey val="0"/>
          <c:showVal val="1"/>
          <c:showCatName val="0"/>
          <c:showSerName val="0"/>
          <c:showPercent val="0"/>
          <c:showBubbleSize val="0"/>
        </c:dLbls>
        <c:gapWidth val="50"/>
        <c:overlap val="100"/>
        <c:axId val="627210704"/>
        <c:axId val="627211096"/>
      </c:barChart>
      <c:catAx>
        <c:axId val="627210704"/>
        <c:scaling>
          <c:orientation val="minMax"/>
        </c:scaling>
        <c:delete val="0"/>
        <c:axPos val="b"/>
        <c:numFmt formatCode="General" sourceLinked="1"/>
        <c:majorTickMark val="in"/>
        <c:minorTickMark val="none"/>
        <c:tickLblPos val="nextTo"/>
        <c:spPr>
          <a:noFill/>
          <a:ln w="9525" cap="flat" cmpd="sng" algn="ctr">
            <a:solidFill>
              <a:srgbClr val="020916"/>
            </a:solidFill>
            <a:round/>
          </a:ln>
          <a:effectLst/>
        </c:spPr>
        <c:txPr>
          <a:bodyPr rot="-60000000" spcFirstLastPara="1" vertOverflow="ellipsis" vert="horz" wrap="square" anchor="ctr" anchorCtr="1"/>
          <a:lstStyle/>
          <a:p>
            <a:pPr>
              <a:defRPr sz="1200" b="0" i="0" u="none" strike="noStrike" kern="1200" baseline="0">
                <a:solidFill>
                  <a:srgbClr val="020916"/>
                </a:solidFill>
                <a:latin typeface="Calibri" panose="020F0502020204030204" pitchFamily="34" charset="0"/>
                <a:ea typeface="+mn-ea"/>
                <a:cs typeface="Calibri" panose="020F0502020204030204" pitchFamily="34" charset="0"/>
              </a:defRPr>
            </a:pPr>
            <a:endParaRPr lang="en-US"/>
          </a:p>
        </c:txPr>
        <c:crossAx val="627211096"/>
        <c:crosses val="autoZero"/>
        <c:auto val="1"/>
        <c:lblAlgn val="ctr"/>
        <c:lblOffset val="100"/>
        <c:noMultiLvlLbl val="0"/>
      </c:catAx>
      <c:valAx>
        <c:axId val="627211096"/>
        <c:scaling>
          <c:orientation val="minMax"/>
          <c:max val="13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rgbClr val="020916"/>
                    </a:solidFill>
                    <a:latin typeface="Calibri" panose="020F0502020204030204" pitchFamily="34" charset="0"/>
                    <a:ea typeface="+mn-ea"/>
                    <a:cs typeface="Calibri" panose="020F0502020204030204" pitchFamily="34" charset="0"/>
                  </a:defRPr>
                </a:pPr>
                <a:r>
                  <a:rPr lang="en-US" dirty="0"/>
                  <a:t>No. of </a:t>
                </a:r>
                <a:r>
                  <a:rPr lang="en-US" sz="1600" dirty="0" smtClean="0"/>
                  <a:t>patients</a:t>
                </a:r>
                <a:endParaRPr lang="en-US" dirty="0"/>
              </a:p>
            </c:rich>
          </c:tx>
          <c:layout>
            <c:manualLayout>
              <c:xMode val="edge"/>
              <c:yMode val="edge"/>
              <c:x val="7.6981572272019454E-3"/>
              <c:y val="0.25555364990355744"/>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rgbClr val="020916"/>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in"/>
        <c:minorTickMark val="none"/>
        <c:tickLblPos val="nextTo"/>
        <c:spPr>
          <a:noFill/>
          <a:ln>
            <a:solidFill>
              <a:srgbClr val="000104"/>
            </a:solidFill>
          </a:ln>
          <a:effectLst/>
        </c:spPr>
        <c:txPr>
          <a:bodyPr rot="-60000000" spcFirstLastPara="1" vertOverflow="ellipsis" vert="horz" wrap="square" anchor="ctr" anchorCtr="1"/>
          <a:lstStyle/>
          <a:p>
            <a:pPr>
              <a:defRPr sz="1400" b="0" i="0" u="none" strike="noStrike" kern="1200" baseline="0">
                <a:solidFill>
                  <a:srgbClr val="020916"/>
                </a:solidFill>
                <a:latin typeface="Calibri" panose="020F0502020204030204" pitchFamily="34" charset="0"/>
                <a:ea typeface="+mn-ea"/>
                <a:cs typeface="Calibri" panose="020F0502020204030204" pitchFamily="34" charset="0"/>
              </a:defRPr>
            </a:pPr>
            <a:endParaRPr lang="en-US"/>
          </a:p>
        </c:txPr>
        <c:crossAx val="627210704"/>
        <c:crosses val="autoZero"/>
        <c:crossBetween val="between"/>
        <c:majorUnit val="10"/>
      </c:valAx>
      <c:spPr>
        <a:noFill/>
        <a:ln>
          <a:noFill/>
        </a:ln>
        <a:effectLst/>
      </c:spPr>
    </c:plotArea>
    <c:legend>
      <c:legendPos val="b"/>
      <c:layout>
        <c:manualLayout>
          <c:xMode val="edge"/>
          <c:yMode val="edge"/>
          <c:x val="0.44991476694344018"/>
          <c:y val="6.2278778659348964E-2"/>
          <c:w val="0.5305184965086911"/>
          <c:h val="7.6178948070931216E-2"/>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020916"/>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sz="1400">
          <a:solidFill>
            <a:srgbClr val="020916"/>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abxgen!$J$3</c:f>
              <c:strCache>
                <c:ptCount val="1"/>
                <c:pt idx="0">
                  <c:v>Percent</c:v>
                </c:pt>
              </c:strCache>
            </c:strRef>
          </c:tx>
          <c:spPr>
            <a:solidFill>
              <a:srgbClr val="E25423"/>
            </a:solidFill>
            <a:ln>
              <a:noFill/>
            </a:ln>
            <a:effectLst/>
          </c:spPr>
          <c:invertIfNegative val="0"/>
          <c:dLbls>
            <c:delete val="1"/>
          </c:dLbls>
          <c:cat>
            <c:strRef>
              <c:f>abxgen!$H$4:$H$33</c:f>
              <c:strCache>
                <c:ptCount val="30"/>
                <c:pt idx="0">
                  <c:v>Amoxicillin and enzyme inhibitor</c:v>
                </c:pt>
                <c:pt idx="1">
                  <c:v>Ceftriaxone</c:v>
                </c:pt>
                <c:pt idx="2">
                  <c:v>Metronidazole parenteral</c:v>
                </c:pt>
                <c:pt idx="3">
                  <c:v>Benzylpenicillin</c:v>
                </c:pt>
                <c:pt idx="4">
                  <c:v>Gentamicin</c:v>
                </c:pt>
                <c:pt idx="5">
                  <c:v>Meropenem</c:v>
                </c:pt>
                <c:pt idx="6">
                  <c:v>Amikacin</c:v>
                </c:pt>
                <c:pt idx="7">
                  <c:v>Cefuroxime</c:v>
                </c:pt>
                <c:pt idx="8">
                  <c:v>Flucloxacillin</c:v>
                </c:pt>
                <c:pt idx="9">
                  <c:v>Metronidazole oral rectal</c:v>
                </c:pt>
                <c:pt idx="10">
                  <c:v>Sulfamethoxazole and trimethoprim</c:v>
                </c:pt>
                <c:pt idx="11">
                  <c:v>Ceftazidime</c:v>
                </c:pt>
                <c:pt idx="12">
                  <c:v>Ciprofloxacin</c:v>
                </c:pt>
                <c:pt idx="13">
                  <c:v>Clindamycin</c:v>
                </c:pt>
                <c:pt idx="14">
                  <c:v>Levofloxacin</c:v>
                </c:pt>
                <c:pt idx="15">
                  <c:v>Clarithromycin</c:v>
                </c:pt>
                <c:pt idx="16">
                  <c:v>Erythromycin</c:v>
                </c:pt>
                <c:pt idx="17">
                  <c:v>Vancomycin parenteral</c:v>
                </c:pt>
                <c:pt idx="18">
                  <c:v>Piperacillin and enzyme inhibitor</c:v>
                </c:pt>
                <c:pt idx="19">
                  <c:v>Amoxicillin</c:v>
                </c:pt>
                <c:pt idx="20">
                  <c:v>Azithromycin</c:v>
                </c:pt>
                <c:pt idx="21">
                  <c:v>Cefazolin</c:v>
                </c:pt>
                <c:pt idx="22">
                  <c:v>Cefodizime</c:v>
                </c:pt>
                <c:pt idx="23">
                  <c:v>Penicillins combinations</c:v>
                </c:pt>
                <c:pt idx="24">
                  <c:v>Trimethoprim</c:v>
                </c:pt>
                <c:pt idx="25">
                  <c:v>Ampicillin and enzyme inhibitor</c:v>
                </c:pt>
                <c:pt idx="26">
                  <c:v>Benzathinebenzyl penicillin</c:v>
                </c:pt>
                <c:pt idx="27">
                  <c:v>Nitrofurantoin</c:v>
                </c:pt>
                <c:pt idx="28">
                  <c:v>Phenoxymethylpenicillin</c:v>
                </c:pt>
                <c:pt idx="29">
                  <c:v>Tazobactam</c:v>
                </c:pt>
              </c:strCache>
            </c:strRef>
          </c:cat>
          <c:val>
            <c:numRef>
              <c:f>abxgen!$J$4:$J$33</c:f>
              <c:numCache>
                <c:formatCode>0.0%</c:formatCode>
                <c:ptCount val="30"/>
                <c:pt idx="0">
                  <c:v>0.17929292929292928</c:v>
                </c:pt>
                <c:pt idx="1">
                  <c:v>0.14393939393939395</c:v>
                </c:pt>
                <c:pt idx="2">
                  <c:v>0.1111111111111111</c:v>
                </c:pt>
                <c:pt idx="3">
                  <c:v>5.808080808080808E-2</c:v>
                </c:pt>
                <c:pt idx="4">
                  <c:v>5.808080808080808E-2</c:v>
                </c:pt>
                <c:pt idx="5">
                  <c:v>5.808080808080808E-2</c:v>
                </c:pt>
                <c:pt idx="6">
                  <c:v>4.7979797979797977E-2</c:v>
                </c:pt>
                <c:pt idx="7">
                  <c:v>4.7979797979797977E-2</c:v>
                </c:pt>
                <c:pt idx="8">
                  <c:v>4.5454545454545456E-2</c:v>
                </c:pt>
                <c:pt idx="9">
                  <c:v>3.5353535353535352E-2</c:v>
                </c:pt>
                <c:pt idx="10">
                  <c:v>2.5252525252525252E-2</c:v>
                </c:pt>
                <c:pt idx="11">
                  <c:v>2.0202020202020204E-2</c:v>
                </c:pt>
                <c:pt idx="12">
                  <c:v>2.0202020202020204E-2</c:v>
                </c:pt>
                <c:pt idx="13">
                  <c:v>2.0202020202020204E-2</c:v>
                </c:pt>
                <c:pt idx="14">
                  <c:v>2.0202020202020204E-2</c:v>
                </c:pt>
                <c:pt idx="15">
                  <c:v>1.7676767676767676E-2</c:v>
                </c:pt>
                <c:pt idx="16">
                  <c:v>1.5151515151515152E-2</c:v>
                </c:pt>
                <c:pt idx="17">
                  <c:v>1.5151515151515152E-2</c:v>
                </c:pt>
                <c:pt idx="18">
                  <c:v>1.0101010101010102E-2</c:v>
                </c:pt>
                <c:pt idx="19">
                  <c:v>7.575757575757576E-3</c:v>
                </c:pt>
                <c:pt idx="20">
                  <c:v>7.575757575757576E-3</c:v>
                </c:pt>
                <c:pt idx="21">
                  <c:v>7.575757575757576E-3</c:v>
                </c:pt>
                <c:pt idx="22">
                  <c:v>5.0505050505050509E-3</c:v>
                </c:pt>
                <c:pt idx="23">
                  <c:v>5.0505050505050509E-3</c:v>
                </c:pt>
                <c:pt idx="24">
                  <c:v>5.0505050505050509E-3</c:v>
                </c:pt>
                <c:pt idx="25">
                  <c:v>2.5252525252525255E-3</c:v>
                </c:pt>
                <c:pt idx="26">
                  <c:v>2.5252525252525255E-3</c:v>
                </c:pt>
                <c:pt idx="27">
                  <c:v>2.5252525252525255E-3</c:v>
                </c:pt>
                <c:pt idx="28">
                  <c:v>2.5252525252525255E-3</c:v>
                </c:pt>
                <c:pt idx="29">
                  <c:v>2.5252525252525255E-3</c:v>
                </c:pt>
              </c:numCache>
            </c:numRef>
          </c:val>
          <c:extLst xmlns:c16r2="http://schemas.microsoft.com/office/drawing/2015/06/chart">
            <c:ext xmlns:c16="http://schemas.microsoft.com/office/drawing/2014/chart" uri="{C3380CC4-5D6E-409C-BE32-E72D297353CC}">
              <c16:uniqueId val="{00000000-6F3E-4EB4-BA96-8ECC3BA975A1}"/>
            </c:ext>
          </c:extLst>
        </c:ser>
        <c:dLbls>
          <c:dLblPos val="outEnd"/>
          <c:showLegendKey val="0"/>
          <c:showVal val="1"/>
          <c:showCatName val="0"/>
          <c:showSerName val="0"/>
          <c:showPercent val="0"/>
          <c:showBubbleSize val="0"/>
        </c:dLbls>
        <c:gapWidth val="35"/>
        <c:overlap val="-27"/>
        <c:axId val="627206784"/>
        <c:axId val="627205608"/>
      </c:barChart>
      <c:catAx>
        <c:axId val="62720678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rgbClr val="020916"/>
                </a:solidFill>
                <a:latin typeface="Calibri" panose="020F0502020204030204" pitchFamily="34" charset="0"/>
                <a:ea typeface="+mn-ea"/>
                <a:cs typeface="Calibri" panose="020F0502020204030204" pitchFamily="34" charset="0"/>
              </a:defRPr>
            </a:pPr>
            <a:endParaRPr lang="en-US"/>
          </a:p>
        </c:txPr>
        <c:crossAx val="627205608"/>
        <c:crosses val="autoZero"/>
        <c:auto val="1"/>
        <c:lblAlgn val="ctr"/>
        <c:lblOffset val="100"/>
        <c:noMultiLvlLbl val="0"/>
      </c:catAx>
      <c:valAx>
        <c:axId val="627205608"/>
        <c:scaling>
          <c:orientation val="minMax"/>
          <c:max val="0.1800000000000000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rgbClr val="020916"/>
                    </a:solidFill>
                    <a:latin typeface="Calibri" panose="020F0502020204030204" pitchFamily="34" charset="0"/>
                    <a:ea typeface="+mn-ea"/>
                    <a:cs typeface="Calibri" panose="020F0502020204030204" pitchFamily="34" charset="0"/>
                  </a:defRPr>
                </a:pPr>
                <a:r>
                  <a:rPr lang="en-US" sz="1800"/>
                  <a:t>Percent of total antibiotics used</a:t>
                </a:r>
              </a:p>
            </c:rich>
          </c:tx>
          <c:layout>
            <c:manualLayout>
              <c:xMode val="edge"/>
              <c:yMode val="edge"/>
              <c:x val="3.4364261168384883E-2"/>
              <c:y val="1.049633120563145E-2"/>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rgbClr val="020916"/>
                  </a:solidFill>
                  <a:latin typeface="Calibri" panose="020F0502020204030204" pitchFamily="34" charset="0"/>
                  <a:ea typeface="+mn-ea"/>
                  <a:cs typeface="Calibri" panose="020F0502020204030204" pitchFamily="34" charset="0"/>
                </a:defRPr>
              </a:pPr>
              <a:endParaRPr lang="en-US"/>
            </a:p>
          </c:txPr>
        </c:title>
        <c:numFmt formatCode="0%" sourceLinked="0"/>
        <c:majorTickMark val="in"/>
        <c:minorTickMark val="none"/>
        <c:tickLblPos val="nextTo"/>
        <c:spPr>
          <a:noFill/>
          <a:ln>
            <a:solidFill>
              <a:srgbClr val="020916"/>
            </a:solidFill>
          </a:ln>
          <a:effectLst/>
        </c:spPr>
        <c:txPr>
          <a:bodyPr rot="-60000000" spcFirstLastPara="1" vertOverflow="ellipsis" vert="horz" wrap="square" anchor="ctr" anchorCtr="1"/>
          <a:lstStyle/>
          <a:p>
            <a:pPr>
              <a:defRPr sz="1600" b="0" i="0" u="none" strike="noStrike" kern="1200" baseline="0">
                <a:solidFill>
                  <a:srgbClr val="020916"/>
                </a:solidFill>
                <a:latin typeface="Calibri" panose="020F0502020204030204" pitchFamily="34" charset="0"/>
                <a:ea typeface="+mn-ea"/>
                <a:cs typeface="Calibri" panose="020F0502020204030204" pitchFamily="34" charset="0"/>
              </a:defRPr>
            </a:pPr>
            <a:endParaRPr lang="en-US"/>
          </a:p>
        </c:txPr>
        <c:crossAx val="627206784"/>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rgbClr val="020916"/>
          </a:solidFill>
          <a:latin typeface="Calibri" panose="020F0502020204030204" pitchFamily="34" charset="0"/>
          <a:cs typeface="Calibri" panose="020F0502020204030204" pitchFamily="34"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B1251E-C2EE-4E9B-B02A-287ECBA88589}"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GB"/>
        </a:p>
      </dgm:t>
    </dgm:pt>
    <dgm:pt modelId="{26FD25C3-B95A-42EF-8DAC-FF9F88017757}">
      <dgm:prSet phldrT="[Text]" custT="1"/>
      <dgm:spPr/>
      <dgm:t>
        <a:bodyPr/>
        <a:lstStyle/>
        <a:p>
          <a:r>
            <a:rPr lang="en-GB" sz="2000" dirty="0" smtClean="0"/>
            <a:t>Comm. Strategy </a:t>
          </a:r>
          <a:endParaRPr lang="en-GB" sz="2000" dirty="0"/>
        </a:p>
      </dgm:t>
    </dgm:pt>
    <dgm:pt modelId="{9F2ADC0E-5A60-4829-BE20-70B9F35E72A4}" type="parTrans" cxnId="{E46C580D-93AD-446A-8E55-9B990F72FF07}">
      <dgm:prSet/>
      <dgm:spPr/>
      <dgm:t>
        <a:bodyPr/>
        <a:lstStyle/>
        <a:p>
          <a:endParaRPr lang="en-GB" sz="2000"/>
        </a:p>
      </dgm:t>
    </dgm:pt>
    <dgm:pt modelId="{7743E398-0726-4140-AFFD-1D5440A9B521}" type="sibTrans" cxnId="{E46C580D-93AD-446A-8E55-9B990F72FF07}">
      <dgm:prSet/>
      <dgm:spPr/>
      <dgm:t>
        <a:bodyPr/>
        <a:lstStyle/>
        <a:p>
          <a:endParaRPr lang="en-GB" sz="2000"/>
        </a:p>
      </dgm:t>
    </dgm:pt>
    <dgm:pt modelId="{79BAC324-986F-447B-89D7-30DBF687589B}">
      <dgm:prSet phldrT="[Text]" custT="1"/>
      <dgm:spPr/>
      <dgm:t>
        <a:bodyPr/>
        <a:lstStyle/>
        <a:p>
          <a:r>
            <a:rPr lang="en-GB" sz="2000" dirty="0" smtClean="0"/>
            <a:t>Training Institutions</a:t>
          </a:r>
        </a:p>
        <a:p>
          <a:r>
            <a:rPr lang="en-GB" sz="2000" dirty="0" smtClean="0"/>
            <a:t>CPD</a:t>
          </a:r>
          <a:endParaRPr lang="en-GB" sz="2000" dirty="0"/>
        </a:p>
      </dgm:t>
    </dgm:pt>
    <dgm:pt modelId="{A8B3BF01-3487-4360-8BE1-D95893B6BC4B}" type="parTrans" cxnId="{08F1F027-CCE7-48EC-A214-62A889D953EE}">
      <dgm:prSet custT="1"/>
      <dgm:spPr/>
      <dgm:t>
        <a:bodyPr/>
        <a:lstStyle/>
        <a:p>
          <a:endParaRPr lang="en-GB" sz="2000"/>
        </a:p>
      </dgm:t>
    </dgm:pt>
    <dgm:pt modelId="{D13F2133-797F-4D3A-80D5-D40D83C7D4A8}" type="sibTrans" cxnId="{08F1F027-CCE7-48EC-A214-62A889D953EE}">
      <dgm:prSet/>
      <dgm:spPr/>
      <dgm:t>
        <a:bodyPr/>
        <a:lstStyle/>
        <a:p>
          <a:endParaRPr lang="en-GB" sz="2000"/>
        </a:p>
      </dgm:t>
    </dgm:pt>
    <dgm:pt modelId="{B32FE5E3-9F13-4DB8-BD80-3066D3EE0367}">
      <dgm:prSet phldrT="[Text]" custT="1"/>
      <dgm:spPr/>
      <dgm:t>
        <a:bodyPr/>
        <a:lstStyle/>
        <a:p>
          <a:r>
            <a:rPr lang="en-GB" sz="2000" dirty="0" smtClean="0"/>
            <a:t>AMR Campaigns</a:t>
          </a:r>
          <a:endParaRPr lang="en-GB" sz="2000" dirty="0"/>
        </a:p>
      </dgm:t>
    </dgm:pt>
    <dgm:pt modelId="{0A17320E-08D6-4D03-8BE2-7055358DCBFD}" type="parTrans" cxnId="{3E59DE79-D47D-4824-8E20-01CDCDF434A6}">
      <dgm:prSet custT="1"/>
      <dgm:spPr/>
      <dgm:t>
        <a:bodyPr/>
        <a:lstStyle/>
        <a:p>
          <a:endParaRPr lang="en-GB" sz="2000"/>
        </a:p>
      </dgm:t>
    </dgm:pt>
    <dgm:pt modelId="{4403A0F4-8B4F-4227-ACA5-422C1270B2A6}" type="sibTrans" cxnId="{3E59DE79-D47D-4824-8E20-01CDCDF434A6}">
      <dgm:prSet/>
      <dgm:spPr/>
      <dgm:t>
        <a:bodyPr/>
        <a:lstStyle/>
        <a:p>
          <a:endParaRPr lang="en-GB" sz="2000"/>
        </a:p>
      </dgm:t>
    </dgm:pt>
    <dgm:pt modelId="{D044EFA3-C403-4511-8319-8E79979CF8CF}">
      <dgm:prSet phldrT="[Text]" custT="1"/>
      <dgm:spPr/>
      <dgm:t>
        <a:bodyPr/>
        <a:lstStyle/>
        <a:p>
          <a:r>
            <a:rPr lang="en-GB" sz="2000" dirty="0" smtClean="0"/>
            <a:t>Media</a:t>
          </a:r>
          <a:endParaRPr lang="en-GB" sz="2000" dirty="0"/>
        </a:p>
      </dgm:t>
    </dgm:pt>
    <dgm:pt modelId="{295DE463-4087-44B6-8E08-2447AF125224}" type="parTrans" cxnId="{2C767862-EF6A-4D38-8D7E-5B3310403FAA}">
      <dgm:prSet custT="1"/>
      <dgm:spPr/>
      <dgm:t>
        <a:bodyPr/>
        <a:lstStyle/>
        <a:p>
          <a:endParaRPr lang="en-GB" sz="2000"/>
        </a:p>
      </dgm:t>
    </dgm:pt>
    <dgm:pt modelId="{3A5C270D-8774-4F31-8892-5FEDDD90760D}" type="sibTrans" cxnId="{2C767862-EF6A-4D38-8D7E-5B3310403FAA}">
      <dgm:prSet/>
      <dgm:spPr/>
      <dgm:t>
        <a:bodyPr/>
        <a:lstStyle/>
        <a:p>
          <a:endParaRPr lang="en-GB" sz="2000"/>
        </a:p>
      </dgm:t>
    </dgm:pt>
    <dgm:pt modelId="{6339739C-B75D-40C2-B919-D3567B299484}">
      <dgm:prSet phldrT="[Text]" custT="1"/>
      <dgm:spPr/>
      <dgm:t>
        <a:bodyPr/>
        <a:lstStyle/>
        <a:p>
          <a:r>
            <a:rPr lang="en-GB" sz="2000" dirty="0" smtClean="0"/>
            <a:t>School Curricula</a:t>
          </a:r>
          <a:endParaRPr lang="en-GB" sz="2000" dirty="0"/>
        </a:p>
      </dgm:t>
    </dgm:pt>
    <dgm:pt modelId="{1BD33CCC-B0E3-4C1C-A53B-6456522E5DAA}" type="parTrans" cxnId="{ABC9D951-6EE2-4A9D-8F99-DB3C497C0E95}">
      <dgm:prSet custT="1"/>
      <dgm:spPr/>
      <dgm:t>
        <a:bodyPr/>
        <a:lstStyle/>
        <a:p>
          <a:endParaRPr lang="en-GB" sz="2000"/>
        </a:p>
      </dgm:t>
    </dgm:pt>
    <dgm:pt modelId="{C3860B8C-97E0-4462-A857-E7F52EC4F8E3}" type="sibTrans" cxnId="{ABC9D951-6EE2-4A9D-8F99-DB3C497C0E95}">
      <dgm:prSet/>
      <dgm:spPr/>
      <dgm:t>
        <a:bodyPr/>
        <a:lstStyle/>
        <a:p>
          <a:endParaRPr lang="en-GB" sz="2000"/>
        </a:p>
      </dgm:t>
    </dgm:pt>
    <dgm:pt modelId="{D81A2240-CC6F-458A-8487-55A71891FB30}" type="pres">
      <dgm:prSet presAssocID="{1EB1251E-C2EE-4E9B-B02A-287ECBA88589}" presName="Name0" presStyleCnt="0">
        <dgm:presLayoutVars>
          <dgm:chMax val="1"/>
          <dgm:dir/>
          <dgm:animLvl val="ctr"/>
          <dgm:resizeHandles val="exact"/>
        </dgm:presLayoutVars>
      </dgm:prSet>
      <dgm:spPr/>
      <dgm:t>
        <a:bodyPr/>
        <a:lstStyle/>
        <a:p>
          <a:endParaRPr lang="en-GB"/>
        </a:p>
      </dgm:t>
    </dgm:pt>
    <dgm:pt modelId="{1CAF8CEE-17D8-4089-A6A1-28376A3D44B2}" type="pres">
      <dgm:prSet presAssocID="{26FD25C3-B95A-42EF-8DAC-FF9F88017757}" presName="centerShape" presStyleLbl="node0" presStyleIdx="0" presStyleCnt="1" custScaleX="122610"/>
      <dgm:spPr/>
      <dgm:t>
        <a:bodyPr/>
        <a:lstStyle/>
        <a:p>
          <a:endParaRPr lang="en-GB"/>
        </a:p>
      </dgm:t>
    </dgm:pt>
    <dgm:pt modelId="{79F2773F-1D08-43B5-87B7-8C6B9D4C6AA6}" type="pres">
      <dgm:prSet presAssocID="{A8B3BF01-3487-4360-8BE1-D95893B6BC4B}" presName="parTrans" presStyleLbl="sibTrans2D1" presStyleIdx="0" presStyleCnt="4" custScaleX="137782" custLinFactNeighborX="0"/>
      <dgm:spPr/>
      <dgm:t>
        <a:bodyPr/>
        <a:lstStyle/>
        <a:p>
          <a:endParaRPr lang="en-GB"/>
        </a:p>
      </dgm:t>
    </dgm:pt>
    <dgm:pt modelId="{8FCA781E-2119-440A-8D0A-9E08639B2CE4}" type="pres">
      <dgm:prSet presAssocID="{A8B3BF01-3487-4360-8BE1-D95893B6BC4B}" presName="connectorText" presStyleLbl="sibTrans2D1" presStyleIdx="0" presStyleCnt="4"/>
      <dgm:spPr/>
      <dgm:t>
        <a:bodyPr/>
        <a:lstStyle/>
        <a:p>
          <a:endParaRPr lang="en-GB"/>
        </a:p>
      </dgm:t>
    </dgm:pt>
    <dgm:pt modelId="{4052D0AD-809F-4247-BA86-670FD00A8FF4}" type="pres">
      <dgm:prSet presAssocID="{79BAC324-986F-447B-89D7-30DBF687589B}" presName="node" presStyleLbl="node1" presStyleIdx="0" presStyleCnt="4" custScaleX="170515">
        <dgm:presLayoutVars>
          <dgm:bulletEnabled val="1"/>
        </dgm:presLayoutVars>
      </dgm:prSet>
      <dgm:spPr/>
      <dgm:t>
        <a:bodyPr/>
        <a:lstStyle/>
        <a:p>
          <a:endParaRPr lang="en-GB"/>
        </a:p>
      </dgm:t>
    </dgm:pt>
    <dgm:pt modelId="{197FA7FF-E783-4D4F-B998-14D1F5037E33}" type="pres">
      <dgm:prSet presAssocID="{0A17320E-08D6-4D03-8BE2-7055358DCBFD}" presName="parTrans" presStyleLbl="sibTrans2D1" presStyleIdx="1" presStyleCnt="4" custScaleX="145893"/>
      <dgm:spPr/>
      <dgm:t>
        <a:bodyPr/>
        <a:lstStyle/>
        <a:p>
          <a:endParaRPr lang="en-GB"/>
        </a:p>
      </dgm:t>
    </dgm:pt>
    <dgm:pt modelId="{2588AC82-0B9A-4978-940E-5D25B49A7159}" type="pres">
      <dgm:prSet presAssocID="{0A17320E-08D6-4D03-8BE2-7055358DCBFD}" presName="connectorText" presStyleLbl="sibTrans2D1" presStyleIdx="1" presStyleCnt="4"/>
      <dgm:spPr/>
      <dgm:t>
        <a:bodyPr/>
        <a:lstStyle/>
        <a:p>
          <a:endParaRPr lang="en-GB"/>
        </a:p>
      </dgm:t>
    </dgm:pt>
    <dgm:pt modelId="{A8656388-F699-43AA-9433-80086C67A4F0}" type="pres">
      <dgm:prSet presAssocID="{B32FE5E3-9F13-4DB8-BD80-3066D3EE0367}" presName="node" presStyleLbl="node1" presStyleIdx="1" presStyleCnt="4" custScaleX="161816" custRadScaleRad="116817" custRadScaleInc="833">
        <dgm:presLayoutVars>
          <dgm:bulletEnabled val="1"/>
        </dgm:presLayoutVars>
      </dgm:prSet>
      <dgm:spPr/>
      <dgm:t>
        <a:bodyPr/>
        <a:lstStyle/>
        <a:p>
          <a:endParaRPr lang="en-GB"/>
        </a:p>
      </dgm:t>
    </dgm:pt>
    <dgm:pt modelId="{C9BACFAB-7D66-423E-BB47-4081D8CC182D}" type="pres">
      <dgm:prSet presAssocID="{295DE463-4087-44B6-8E08-2447AF125224}" presName="parTrans" presStyleLbl="sibTrans2D1" presStyleIdx="2" presStyleCnt="4" custScaleX="158310" custLinFactNeighborX="16136" custLinFactNeighborY="9436"/>
      <dgm:spPr/>
      <dgm:t>
        <a:bodyPr/>
        <a:lstStyle/>
        <a:p>
          <a:endParaRPr lang="en-GB"/>
        </a:p>
      </dgm:t>
    </dgm:pt>
    <dgm:pt modelId="{28A2A5D8-0D52-477C-A95A-7A34E32B8CA6}" type="pres">
      <dgm:prSet presAssocID="{295DE463-4087-44B6-8E08-2447AF125224}" presName="connectorText" presStyleLbl="sibTrans2D1" presStyleIdx="2" presStyleCnt="4"/>
      <dgm:spPr/>
      <dgm:t>
        <a:bodyPr/>
        <a:lstStyle/>
        <a:p>
          <a:endParaRPr lang="en-GB"/>
        </a:p>
      </dgm:t>
    </dgm:pt>
    <dgm:pt modelId="{69E20B92-DC80-4010-AAC7-5879EC4BCC53}" type="pres">
      <dgm:prSet presAssocID="{D044EFA3-C403-4511-8319-8E79979CF8CF}" presName="node" presStyleLbl="node1" presStyleIdx="2" presStyleCnt="4" custScaleX="149610" custRadScaleRad="93898" custRadScaleInc="2073">
        <dgm:presLayoutVars>
          <dgm:bulletEnabled val="1"/>
        </dgm:presLayoutVars>
      </dgm:prSet>
      <dgm:spPr/>
      <dgm:t>
        <a:bodyPr/>
        <a:lstStyle/>
        <a:p>
          <a:endParaRPr lang="en-GB"/>
        </a:p>
      </dgm:t>
    </dgm:pt>
    <dgm:pt modelId="{67B07141-F366-4868-AF63-95700E501265}" type="pres">
      <dgm:prSet presAssocID="{1BD33CCC-B0E3-4C1C-A53B-6456522E5DAA}" presName="parTrans" presStyleLbl="sibTrans2D1" presStyleIdx="3" presStyleCnt="4" custScaleX="144711"/>
      <dgm:spPr/>
      <dgm:t>
        <a:bodyPr/>
        <a:lstStyle/>
        <a:p>
          <a:endParaRPr lang="en-GB"/>
        </a:p>
      </dgm:t>
    </dgm:pt>
    <dgm:pt modelId="{D847B998-1352-4BBD-A91A-982A32B0BA5E}" type="pres">
      <dgm:prSet presAssocID="{1BD33CCC-B0E3-4C1C-A53B-6456522E5DAA}" presName="connectorText" presStyleLbl="sibTrans2D1" presStyleIdx="3" presStyleCnt="4"/>
      <dgm:spPr/>
      <dgm:t>
        <a:bodyPr/>
        <a:lstStyle/>
        <a:p>
          <a:endParaRPr lang="en-GB"/>
        </a:p>
      </dgm:t>
    </dgm:pt>
    <dgm:pt modelId="{2D56525A-E663-4BB9-ACE1-D4B277532004}" type="pres">
      <dgm:prSet presAssocID="{6339739C-B75D-40C2-B919-D3567B299484}" presName="node" presStyleLbl="node1" presStyleIdx="3" presStyleCnt="4" custScaleX="143740" custRadScaleRad="115288" custRadScaleInc="844">
        <dgm:presLayoutVars>
          <dgm:bulletEnabled val="1"/>
        </dgm:presLayoutVars>
      </dgm:prSet>
      <dgm:spPr/>
      <dgm:t>
        <a:bodyPr/>
        <a:lstStyle/>
        <a:p>
          <a:endParaRPr lang="en-GB"/>
        </a:p>
      </dgm:t>
    </dgm:pt>
  </dgm:ptLst>
  <dgm:cxnLst>
    <dgm:cxn modelId="{AA84A4D6-139B-4255-9ABC-18593A0E1B08}" type="presOf" srcId="{0A17320E-08D6-4D03-8BE2-7055358DCBFD}" destId="{197FA7FF-E783-4D4F-B998-14D1F5037E33}" srcOrd="0" destOrd="0" presId="urn:microsoft.com/office/officeart/2005/8/layout/radial5"/>
    <dgm:cxn modelId="{525D1877-EC0B-4AD0-89E8-802FAE98924B}" type="presOf" srcId="{295DE463-4087-44B6-8E08-2447AF125224}" destId="{C9BACFAB-7D66-423E-BB47-4081D8CC182D}" srcOrd="0" destOrd="0" presId="urn:microsoft.com/office/officeart/2005/8/layout/radial5"/>
    <dgm:cxn modelId="{42347806-B072-40D0-8D0B-DA79D2887FEB}" type="presOf" srcId="{6339739C-B75D-40C2-B919-D3567B299484}" destId="{2D56525A-E663-4BB9-ACE1-D4B277532004}" srcOrd="0" destOrd="0" presId="urn:microsoft.com/office/officeart/2005/8/layout/radial5"/>
    <dgm:cxn modelId="{CBFE3097-3EFE-4B53-8278-83369892AAF8}" type="presOf" srcId="{0A17320E-08D6-4D03-8BE2-7055358DCBFD}" destId="{2588AC82-0B9A-4978-940E-5D25B49A7159}" srcOrd="1" destOrd="0" presId="urn:microsoft.com/office/officeart/2005/8/layout/radial5"/>
    <dgm:cxn modelId="{7F0AA2BF-7C14-4CB1-910A-E8E8008648DE}" type="presOf" srcId="{79BAC324-986F-447B-89D7-30DBF687589B}" destId="{4052D0AD-809F-4247-BA86-670FD00A8FF4}" srcOrd="0" destOrd="0" presId="urn:microsoft.com/office/officeart/2005/8/layout/radial5"/>
    <dgm:cxn modelId="{3E59DE79-D47D-4824-8E20-01CDCDF434A6}" srcId="{26FD25C3-B95A-42EF-8DAC-FF9F88017757}" destId="{B32FE5E3-9F13-4DB8-BD80-3066D3EE0367}" srcOrd="1" destOrd="0" parTransId="{0A17320E-08D6-4D03-8BE2-7055358DCBFD}" sibTransId="{4403A0F4-8B4F-4227-ACA5-422C1270B2A6}"/>
    <dgm:cxn modelId="{E3323A43-35EB-4C11-960E-DC3C18E137F2}" type="presOf" srcId="{B32FE5E3-9F13-4DB8-BD80-3066D3EE0367}" destId="{A8656388-F699-43AA-9433-80086C67A4F0}" srcOrd="0" destOrd="0" presId="urn:microsoft.com/office/officeart/2005/8/layout/radial5"/>
    <dgm:cxn modelId="{07FCAFE5-FE0E-4B80-9C7D-6AE874396033}" type="presOf" srcId="{D044EFA3-C403-4511-8319-8E79979CF8CF}" destId="{69E20B92-DC80-4010-AAC7-5879EC4BCC53}" srcOrd="0" destOrd="0" presId="urn:microsoft.com/office/officeart/2005/8/layout/radial5"/>
    <dgm:cxn modelId="{DD8312DC-BFB3-4BFD-A09D-CB082E702F1E}" type="presOf" srcId="{A8B3BF01-3487-4360-8BE1-D95893B6BC4B}" destId="{79F2773F-1D08-43B5-87B7-8C6B9D4C6AA6}" srcOrd="0" destOrd="0" presId="urn:microsoft.com/office/officeart/2005/8/layout/radial5"/>
    <dgm:cxn modelId="{1B669755-7A0D-4247-9D50-EEFA4F32A633}" type="presOf" srcId="{295DE463-4087-44B6-8E08-2447AF125224}" destId="{28A2A5D8-0D52-477C-A95A-7A34E32B8CA6}" srcOrd="1" destOrd="0" presId="urn:microsoft.com/office/officeart/2005/8/layout/radial5"/>
    <dgm:cxn modelId="{2C767862-EF6A-4D38-8D7E-5B3310403FAA}" srcId="{26FD25C3-B95A-42EF-8DAC-FF9F88017757}" destId="{D044EFA3-C403-4511-8319-8E79979CF8CF}" srcOrd="2" destOrd="0" parTransId="{295DE463-4087-44B6-8E08-2447AF125224}" sibTransId="{3A5C270D-8774-4F31-8892-5FEDDD90760D}"/>
    <dgm:cxn modelId="{B2D478C2-10EE-420A-A32B-6B4611D40C67}" type="presOf" srcId="{A8B3BF01-3487-4360-8BE1-D95893B6BC4B}" destId="{8FCA781E-2119-440A-8D0A-9E08639B2CE4}" srcOrd="1" destOrd="0" presId="urn:microsoft.com/office/officeart/2005/8/layout/radial5"/>
    <dgm:cxn modelId="{AF25D720-5A0D-414A-AC14-62853BBCCF45}" type="presOf" srcId="{1BD33CCC-B0E3-4C1C-A53B-6456522E5DAA}" destId="{67B07141-F366-4868-AF63-95700E501265}" srcOrd="0" destOrd="0" presId="urn:microsoft.com/office/officeart/2005/8/layout/radial5"/>
    <dgm:cxn modelId="{08F1F027-CCE7-48EC-A214-62A889D953EE}" srcId="{26FD25C3-B95A-42EF-8DAC-FF9F88017757}" destId="{79BAC324-986F-447B-89D7-30DBF687589B}" srcOrd="0" destOrd="0" parTransId="{A8B3BF01-3487-4360-8BE1-D95893B6BC4B}" sibTransId="{D13F2133-797F-4D3A-80D5-D40D83C7D4A8}"/>
    <dgm:cxn modelId="{ABC9D951-6EE2-4A9D-8F99-DB3C497C0E95}" srcId="{26FD25C3-B95A-42EF-8DAC-FF9F88017757}" destId="{6339739C-B75D-40C2-B919-D3567B299484}" srcOrd="3" destOrd="0" parTransId="{1BD33CCC-B0E3-4C1C-A53B-6456522E5DAA}" sibTransId="{C3860B8C-97E0-4462-A857-E7F52EC4F8E3}"/>
    <dgm:cxn modelId="{BEABB4F0-3C3E-4287-97ED-A9749DC6FC32}" type="presOf" srcId="{1BD33CCC-B0E3-4C1C-A53B-6456522E5DAA}" destId="{D847B998-1352-4BBD-A91A-982A32B0BA5E}" srcOrd="1" destOrd="0" presId="urn:microsoft.com/office/officeart/2005/8/layout/radial5"/>
    <dgm:cxn modelId="{425C347E-3AF4-4435-9805-0217FC4539A2}" type="presOf" srcId="{1EB1251E-C2EE-4E9B-B02A-287ECBA88589}" destId="{D81A2240-CC6F-458A-8487-55A71891FB30}" srcOrd="0" destOrd="0" presId="urn:microsoft.com/office/officeart/2005/8/layout/radial5"/>
    <dgm:cxn modelId="{7A94DF30-6B88-4E78-90D6-07A00CE3A909}" type="presOf" srcId="{26FD25C3-B95A-42EF-8DAC-FF9F88017757}" destId="{1CAF8CEE-17D8-4089-A6A1-28376A3D44B2}" srcOrd="0" destOrd="0" presId="urn:microsoft.com/office/officeart/2005/8/layout/radial5"/>
    <dgm:cxn modelId="{E46C580D-93AD-446A-8E55-9B990F72FF07}" srcId="{1EB1251E-C2EE-4E9B-B02A-287ECBA88589}" destId="{26FD25C3-B95A-42EF-8DAC-FF9F88017757}" srcOrd="0" destOrd="0" parTransId="{9F2ADC0E-5A60-4829-BE20-70B9F35E72A4}" sibTransId="{7743E398-0726-4140-AFFD-1D5440A9B521}"/>
    <dgm:cxn modelId="{2EEE5120-A914-4F0D-A59E-5DD8088311B0}" type="presParOf" srcId="{D81A2240-CC6F-458A-8487-55A71891FB30}" destId="{1CAF8CEE-17D8-4089-A6A1-28376A3D44B2}" srcOrd="0" destOrd="0" presId="urn:microsoft.com/office/officeart/2005/8/layout/radial5"/>
    <dgm:cxn modelId="{6A8E4111-5243-406A-97D7-39F22FA8E426}" type="presParOf" srcId="{D81A2240-CC6F-458A-8487-55A71891FB30}" destId="{79F2773F-1D08-43B5-87B7-8C6B9D4C6AA6}" srcOrd="1" destOrd="0" presId="urn:microsoft.com/office/officeart/2005/8/layout/radial5"/>
    <dgm:cxn modelId="{A6D23866-DF24-45E0-8859-317B379DD1F1}" type="presParOf" srcId="{79F2773F-1D08-43B5-87B7-8C6B9D4C6AA6}" destId="{8FCA781E-2119-440A-8D0A-9E08639B2CE4}" srcOrd="0" destOrd="0" presId="urn:microsoft.com/office/officeart/2005/8/layout/radial5"/>
    <dgm:cxn modelId="{3390BD16-7841-4D9E-B753-1058232427B8}" type="presParOf" srcId="{D81A2240-CC6F-458A-8487-55A71891FB30}" destId="{4052D0AD-809F-4247-BA86-670FD00A8FF4}" srcOrd="2" destOrd="0" presId="urn:microsoft.com/office/officeart/2005/8/layout/radial5"/>
    <dgm:cxn modelId="{4862FAB1-D0D2-49D7-8751-1B3990EB4282}" type="presParOf" srcId="{D81A2240-CC6F-458A-8487-55A71891FB30}" destId="{197FA7FF-E783-4D4F-B998-14D1F5037E33}" srcOrd="3" destOrd="0" presId="urn:microsoft.com/office/officeart/2005/8/layout/radial5"/>
    <dgm:cxn modelId="{9AB8A634-E3A4-486B-BD4E-2086024361D6}" type="presParOf" srcId="{197FA7FF-E783-4D4F-B998-14D1F5037E33}" destId="{2588AC82-0B9A-4978-940E-5D25B49A7159}" srcOrd="0" destOrd="0" presId="urn:microsoft.com/office/officeart/2005/8/layout/radial5"/>
    <dgm:cxn modelId="{2C6DDCEA-0D11-479E-BD61-F35D1556B854}" type="presParOf" srcId="{D81A2240-CC6F-458A-8487-55A71891FB30}" destId="{A8656388-F699-43AA-9433-80086C67A4F0}" srcOrd="4" destOrd="0" presId="urn:microsoft.com/office/officeart/2005/8/layout/radial5"/>
    <dgm:cxn modelId="{E3879616-CF5E-4B10-86D2-4E93C16BCB7D}" type="presParOf" srcId="{D81A2240-CC6F-458A-8487-55A71891FB30}" destId="{C9BACFAB-7D66-423E-BB47-4081D8CC182D}" srcOrd="5" destOrd="0" presId="urn:microsoft.com/office/officeart/2005/8/layout/radial5"/>
    <dgm:cxn modelId="{B9B7A425-A740-43AA-8B5E-74CBC9D68E44}" type="presParOf" srcId="{C9BACFAB-7D66-423E-BB47-4081D8CC182D}" destId="{28A2A5D8-0D52-477C-A95A-7A34E32B8CA6}" srcOrd="0" destOrd="0" presId="urn:microsoft.com/office/officeart/2005/8/layout/radial5"/>
    <dgm:cxn modelId="{2C4D8A9A-DD3D-4FFE-B617-FAB3BAF88105}" type="presParOf" srcId="{D81A2240-CC6F-458A-8487-55A71891FB30}" destId="{69E20B92-DC80-4010-AAC7-5879EC4BCC53}" srcOrd="6" destOrd="0" presId="urn:microsoft.com/office/officeart/2005/8/layout/radial5"/>
    <dgm:cxn modelId="{98A862FE-2673-425B-BDC5-11B62769231D}" type="presParOf" srcId="{D81A2240-CC6F-458A-8487-55A71891FB30}" destId="{67B07141-F366-4868-AF63-95700E501265}" srcOrd="7" destOrd="0" presId="urn:microsoft.com/office/officeart/2005/8/layout/radial5"/>
    <dgm:cxn modelId="{E48131AA-5E96-45B7-9764-AEC18BA856AC}" type="presParOf" srcId="{67B07141-F366-4868-AF63-95700E501265}" destId="{D847B998-1352-4BBD-A91A-982A32B0BA5E}" srcOrd="0" destOrd="0" presId="urn:microsoft.com/office/officeart/2005/8/layout/radial5"/>
    <dgm:cxn modelId="{A1296531-5E1F-4224-B161-5EA7471C1368}" type="presParOf" srcId="{D81A2240-CC6F-458A-8487-55A71891FB30}" destId="{2D56525A-E663-4BB9-ACE1-D4B277532004}" srcOrd="8" destOrd="0" presId="urn:microsoft.com/office/officeart/2005/8/layout/radial5"/>
  </dgm:cxnLst>
  <dgm:bg>
    <a:solidFill>
      <a:schemeClr val="bg2">
        <a:lumMod val="5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B42128-2333-427B-90F7-8FAAD03866EC}"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GB"/>
        </a:p>
      </dgm:t>
    </dgm:pt>
    <dgm:pt modelId="{1F6F98D0-CB05-41ED-A3F2-36201F9DC9B5}">
      <dgm:prSet phldrT="[Text]"/>
      <dgm:spPr/>
      <dgm:t>
        <a:bodyPr/>
        <a:lstStyle/>
        <a:p>
          <a:r>
            <a:rPr lang="en-GB" dirty="0" smtClean="0"/>
            <a:t>National AMR Surveillance system</a:t>
          </a:r>
          <a:endParaRPr lang="en-GB" dirty="0"/>
        </a:p>
      </dgm:t>
    </dgm:pt>
    <dgm:pt modelId="{C18047C2-085B-4477-91B5-E662ED6ADEAF}" type="parTrans" cxnId="{B7D33250-F2D9-41DC-8334-34B5DBC431A4}">
      <dgm:prSet/>
      <dgm:spPr/>
      <dgm:t>
        <a:bodyPr/>
        <a:lstStyle/>
        <a:p>
          <a:endParaRPr lang="en-GB"/>
        </a:p>
      </dgm:t>
    </dgm:pt>
    <dgm:pt modelId="{D0A32B96-DDF2-4A2F-BB0E-832096268678}" type="sibTrans" cxnId="{B7D33250-F2D9-41DC-8334-34B5DBC431A4}">
      <dgm:prSet/>
      <dgm:spPr/>
      <dgm:t>
        <a:bodyPr/>
        <a:lstStyle/>
        <a:p>
          <a:endParaRPr lang="en-GB"/>
        </a:p>
      </dgm:t>
    </dgm:pt>
    <dgm:pt modelId="{D1631965-564B-4810-8A0C-44D722D408EC}">
      <dgm:prSet phldrT="[Text]"/>
      <dgm:spPr/>
      <dgm:t>
        <a:bodyPr/>
        <a:lstStyle/>
        <a:p>
          <a:r>
            <a:rPr lang="en-GB" dirty="0" smtClean="0"/>
            <a:t>Build Laboratory Capacity- Skills, Standards, Quality AST</a:t>
          </a:r>
          <a:endParaRPr lang="en-GB" dirty="0"/>
        </a:p>
      </dgm:t>
    </dgm:pt>
    <dgm:pt modelId="{7BFF1704-B076-41EB-93E4-282426027A03}" type="parTrans" cxnId="{CC34B7FB-B160-474D-981D-57A1A3C9B43B}">
      <dgm:prSet/>
      <dgm:spPr/>
      <dgm:t>
        <a:bodyPr/>
        <a:lstStyle/>
        <a:p>
          <a:endParaRPr lang="en-GB"/>
        </a:p>
      </dgm:t>
    </dgm:pt>
    <dgm:pt modelId="{321B9E3F-6838-4CB2-A3A8-122D0DCE7FA2}" type="sibTrans" cxnId="{CC34B7FB-B160-474D-981D-57A1A3C9B43B}">
      <dgm:prSet/>
      <dgm:spPr/>
      <dgm:t>
        <a:bodyPr/>
        <a:lstStyle/>
        <a:p>
          <a:endParaRPr lang="en-GB"/>
        </a:p>
      </dgm:t>
    </dgm:pt>
    <dgm:pt modelId="{98E9A371-31E5-4F40-A1EE-E1F43F21E672}">
      <dgm:prSet phldrT="[Text]"/>
      <dgm:spPr/>
      <dgm:t>
        <a:bodyPr/>
        <a:lstStyle/>
        <a:p>
          <a:r>
            <a:rPr lang="en-GB" dirty="0" smtClean="0"/>
            <a:t>Laboratory Network</a:t>
          </a:r>
          <a:endParaRPr lang="en-GB" dirty="0"/>
        </a:p>
      </dgm:t>
    </dgm:pt>
    <dgm:pt modelId="{B08F0A72-B6D6-4C2A-ABD3-B3B97C425ED3}" type="parTrans" cxnId="{40348570-BE78-4498-9D53-2DAD9C98B8E0}">
      <dgm:prSet/>
      <dgm:spPr/>
      <dgm:t>
        <a:bodyPr/>
        <a:lstStyle/>
        <a:p>
          <a:endParaRPr lang="en-GB"/>
        </a:p>
      </dgm:t>
    </dgm:pt>
    <dgm:pt modelId="{DBB5953B-E812-4D7B-8F61-63BF12B2FC02}" type="sibTrans" cxnId="{40348570-BE78-4498-9D53-2DAD9C98B8E0}">
      <dgm:prSet/>
      <dgm:spPr/>
      <dgm:t>
        <a:bodyPr/>
        <a:lstStyle/>
        <a:p>
          <a:endParaRPr lang="en-GB"/>
        </a:p>
      </dgm:t>
    </dgm:pt>
    <dgm:pt modelId="{5EB5A279-1E23-406B-B70C-65C179883463}">
      <dgm:prSet phldrT="[Text]"/>
      <dgm:spPr/>
      <dgm:t>
        <a:bodyPr/>
        <a:lstStyle/>
        <a:p>
          <a:r>
            <a:rPr lang="en-GB" dirty="0" smtClean="0"/>
            <a:t>National Reference </a:t>
          </a:r>
          <a:r>
            <a:rPr lang="en-GB" dirty="0" err="1" smtClean="0"/>
            <a:t>Center</a:t>
          </a:r>
          <a:endParaRPr lang="en-GB" dirty="0"/>
        </a:p>
      </dgm:t>
    </dgm:pt>
    <dgm:pt modelId="{3F980470-DB86-475B-A7AC-25BE76B73240}" type="parTrans" cxnId="{4E5DD50B-7445-4C60-95F6-97EBC2B809A9}">
      <dgm:prSet/>
      <dgm:spPr/>
      <dgm:t>
        <a:bodyPr/>
        <a:lstStyle/>
        <a:p>
          <a:endParaRPr lang="en-GB"/>
        </a:p>
      </dgm:t>
    </dgm:pt>
    <dgm:pt modelId="{CC7FDD83-E9B7-46C4-B3DF-AC6AEC131D22}" type="sibTrans" cxnId="{4E5DD50B-7445-4C60-95F6-97EBC2B809A9}">
      <dgm:prSet/>
      <dgm:spPr/>
      <dgm:t>
        <a:bodyPr/>
        <a:lstStyle/>
        <a:p>
          <a:endParaRPr lang="en-GB"/>
        </a:p>
      </dgm:t>
    </dgm:pt>
    <dgm:pt modelId="{D0E110C5-CE8E-48CF-849B-149E0A8D6158}">
      <dgm:prSet/>
      <dgm:spPr/>
      <dgm:t>
        <a:bodyPr/>
        <a:lstStyle/>
        <a:p>
          <a:r>
            <a:rPr lang="en-GB" dirty="0" smtClean="0"/>
            <a:t>National Consumption of AMAs</a:t>
          </a:r>
          <a:endParaRPr lang="en-GB" dirty="0"/>
        </a:p>
      </dgm:t>
    </dgm:pt>
    <dgm:pt modelId="{20D2C429-0A1E-4758-BCF9-AD7C4945C31A}" type="parTrans" cxnId="{F4990584-6918-4FA1-AE04-C4E2304DF5F2}">
      <dgm:prSet/>
      <dgm:spPr/>
      <dgm:t>
        <a:bodyPr/>
        <a:lstStyle/>
        <a:p>
          <a:endParaRPr lang="en-GB"/>
        </a:p>
      </dgm:t>
    </dgm:pt>
    <dgm:pt modelId="{E7333B02-6DCD-495E-A916-8492B9C7CE7B}" type="sibTrans" cxnId="{F4990584-6918-4FA1-AE04-C4E2304DF5F2}">
      <dgm:prSet/>
      <dgm:spPr/>
      <dgm:t>
        <a:bodyPr/>
        <a:lstStyle/>
        <a:p>
          <a:endParaRPr lang="en-GB"/>
        </a:p>
      </dgm:t>
    </dgm:pt>
    <dgm:pt modelId="{94FD9E81-8ACE-49AF-8C92-F12A1859D0D6}" type="pres">
      <dgm:prSet presAssocID="{89B42128-2333-427B-90F7-8FAAD03866EC}" presName="cycle" presStyleCnt="0">
        <dgm:presLayoutVars>
          <dgm:chMax val="1"/>
          <dgm:dir/>
          <dgm:animLvl val="ctr"/>
          <dgm:resizeHandles val="exact"/>
        </dgm:presLayoutVars>
      </dgm:prSet>
      <dgm:spPr/>
      <dgm:t>
        <a:bodyPr/>
        <a:lstStyle/>
        <a:p>
          <a:endParaRPr lang="en-GB"/>
        </a:p>
      </dgm:t>
    </dgm:pt>
    <dgm:pt modelId="{A2AE21B8-9DDF-424A-8FA4-15B9D08FC37F}" type="pres">
      <dgm:prSet presAssocID="{1F6F98D0-CB05-41ED-A3F2-36201F9DC9B5}" presName="centerShape" presStyleLbl="node0" presStyleIdx="0" presStyleCnt="1"/>
      <dgm:spPr/>
      <dgm:t>
        <a:bodyPr/>
        <a:lstStyle/>
        <a:p>
          <a:endParaRPr lang="en-GB"/>
        </a:p>
      </dgm:t>
    </dgm:pt>
    <dgm:pt modelId="{27D83C0F-D891-47AF-81A7-39517DDD875C}" type="pres">
      <dgm:prSet presAssocID="{20D2C429-0A1E-4758-BCF9-AD7C4945C31A}" presName="parTrans" presStyleLbl="bgSibTrans2D1" presStyleIdx="0" presStyleCnt="4"/>
      <dgm:spPr/>
      <dgm:t>
        <a:bodyPr/>
        <a:lstStyle/>
        <a:p>
          <a:endParaRPr lang="en-GB"/>
        </a:p>
      </dgm:t>
    </dgm:pt>
    <dgm:pt modelId="{17331B84-8918-498C-A981-547B313DEE08}" type="pres">
      <dgm:prSet presAssocID="{D0E110C5-CE8E-48CF-849B-149E0A8D6158}" presName="node" presStyleLbl="node1" presStyleIdx="0" presStyleCnt="4" custRadScaleRad="100352" custRadScaleInc="1426">
        <dgm:presLayoutVars>
          <dgm:bulletEnabled val="1"/>
        </dgm:presLayoutVars>
      </dgm:prSet>
      <dgm:spPr/>
      <dgm:t>
        <a:bodyPr/>
        <a:lstStyle/>
        <a:p>
          <a:endParaRPr lang="en-GB"/>
        </a:p>
      </dgm:t>
    </dgm:pt>
    <dgm:pt modelId="{B154D85C-E529-4A36-8159-04D8019B6916}" type="pres">
      <dgm:prSet presAssocID="{7BFF1704-B076-41EB-93E4-282426027A03}" presName="parTrans" presStyleLbl="bgSibTrans2D1" presStyleIdx="1" presStyleCnt="4"/>
      <dgm:spPr/>
      <dgm:t>
        <a:bodyPr/>
        <a:lstStyle/>
        <a:p>
          <a:endParaRPr lang="en-GB"/>
        </a:p>
      </dgm:t>
    </dgm:pt>
    <dgm:pt modelId="{C228FFB4-00E5-44FE-8B4C-AF7CAC246C52}" type="pres">
      <dgm:prSet presAssocID="{D1631965-564B-4810-8A0C-44D722D408EC}" presName="node" presStyleLbl="node1" presStyleIdx="1" presStyleCnt="4">
        <dgm:presLayoutVars>
          <dgm:bulletEnabled val="1"/>
        </dgm:presLayoutVars>
      </dgm:prSet>
      <dgm:spPr/>
      <dgm:t>
        <a:bodyPr/>
        <a:lstStyle/>
        <a:p>
          <a:endParaRPr lang="en-GB"/>
        </a:p>
      </dgm:t>
    </dgm:pt>
    <dgm:pt modelId="{8B5A3BF6-E5F1-4958-AE68-885E0CC10C1D}" type="pres">
      <dgm:prSet presAssocID="{B08F0A72-B6D6-4C2A-ABD3-B3B97C425ED3}" presName="parTrans" presStyleLbl="bgSibTrans2D1" presStyleIdx="2" presStyleCnt="4"/>
      <dgm:spPr/>
      <dgm:t>
        <a:bodyPr/>
        <a:lstStyle/>
        <a:p>
          <a:endParaRPr lang="en-GB"/>
        </a:p>
      </dgm:t>
    </dgm:pt>
    <dgm:pt modelId="{142B04FB-A4C4-455F-B438-74463E75C5A3}" type="pres">
      <dgm:prSet presAssocID="{98E9A371-31E5-4F40-A1EE-E1F43F21E672}" presName="node" presStyleLbl="node1" presStyleIdx="2" presStyleCnt="4">
        <dgm:presLayoutVars>
          <dgm:bulletEnabled val="1"/>
        </dgm:presLayoutVars>
      </dgm:prSet>
      <dgm:spPr/>
      <dgm:t>
        <a:bodyPr/>
        <a:lstStyle/>
        <a:p>
          <a:endParaRPr lang="en-GB"/>
        </a:p>
      </dgm:t>
    </dgm:pt>
    <dgm:pt modelId="{E143201E-1900-4AA5-BE87-0CA423CC4647}" type="pres">
      <dgm:prSet presAssocID="{3F980470-DB86-475B-A7AC-25BE76B73240}" presName="parTrans" presStyleLbl="bgSibTrans2D1" presStyleIdx="3" presStyleCnt="4"/>
      <dgm:spPr/>
      <dgm:t>
        <a:bodyPr/>
        <a:lstStyle/>
        <a:p>
          <a:endParaRPr lang="en-GB"/>
        </a:p>
      </dgm:t>
    </dgm:pt>
    <dgm:pt modelId="{D0F50482-15F2-4EEB-BCE4-6AA7E7DE293A}" type="pres">
      <dgm:prSet presAssocID="{5EB5A279-1E23-406B-B70C-65C179883463}" presName="node" presStyleLbl="node1" presStyleIdx="3" presStyleCnt="4" custRadScaleRad="103376" custRadScaleInc="-4739">
        <dgm:presLayoutVars>
          <dgm:bulletEnabled val="1"/>
        </dgm:presLayoutVars>
      </dgm:prSet>
      <dgm:spPr/>
      <dgm:t>
        <a:bodyPr/>
        <a:lstStyle/>
        <a:p>
          <a:endParaRPr lang="en-GB"/>
        </a:p>
      </dgm:t>
    </dgm:pt>
  </dgm:ptLst>
  <dgm:cxnLst>
    <dgm:cxn modelId="{6CEA18C1-69B2-4E49-87E0-19182F5D8DBF}" type="presOf" srcId="{D1631965-564B-4810-8A0C-44D722D408EC}" destId="{C228FFB4-00E5-44FE-8B4C-AF7CAC246C52}" srcOrd="0" destOrd="0" presId="urn:microsoft.com/office/officeart/2005/8/layout/radial4"/>
    <dgm:cxn modelId="{C4CB546F-32C1-4896-8879-DD5BE1243C88}" type="presOf" srcId="{B08F0A72-B6D6-4C2A-ABD3-B3B97C425ED3}" destId="{8B5A3BF6-E5F1-4958-AE68-885E0CC10C1D}" srcOrd="0" destOrd="0" presId="urn:microsoft.com/office/officeart/2005/8/layout/radial4"/>
    <dgm:cxn modelId="{B7D33250-F2D9-41DC-8334-34B5DBC431A4}" srcId="{89B42128-2333-427B-90F7-8FAAD03866EC}" destId="{1F6F98D0-CB05-41ED-A3F2-36201F9DC9B5}" srcOrd="0" destOrd="0" parTransId="{C18047C2-085B-4477-91B5-E662ED6ADEAF}" sibTransId="{D0A32B96-DDF2-4A2F-BB0E-832096268678}"/>
    <dgm:cxn modelId="{C680D784-A57A-4A62-B4EC-8BE32DDFADFE}" type="presOf" srcId="{89B42128-2333-427B-90F7-8FAAD03866EC}" destId="{94FD9E81-8ACE-49AF-8C92-F12A1859D0D6}" srcOrd="0" destOrd="0" presId="urn:microsoft.com/office/officeart/2005/8/layout/radial4"/>
    <dgm:cxn modelId="{DB22E362-819A-4999-9AB4-8FC6916B2470}" type="presOf" srcId="{20D2C429-0A1E-4758-BCF9-AD7C4945C31A}" destId="{27D83C0F-D891-47AF-81A7-39517DDD875C}" srcOrd="0" destOrd="0" presId="urn:microsoft.com/office/officeart/2005/8/layout/radial4"/>
    <dgm:cxn modelId="{CC34B7FB-B160-474D-981D-57A1A3C9B43B}" srcId="{1F6F98D0-CB05-41ED-A3F2-36201F9DC9B5}" destId="{D1631965-564B-4810-8A0C-44D722D408EC}" srcOrd="1" destOrd="0" parTransId="{7BFF1704-B076-41EB-93E4-282426027A03}" sibTransId="{321B9E3F-6838-4CB2-A3A8-122D0DCE7FA2}"/>
    <dgm:cxn modelId="{40348570-BE78-4498-9D53-2DAD9C98B8E0}" srcId="{1F6F98D0-CB05-41ED-A3F2-36201F9DC9B5}" destId="{98E9A371-31E5-4F40-A1EE-E1F43F21E672}" srcOrd="2" destOrd="0" parTransId="{B08F0A72-B6D6-4C2A-ABD3-B3B97C425ED3}" sibTransId="{DBB5953B-E812-4D7B-8F61-63BF12B2FC02}"/>
    <dgm:cxn modelId="{4E5DD50B-7445-4C60-95F6-97EBC2B809A9}" srcId="{1F6F98D0-CB05-41ED-A3F2-36201F9DC9B5}" destId="{5EB5A279-1E23-406B-B70C-65C179883463}" srcOrd="3" destOrd="0" parTransId="{3F980470-DB86-475B-A7AC-25BE76B73240}" sibTransId="{CC7FDD83-E9B7-46C4-B3DF-AC6AEC131D22}"/>
    <dgm:cxn modelId="{12F1451D-ACF5-43B0-87A0-9EEE1AD31AE5}" type="presOf" srcId="{1F6F98D0-CB05-41ED-A3F2-36201F9DC9B5}" destId="{A2AE21B8-9DDF-424A-8FA4-15B9D08FC37F}" srcOrd="0" destOrd="0" presId="urn:microsoft.com/office/officeart/2005/8/layout/radial4"/>
    <dgm:cxn modelId="{F4990584-6918-4FA1-AE04-C4E2304DF5F2}" srcId="{1F6F98D0-CB05-41ED-A3F2-36201F9DC9B5}" destId="{D0E110C5-CE8E-48CF-849B-149E0A8D6158}" srcOrd="0" destOrd="0" parTransId="{20D2C429-0A1E-4758-BCF9-AD7C4945C31A}" sibTransId="{E7333B02-6DCD-495E-A916-8492B9C7CE7B}"/>
    <dgm:cxn modelId="{6224F4A9-5B53-4D28-BB90-298996939EB3}" type="presOf" srcId="{7BFF1704-B076-41EB-93E4-282426027A03}" destId="{B154D85C-E529-4A36-8159-04D8019B6916}" srcOrd="0" destOrd="0" presId="urn:microsoft.com/office/officeart/2005/8/layout/radial4"/>
    <dgm:cxn modelId="{1A970D2F-486F-4FD1-9EFC-E0D1F363E588}" type="presOf" srcId="{D0E110C5-CE8E-48CF-849B-149E0A8D6158}" destId="{17331B84-8918-498C-A981-547B313DEE08}" srcOrd="0" destOrd="0" presId="urn:microsoft.com/office/officeart/2005/8/layout/radial4"/>
    <dgm:cxn modelId="{2E5C271B-19F0-416C-B372-F2699BF8DDFB}" type="presOf" srcId="{5EB5A279-1E23-406B-B70C-65C179883463}" destId="{D0F50482-15F2-4EEB-BCE4-6AA7E7DE293A}" srcOrd="0" destOrd="0" presId="urn:microsoft.com/office/officeart/2005/8/layout/radial4"/>
    <dgm:cxn modelId="{9CCB743E-A22B-43E8-84B4-0F37135963B8}" type="presOf" srcId="{98E9A371-31E5-4F40-A1EE-E1F43F21E672}" destId="{142B04FB-A4C4-455F-B438-74463E75C5A3}" srcOrd="0" destOrd="0" presId="urn:microsoft.com/office/officeart/2005/8/layout/radial4"/>
    <dgm:cxn modelId="{FD6B2D07-86F0-4C4D-B90A-F42CE1C56756}" type="presOf" srcId="{3F980470-DB86-475B-A7AC-25BE76B73240}" destId="{E143201E-1900-4AA5-BE87-0CA423CC4647}" srcOrd="0" destOrd="0" presId="urn:microsoft.com/office/officeart/2005/8/layout/radial4"/>
    <dgm:cxn modelId="{8503A37B-5861-492C-8A61-98D11FF149F9}" type="presParOf" srcId="{94FD9E81-8ACE-49AF-8C92-F12A1859D0D6}" destId="{A2AE21B8-9DDF-424A-8FA4-15B9D08FC37F}" srcOrd="0" destOrd="0" presId="urn:microsoft.com/office/officeart/2005/8/layout/radial4"/>
    <dgm:cxn modelId="{4A9F8038-1104-4E88-88FE-5DE53DE5B0A5}" type="presParOf" srcId="{94FD9E81-8ACE-49AF-8C92-F12A1859D0D6}" destId="{27D83C0F-D891-47AF-81A7-39517DDD875C}" srcOrd="1" destOrd="0" presId="urn:microsoft.com/office/officeart/2005/8/layout/radial4"/>
    <dgm:cxn modelId="{17B6DFC0-5288-4FEF-93E7-AEA3C42B3267}" type="presParOf" srcId="{94FD9E81-8ACE-49AF-8C92-F12A1859D0D6}" destId="{17331B84-8918-498C-A981-547B313DEE08}" srcOrd="2" destOrd="0" presId="urn:microsoft.com/office/officeart/2005/8/layout/radial4"/>
    <dgm:cxn modelId="{694E276A-2ABC-4628-9B09-B5059D64DC10}" type="presParOf" srcId="{94FD9E81-8ACE-49AF-8C92-F12A1859D0D6}" destId="{B154D85C-E529-4A36-8159-04D8019B6916}" srcOrd="3" destOrd="0" presId="urn:microsoft.com/office/officeart/2005/8/layout/radial4"/>
    <dgm:cxn modelId="{794EF910-1307-4F82-802E-315B89870099}" type="presParOf" srcId="{94FD9E81-8ACE-49AF-8C92-F12A1859D0D6}" destId="{C228FFB4-00E5-44FE-8B4C-AF7CAC246C52}" srcOrd="4" destOrd="0" presId="urn:microsoft.com/office/officeart/2005/8/layout/radial4"/>
    <dgm:cxn modelId="{034C75A4-99C6-4A66-95EC-BE14E9C89F81}" type="presParOf" srcId="{94FD9E81-8ACE-49AF-8C92-F12A1859D0D6}" destId="{8B5A3BF6-E5F1-4958-AE68-885E0CC10C1D}" srcOrd="5" destOrd="0" presId="urn:microsoft.com/office/officeart/2005/8/layout/radial4"/>
    <dgm:cxn modelId="{6EE24A8D-3D58-4A6F-825E-2C6B959A97A0}" type="presParOf" srcId="{94FD9E81-8ACE-49AF-8C92-F12A1859D0D6}" destId="{142B04FB-A4C4-455F-B438-74463E75C5A3}" srcOrd="6" destOrd="0" presId="urn:microsoft.com/office/officeart/2005/8/layout/radial4"/>
    <dgm:cxn modelId="{8A2D3CE2-6E6B-47CF-A208-DD5D3976CB76}" type="presParOf" srcId="{94FD9E81-8ACE-49AF-8C92-F12A1859D0D6}" destId="{E143201E-1900-4AA5-BE87-0CA423CC4647}" srcOrd="7" destOrd="0" presId="urn:microsoft.com/office/officeart/2005/8/layout/radial4"/>
    <dgm:cxn modelId="{566C49D2-86ED-45A9-869F-1F9D7B752C05}" type="presParOf" srcId="{94FD9E81-8ACE-49AF-8C92-F12A1859D0D6}" destId="{D0F50482-15F2-4EEB-BCE4-6AA7E7DE293A}"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1E60BE-D3DD-4D5F-AFBF-0B9EC18081B7}" type="doc">
      <dgm:prSet loTypeId="urn:microsoft.com/office/officeart/2005/8/layout/orgChart1" loCatId="hierarchy" qsTypeId="urn:microsoft.com/office/officeart/2005/8/quickstyle/simple2" qsCatId="simple" csTypeId="urn:microsoft.com/office/officeart/2005/8/colors/accent1_2" csCatId="accent1" phldr="1"/>
      <dgm:spPr/>
      <dgm:t>
        <a:bodyPr/>
        <a:lstStyle/>
        <a:p>
          <a:endParaRPr lang="en-GB"/>
        </a:p>
      </dgm:t>
    </dgm:pt>
    <dgm:pt modelId="{4534E4F3-E579-406E-91ED-B9EB60F0D19B}">
      <dgm:prSet phldrT="[Text]" custT="1"/>
      <dgm:spPr/>
      <dgm:t>
        <a:bodyPr/>
        <a:lstStyle/>
        <a:p>
          <a:r>
            <a:rPr lang="en-GB" sz="1800" b="1" dirty="0" smtClean="0"/>
            <a:t>National Antimicrobial Stewardship Advisory Committee (NASIC)</a:t>
          </a:r>
        </a:p>
        <a:p>
          <a:r>
            <a:rPr lang="en-GB" sz="1800" b="1" dirty="0" smtClean="0"/>
            <a:t>Technical and Management Com</a:t>
          </a:r>
          <a:endParaRPr lang="en-GB" sz="1800" b="1" dirty="0"/>
        </a:p>
      </dgm:t>
    </dgm:pt>
    <dgm:pt modelId="{9558348B-3B26-48D3-9DE0-778D68FB6B5C}" type="parTrans" cxnId="{C3EF7440-623A-4861-AC67-17EB3AA0F15D}">
      <dgm:prSet/>
      <dgm:spPr/>
      <dgm:t>
        <a:bodyPr/>
        <a:lstStyle/>
        <a:p>
          <a:endParaRPr lang="en-GB" sz="1800"/>
        </a:p>
      </dgm:t>
    </dgm:pt>
    <dgm:pt modelId="{CB0E2D07-50C9-421A-A4A1-EF2DDEFC25D4}" type="sibTrans" cxnId="{C3EF7440-623A-4861-AC67-17EB3AA0F15D}">
      <dgm:prSet/>
      <dgm:spPr/>
      <dgm:t>
        <a:bodyPr/>
        <a:lstStyle/>
        <a:p>
          <a:endParaRPr lang="en-GB" sz="1800"/>
        </a:p>
      </dgm:t>
    </dgm:pt>
    <dgm:pt modelId="{8755D447-7936-48BE-B63C-1EA8016682E7}" type="asst">
      <dgm:prSet phldrT="[Text]" custT="1"/>
      <dgm:spPr/>
      <dgm:t>
        <a:bodyPr/>
        <a:lstStyle/>
        <a:p>
          <a:r>
            <a:rPr lang="en-GB" sz="1800" b="1" dirty="0" smtClean="0"/>
            <a:t>Intergovernmental Relations</a:t>
          </a:r>
          <a:endParaRPr lang="en-GB" sz="1800" b="1" dirty="0"/>
        </a:p>
      </dgm:t>
    </dgm:pt>
    <dgm:pt modelId="{B1BFF460-27E3-4784-A1FF-5BC8AD57D1B1}" type="parTrans" cxnId="{6AADEA7C-39EE-4388-B8F2-F97E4E1602EB}">
      <dgm:prSet/>
      <dgm:spPr/>
      <dgm:t>
        <a:bodyPr/>
        <a:lstStyle/>
        <a:p>
          <a:endParaRPr lang="en-GB" sz="1800"/>
        </a:p>
      </dgm:t>
    </dgm:pt>
    <dgm:pt modelId="{EA677822-863F-4145-814B-27073E6A3FCB}" type="sibTrans" cxnId="{6AADEA7C-39EE-4388-B8F2-F97E4E1602EB}">
      <dgm:prSet/>
      <dgm:spPr/>
      <dgm:t>
        <a:bodyPr/>
        <a:lstStyle/>
        <a:p>
          <a:endParaRPr lang="en-GB" sz="1800"/>
        </a:p>
      </dgm:t>
    </dgm:pt>
    <dgm:pt modelId="{2636EF75-3DD5-40BC-A613-E4F9FEC3F533}">
      <dgm:prSet phldrT="[Text]" custT="1"/>
      <dgm:spPr/>
      <dgm:t>
        <a:bodyPr/>
        <a:lstStyle/>
        <a:p>
          <a:r>
            <a:rPr lang="en-GB" sz="1800" b="1" dirty="0" smtClean="0"/>
            <a:t>County Antimicrobial Stewardship Advisory Committee (CASIC)</a:t>
          </a:r>
          <a:endParaRPr lang="en-GB" sz="1800" b="1" dirty="0"/>
        </a:p>
      </dgm:t>
    </dgm:pt>
    <dgm:pt modelId="{051F8D37-A1B5-4EF5-9285-C5C5035D5D10}" type="parTrans" cxnId="{1A01CF64-2A75-4ED1-A6E6-31A0D67DB1C2}">
      <dgm:prSet/>
      <dgm:spPr/>
      <dgm:t>
        <a:bodyPr/>
        <a:lstStyle/>
        <a:p>
          <a:endParaRPr lang="en-GB" sz="1800"/>
        </a:p>
      </dgm:t>
    </dgm:pt>
    <dgm:pt modelId="{D900F081-C41E-42D7-A741-F362BC61482C}" type="sibTrans" cxnId="{1A01CF64-2A75-4ED1-A6E6-31A0D67DB1C2}">
      <dgm:prSet/>
      <dgm:spPr/>
      <dgm:t>
        <a:bodyPr/>
        <a:lstStyle/>
        <a:p>
          <a:endParaRPr lang="en-GB" sz="1800"/>
        </a:p>
      </dgm:t>
    </dgm:pt>
    <dgm:pt modelId="{3BBD2C09-C43E-4921-B5DD-7726D9B4B4E3}" type="asst">
      <dgm:prSet phldrT="[Text]" custT="1"/>
      <dgm:spPr/>
      <dgm:t>
        <a:bodyPr/>
        <a:lstStyle/>
        <a:p>
          <a:r>
            <a:rPr lang="en-GB" sz="1800" b="1" dirty="0" smtClean="0"/>
            <a:t>AMR Secretariat</a:t>
          </a:r>
          <a:endParaRPr lang="en-GB" sz="1800" b="1" dirty="0"/>
        </a:p>
      </dgm:t>
    </dgm:pt>
    <dgm:pt modelId="{914E8745-DF13-4134-97A9-B61A8567484C}" type="parTrans" cxnId="{F48D96EF-9D92-4295-9929-15F39C699457}">
      <dgm:prSet/>
      <dgm:spPr/>
      <dgm:t>
        <a:bodyPr/>
        <a:lstStyle/>
        <a:p>
          <a:endParaRPr lang="en-GB" sz="1800"/>
        </a:p>
      </dgm:t>
    </dgm:pt>
    <dgm:pt modelId="{74C42EC5-E525-49CD-A25F-7E9BD6EBDCEE}" type="sibTrans" cxnId="{F48D96EF-9D92-4295-9929-15F39C699457}">
      <dgm:prSet/>
      <dgm:spPr/>
      <dgm:t>
        <a:bodyPr/>
        <a:lstStyle/>
        <a:p>
          <a:endParaRPr lang="en-GB" sz="1800"/>
        </a:p>
      </dgm:t>
    </dgm:pt>
    <dgm:pt modelId="{5020D3F2-1C7D-4528-A4C3-14A5CEE41C00}">
      <dgm:prSet custT="1"/>
      <dgm:spPr/>
      <dgm:t>
        <a:bodyPr/>
        <a:lstStyle/>
        <a:p>
          <a:r>
            <a:rPr lang="en-GB" sz="1800" b="1" dirty="0" smtClean="0"/>
            <a:t>National- Technical Working Groups</a:t>
          </a:r>
          <a:endParaRPr lang="en-GB" sz="1800" b="1" dirty="0"/>
        </a:p>
      </dgm:t>
    </dgm:pt>
    <dgm:pt modelId="{1DA84AAB-55A3-47EA-B60D-94F97FA35C73}" type="parTrans" cxnId="{D7F65B85-4670-4821-AD6F-7C83684642BE}">
      <dgm:prSet/>
      <dgm:spPr/>
      <dgm:t>
        <a:bodyPr/>
        <a:lstStyle/>
        <a:p>
          <a:endParaRPr lang="en-GB" sz="1800"/>
        </a:p>
      </dgm:t>
    </dgm:pt>
    <dgm:pt modelId="{87524CEE-3932-4DCE-AF74-9434F3C2D9A5}" type="sibTrans" cxnId="{D7F65B85-4670-4821-AD6F-7C83684642BE}">
      <dgm:prSet/>
      <dgm:spPr/>
      <dgm:t>
        <a:bodyPr/>
        <a:lstStyle/>
        <a:p>
          <a:endParaRPr lang="en-GB" sz="1800"/>
        </a:p>
      </dgm:t>
    </dgm:pt>
    <dgm:pt modelId="{99A11BF8-6522-41EB-8C45-218E674507F0}">
      <dgm:prSet custT="1"/>
      <dgm:spPr/>
      <dgm:t>
        <a:bodyPr/>
        <a:lstStyle/>
        <a:p>
          <a:r>
            <a:rPr lang="en-GB" sz="1800" b="1" dirty="0" smtClean="0"/>
            <a:t>County- Technical Working Groups</a:t>
          </a:r>
          <a:endParaRPr lang="en-GB" sz="1800" b="1" dirty="0"/>
        </a:p>
      </dgm:t>
    </dgm:pt>
    <dgm:pt modelId="{C1602488-7BA2-4E6F-A81E-2E36D57387A4}" type="parTrans" cxnId="{E958FB81-785C-4A0E-85E5-1DE1183050BD}">
      <dgm:prSet/>
      <dgm:spPr/>
      <dgm:t>
        <a:bodyPr/>
        <a:lstStyle/>
        <a:p>
          <a:endParaRPr lang="en-GB" sz="1800"/>
        </a:p>
      </dgm:t>
    </dgm:pt>
    <dgm:pt modelId="{8E65076C-FC5D-40DD-993F-88F5C97D82FC}" type="sibTrans" cxnId="{E958FB81-785C-4A0E-85E5-1DE1183050BD}">
      <dgm:prSet/>
      <dgm:spPr/>
      <dgm:t>
        <a:bodyPr/>
        <a:lstStyle/>
        <a:p>
          <a:endParaRPr lang="en-GB" sz="1800"/>
        </a:p>
      </dgm:t>
    </dgm:pt>
    <dgm:pt modelId="{1B7DD1A8-4579-4706-873C-09FF1DF464EF}" type="pres">
      <dgm:prSet presAssocID="{1D1E60BE-D3DD-4D5F-AFBF-0B9EC18081B7}" presName="hierChild1" presStyleCnt="0">
        <dgm:presLayoutVars>
          <dgm:orgChart val="1"/>
          <dgm:chPref val="1"/>
          <dgm:dir/>
          <dgm:animOne val="branch"/>
          <dgm:animLvl val="lvl"/>
          <dgm:resizeHandles/>
        </dgm:presLayoutVars>
      </dgm:prSet>
      <dgm:spPr/>
      <dgm:t>
        <a:bodyPr/>
        <a:lstStyle/>
        <a:p>
          <a:endParaRPr lang="en-GB"/>
        </a:p>
      </dgm:t>
    </dgm:pt>
    <dgm:pt modelId="{36C1DBC9-7D1A-416D-8231-78283F8B3D39}" type="pres">
      <dgm:prSet presAssocID="{4534E4F3-E579-406E-91ED-B9EB60F0D19B}" presName="hierRoot1" presStyleCnt="0">
        <dgm:presLayoutVars>
          <dgm:hierBranch val="init"/>
        </dgm:presLayoutVars>
      </dgm:prSet>
      <dgm:spPr/>
      <dgm:t>
        <a:bodyPr/>
        <a:lstStyle/>
        <a:p>
          <a:endParaRPr lang="en-GB"/>
        </a:p>
      </dgm:t>
    </dgm:pt>
    <dgm:pt modelId="{C8E0A70A-7049-4024-BC9B-4CA59447FBC0}" type="pres">
      <dgm:prSet presAssocID="{4534E4F3-E579-406E-91ED-B9EB60F0D19B}" presName="rootComposite1" presStyleCnt="0"/>
      <dgm:spPr/>
      <dgm:t>
        <a:bodyPr/>
        <a:lstStyle/>
        <a:p>
          <a:endParaRPr lang="en-GB"/>
        </a:p>
      </dgm:t>
    </dgm:pt>
    <dgm:pt modelId="{0DA258B3-0B29-435F-957D-AB45A3BC88C7}" type="pres">
      <dgm:prSet presAssocID="{4534E4F3-E579-406E-91ED-B9EB60F0D19B}" presName="rootText1" presStyleLbl="node0" presStyleIdx="0" presStyleCnt="1" custScaleX="156640" custScaleY="109856">
        <dgm:presLayoutVars>
          <dgm:chPref val="3"/>
        </dgm:presLayoutVars>
      </dgm:prSet>
      <dgm:spPr/>
      <dgm:t>
        <a:bodyPr/>
        <a:lstStyle/>
        <a:p>
          <a:endParaRPr lang="en-GB"/>
        </a:p>
      </dgm:t>
    </dgm:pt>
    <dgm:pt modelId="{646FA000-9290-462D-B5F3-8EF9C61FB2E7}" type="pres">
      <dgm:prSet presAssocID="{4534E4F3-E579-406E-91ED-B9EB60F0D19B}" presName="rootConnector1" presStyleLbl="node1" presStyleIdx="0" presStyleCnt="0"/>
      <dgm:spPr/>
      <dgm:t>
        <a:bodyPr/>
        <a:lstStyle/>
        <a:p>
          <a:endParaRPr lang="en-GB"/>
        </a:p>
      </dgm:t>
    </dgm:pt>
    <dgm:pt modelId="{57AD43DB-17FF-432E-93F9-0B3882216642}" type="pres">
      <dgm:prSet presAssocID="{4534E4F3-E579-406E-91ED-B9EB60F0D19B}" presName="hierChild2" presStyleCnt="0"/>
      <dgm:spPr/>
      <dgm:t>
        <a:bodyPr/>
        <a:lstStyle/>
        <a:p>
          <a:endParaRPr lang="en-GB"/>
        </a:p>
      </dgm:t>
    </dgm:pt>
    <dgm:pt modelId="{3ADE4026-E3A5-4792-BAA7-DFFDACD918C6}" type="pres">
      <dgm:prSet presAssocID="{051F8D37-A1B5-4EF5-9285-C5C5035D5D10}" presName="Name37" presStyleLbl="parChTrans1D2" presStyleIdx="0" presStyleCnt="4"/>
      <dgm:spPr/>
      <dgm:t>
        <a:bodyPr/>
        <a:lstStyle/>
        <a:p>
          <a:endParaRPr lang="en-GB"/>
        </a:p>
      </dgm:t>
    </dgm:pt>
    <dgm:pt modelId="{3896187F-7BAC-4F02-ABAF-F9069270D382}" type="pres">
      <dgm:prSet presAssocID="{2636EF75-3DD5-40BC-A613-E4F9FEC3F533}" presName="hierRoot2" presStyleCnt="0">
        <dgm:presLayoutVars>
          <dgm:hierBranch val="init"/>
        </dgm:presLayoutVars>
      </dgm:prSet>
      <dgm:spPr/>
      <dgm:t>
        <a:bodyPr/>
        <a:lstStyle/>
        <a:p>
          <a:endParaRPr lang="en-GB"/>
        </a:p>
      </dgm:t>
    </dgm:pt>
    <dgm:pt modelId="{3E7E5477-DC16-4387-B3CC-9292B37CF275}" type="pres">
      <dgm:prSet presAssocID="{2636EF75-3DD5-40BC-A613-E4F9FEC3F533}" presName="rootComposite" presStyleCnt="0"/>
      <dgm:spPr/>
      <dgm:t>
        <a:bodyPr/>
        <a:lstStyle/>
        <a:p>
          <a:endParaRPr lang="en-GB"/>
        </a:p>
      </dgm:t>
    </dgm:pt>
    <dgm:pt modelId="{099FE360-3687-43A4-AF11-DEF809780697}" type="pres">
      <dgm:prSet presAssocID="{2636EF75-3DD5-40BC-A613-E4F9FEC3F533}" presName="rootText" presStyleLbl="node2" presStyleIdx="0" presStyleCnt="2" custLinFactNeighborX="-3067">
        <dgm:presLayoutVars>
          <dgm:chPref val="3"/>
        </dgm:presLayoutVars>
      </dgm:prSet>
      <dgm:spPr/>
      <dgm:t>
        <a:bodyPr/>
        <a:lstStyle/>
        <a:p>
          <a:endParaRPr lang="en-GB"/>
        </a:p>
      </dgm:t>
    </dgm:pt>
    <dgm:pt modelId="{E605DCCA-27EA-44FA-9A88-4A139699917A}" type="pres">
      <dgm:prSet presAssocID="{2636EF75-3DD5-40BC-A613-E4F9FEC3F533}" presName="rootConnector" presStyleLbl="node2" presStyleIdx="0" presStyleCnt="2"/>
      <dgm:spPr/>
      <dgm:t>
        <a:bodyPr/>
        <a:lstStyle/>
        <a:p>
          <a:endParaRPr lang="en-GB"/>
        </a:p>
      </dgm:t>
    </dgm:pt>
    <dgm:pt modelId="{FC8D9EF2-A145-456D-A94A-6E0D2959FF95}" type="pres">
      <dgm:prSet presAssocID="{2636EF75-3DD5-40BC-A613-E4F9FEC3F533}" presName="hierChild4" presStyleCnt="0"/>
      <dgm:spPr/>
      <dgm:t>
        <a:bodyPr/>
        <a:lstStyle/>
        <a:p>
          <a:endParaRPr lang="en-GB"/>
        </a:p>
      </dgm:t>
    </dgm:pt>
    <dgm:pt modelId="{67C6CAA9-9451-4809-8CBE-D97AA11CD915}" type="pres">
      <dgm:prSet presAssocID="{C1602488-7BA2-4E6F-A81E-2E36D57387A4}" presName="Name37" presStyleLbl="parChTrans1D3" presStyleIdx="0" presStyleCnt="1"/>
      <dgm:spPr/>
      <dgm:t>
        <a:bodyPr/>
        <a:lstStyle/>
        <a:p>
          <a:endParaRPr lang="en-GB"/>
        </a:p>
      </dgm:t>
    </dgm:pt>
    <dgm:pt modelId="{81836A19-C1EF-4D97-BEEC-F1ABEC594088}" type="pres">
      <dgm:prSet presAssocID="{99A11BF8-6522-41EB-8C45-218E674507F0}" presName="hierRoot2" presStyleCnt="0">
        <dgm:presLayoutVars>
          <dgm:hierBranch val="init"/>
        </dgm:presLayoutVars>
      </dgm:prSet>
      <dgm:spPr/>
      <dgm:t>
        <a:bodyPr/>
        <a:lstStyle/>
        <a:p>
          <a:endParaRPr lang="en-GB"/>
        </a:p>
      </dgm:t>
    </dgm:pt>
    <dgm:pt modelId="{871296D3-FC05-4021-8904-1BF9EA7C3A18}" type="pres">
      <dgm:prSet presAssocID="{99A11BF8-6522-41EB-8C45-218E674507F0}" presName="rootComposite" presStyleCnt="0"/>
      <dgm:spPr/>
      <dgm:t>
        <a:bodyPr/>
        <a:lstStyle/>
        <a:p>
          <a:endParaRPr lang="en-GB"/>
        </a:p>
      </dgm:t>
    </dgm:pt>
    <dgm:pt modelId="{791E66FB-57A3-4C67-B7BD-C3F00A760AF0}" type="pres">
      <dgm:prSet presAssocID="{99A11BF8-6522-41EB-8C45-218E674507F0}" presName="rootText" presStyleLbl="node3" presStyleIdx="0" presStyleCnt="1">
        <dgm:presLayoutVars>
          <dgm:chPref val="3"/>
        </dgm:presLayoutVars>
      </dgm:prSet>
      <dgm:spPr/>
      <dgm:t>
        <a:bodyPr/>
        <a:lstStyle/>
        <a:p>
          <a:endParaRPr lang="en-GB"/>
        </a:p>
      </dgm:t>
    </dgm:pt>
    <dgm:pt modelId="{A93363FE-6A91-4670-AA97-6FB4DAB979BF}" type="pres">
      <dgm:prSet presAssocID="{99A11BF8-6522-41EB-8C45-218E674507F0}" presName="rootConnector" presStyleLbl="node3" presStyleIdx="0" presStyleCnt="1"/>
      <dgm:spPr/>
      <dgm:t>
        <a:bodyPr/>
        <a:lstStyle/>
        <a:p>
          <a:endParaRPr lang="en-GB"/>
        </a:p>
      </dgm:t>
    </dgm:pt>
    <dgm:pt modelId="{D53DE8D5-48F5-4892-8842-B8E84D53F094}" type="pres">
      <dgm:prSet presAssocID="{99A11BF8-6522-41EB-8C45-218E674507F0}" presName="hierChild4" presStyleCnt="0"/>
      <dgm:spPr/>
      <dgm:t>
        <a:bodyPr/>
        <a:lstStyle/>
        <a:p>
          <a:endParaRPr lang="en-GB"/>
        </a:p>
      </dgm:t>
    </dgm:pt>
    <dgm:pt modelId="{64091AAE-50B4-400A-8577-BED500362224}" type="pres">
      <dgm:prSet presAssocID="{99A11BF8-6522-41EB-8C45-218E674507F0}" presName="hierChild5" presStyleCnt="0"/>
      <dgm:spPr/>
      <dgm:t>
        <a:bodyPr/>
        <a:lstStyle/>
        <a:p>
          <a:endParaRPr lang="en-GB"/>
        </a:p>
      </dgm:t>
    </dgm:pt>
    <dgm:pt modelId="{6649BBC8-2531-477A-B275-8AC98FAFAE61}" type="pres">
      <dgm:prSet presAssocID="{2636EF75-3DD5-40BC-A613-E4F9FEC3F533}" presName="hierChild5" presStyleCnt="0"/>
      <dgm:spPr/>
      <dgm:t>
        <a:bodyPr/>
        <a:lstStyle/>
        <a:p>
          <a:endParaRPr lang="en-GB"/>
        </a:p>
      </dgm:t>
    </dgm:pt>
    <dgm:pt modelId="{38A24E2C-EF72-4042-B842-F470EA470FED}" type="pres">
      <dgm:prSet presAssocID="{1DA84AAB-55A3-47EA-B60D-94F97FA35C73}" presName="Name37" presStyleLbl="parChTrans1D2" presStyleIdx="1" presStyleCnt="4"/>
      <dgm:spPr/>
      <dgm:t>
        <a:bodyPr/>
        <a:lstStyle/>
        <a:p>
          <a:endParaRPr lang="en-GB"/>
        </a:p>
      </dgm:t>
    </dgm:pt>
    <dgm:pt modelId="{F800119D-9DFB-403D-80A3-FC0D40C3DD02}" type="pres">
      <dgm:prSet presAssocID="{5020D3F2-1C7D-4528-A4C3-14A5CEE41C00}" presName="hierRoot2" presStyleCnt="0">
        <dgm:presLayoutVars>
          <dgm:hierBranch val="init"/>
        </dgm:presLayoutVars>
      </dgm:prSet>
      <dgm:spPr/>
      <dgm:t>
        <a:bodyPr/>
        <a:lstStyle/>
        <a:p>
          <a:endParaRPr lang="en-GB"/>
        </a:p>
      </dgm:t>
    </dgm:pt>
    <dgm:pt modelId="{692C4F6C-0091-40BD-A759-3586471FDA6A}" type="pres">
      <dgm:prSet presAssocID="{5020D3F2-1C7D-4528-A4C3-14A5CEE41C00}" presName="rootComposite" presStyleCnt="0"/>
      <dgm:spPr/>
      <dgm:t>
        <a:bodyPr/>
        <a:lstStyle/>
        <a:p>
          <a:endParaRPr lang="en-GB"/>
        </a:p>
      </dgm:t>
    </dgm:pt>
    <dgm:pt modelId="{2F3F616F-AB59-4A70-AE20-893C78E5AEAC}" type="pres">
      <dgm:prSet presAssocID="{5020D3F2-1C7D-4528-A4C3-14A5CEE41C00}" presName="rootText" presStyleLbl="node2" presStyleIdx="1" presStyleCnt="2">
        <dgm:presLayoutVars>
          <dgm:chPref val="3"/>
        </dgm:presLayoutVars>
      </dgm:prSet>
      <dgm:spPr/>
      <dgm:t>
        <a:bodyPr/>
        <a:lstStyle/>
        <a:p>
          <a:endParaRPr lang="en-GB"/>
        </a:p>
      </dgm:t>
    </dgm:pt>
    <dgm:pt modelId="{8535A445-AF50-45AC-9413-174A0A3F95F5}" type="pres">
      <dgm:prSet presAssocID="{5020D3F2-1C7D-4528-A4C3-14A5CEE41C00}" presName="rootConnector" presStyleLbl="node2" presStyleIdx="1" presStyleCnt="2"/>
      <dgm:spPr/>
      <dgm:t>
        <a:bodyPr/>
        <a:lstStyle/>
        <a:p>
          <a:endParaRPr lang="en-GB"/>
        </a:p>
      </dgm:t>
    </dgm:pt>
    <dgm:pt modelId="{F78DF68C-3460-4D1E-86A1-5A4B66587950}" type="pres">
      <dgm:prSet presAssocID="{5020D3F2-1C7D-4528-A4C3-14A5CEE41C00}" presName="hierChild4" presStyleCnt="0"/>
      <dgm:spPr/>
      <dgm:t>
        <a:bodyPr/>
        <a:lstStyle/>
        <a:p>
          <a:endParaRPr lang="en-GB"/>
        </a:p>
      </dgm:t>
    </dgm:pt>
    <dgm:pt modelId="{9EC235A1-A181-4B9C-805C-BE41F580705A}" type="pres">
      <dgm:prSet presAssocID="{5020D3F2-1C7D-4528-A4C3-14A5CEE41C00}" presName="hierChild5" presStyleCnt="0"/>
      <dgm:spPr/>
      <dgm:t>
        <a:bodyPr/>
        <a:lstStyle/>
        <a:p>
          <a:endParaRPr lang="en-GB"/>
        </a:p>
      </dgm:t>
    </dgm:pt>
    <dgm:pt modelId="{1E16B7E8-3671-4F4D-A509-7EE9440C1165}" type="pres">
      <dgm:prSet presAssocID="{4534E4F3-E579-406E-91ED-B9EB60F0D19B}" presName="hierChild3" presStyleCnt="0"/>
      <dgm:spPr/>
      <dgm:t>
        <a:bodyPr/>
        <a:lstStyle/>
        <a:p>
          <a:endParaRPr lang="en-GB"/>
        </a:p>
      </dgm:t>
    </dgm:pt>
    <dgm:pt modelId="{EACF7AE9-E068-4966-8887-90D12BF09667}" type="pres">
      <dgm:prSet presAssocID="{B1BFF460-27E3-4784-A1FF-5BC8AD57D1B1}" presName="Name111" presStyleLbl="parChTrans1D2" presStyleIdx="2" presStyleCnt="4"/>
      <dgm:spPr/>
      <dgm:t>
        <a:bodyPr/>
        <a:lstStyle/>
        <a:p>
          <a:endParaRPr lang="en-GB"/>
        </a:p>
      </dgm:t>
    </dgm:pt>
    <dgm:pt modelId="{E8F022A1-821B-45B9-9C36-3424498BD3C1}" type="pres">
      <dgm:prSet presAssocID="{8755D447-7936-48BE-B63C-1EA8016682E7}" presName="hierRoot3" presStyleCnt="0">
        <dgm:presLayoutVars>
          <dgm:hierBranch val="init"/>
        </dgm:presLayoutVars>
      </dgm:prSet>
      <dgm:spPr/>
      <dgm:t>
        <a:bodyPr/>
        <a:lstStyle/>
        <a:p>
          <a:endParaRPr lang="en-GB"/>
        </a:p>
      </dgm:t>
    </dgm:pt>
    <dgm:pt modelId="{85F43CA2-6DC1-4356-A8BB-1B1FA4EF647C}" type="pres">
      <dgm:prSet presAssocID="{8755D447-7936-48BE-B63C-1EA8016682E7}" presName="rootComposite3" presStyleCnt="0"/>
      <dgm:spPr/>
      <dgm:t>
        <a:bodyPr/>
        <a:lstStyle/>
        <a:p>
          <a:endParaRPr lang="en-GB"/>
        </a:p>
      </dgm:t>
    </dgm:pt>
    <dgm:pt modelId="{0FBDC1B8-FA0E-4AA6-9AE4-C29FDB83FCCC}" type="pres">
      <dgm:prSet presAssocID="{8755D447-7936-48BE-B63C-1EA8016682E7}" presName="rootText3" presStyleLbl="asst1" presStyleIdx="0" presStyleCnt="2">
        <dgm:presLayoutVars>
          <dgm:chPref val="3"/>
        </dgm:presLayoutVars>
      </dgm:prSet>
      <dgm:spPr/>
      <dgm:t>
        <a:bodyPr/>
        <a:lstStyle/>
        <a:p>
          <a:endParaRPr lang="en-GB"/>
        </a:p>
      </dgm:t>
    </dgm:pt>
    <dgm:pt modelId="{2DE1C739-5824-4DE6-91BB-C157D20D692C}" type="pres">
      <dgm:prSet presAssocID="{8755D447-7936-48BE-B63C-1EA8016682E7}" presName="rootConnector3" presStyleLbl="asst1" presStyleIdx="0" presStyleCnt="2"/>
      <dgm:spPr/>
      <dgm:t>
        <a:bodyPr/>
        <a:lstStyle/>
        <a:p>
          <a:endParaRPr lang="en-GB"/>
        </a:p>
      </dgm:t>
    </dgm:pt>
    <dgm:pt modelId="{56D2FD7B-B38B-4789-8573-8AF7ECD764B6}" type="pres">
      <dgm:prSet presAssocID="{8755D447-7936-48BE-B63C-1EA8016682E7}" presName="hierChild6" presStyleCnt="0"/>
      <dgm:spPr/>
      <dgm:t>
        <a:bodyPr/>
        <a:lstStyle/>
        <a:p>
          <a:endParaRPr lang="en-GB"/>
        </a:p>
      </dgm:t>
    </dgm:pt>
    <dgm:pt modelId="{BD619A7A-7C42-4F3F-92E6-D20030C3659E}" type="pres">
      <dgm:prSet presAssocID="{8755D447-7936-48BE-B63C-1EA8016682E7}" presName="hierChild7" presStyleCnt="0"/>
      <dgm:spPr/>
      <dgm:t>
        <a:bodyPr/>
        <a:lstStyle/>
        <a:p>
          <a:endParaRPr lang="en-GB"/>
        </a:p>
      </dgm:t>
    </dgm:pt>
    <dgm:pt modelId="{2B34D890-95CD-4B44-976C-87CA65AEEE38}" type="pres">
      <dgm:prSet presAssocID="{914E8745-DF13-4134-97A9-B61A8567484C}" presName="Name111" presStyleLbl="parChTrans1D2" presStyleIdx="3" presStyleCnt="4"/>
      <dgm:spPr/>
      <dgm:t>
        <a:bodyPr/>
        <a:lstStyle/>
        <a:p>
          <a:endParaRPr lang="en-GB"/>
        </a:p>
      </dgm:t>
    </dgm:pt>
    <dgm:pt modelId="{11520E7A-C622-470D-B345-46DAFBB159D1}" type="pres">
      <dgm:prSet presAssocID="{3BBD2C09-C43E-4921-B5DD-7726D9B4B4E3}" presName="hierRoot3" presStyleCnt="0">
        <dgm:presLayoutVars>
          <dgm:hierBranch val="init"/>
        </dgm:presLayoutVars>
      </dgm:prSet>
      <dgm:spPr/>
      <dgm:t>
        <a:bodyPr/>
        <a:lstStyle/>
        <a:p>
          <a:endParaRPr lang="en-GB"/>
        </a:p>
      </dgm:t>
    </dgm:pt>
    <dgm:pt modelId="{79864B23-160E-4EE7-846D-08600654D997}" type="pres">
      <dgm:prSet presAssocID="{3BBD2C09-C43E-4921-B5DD-7726D9B4B4E3}" presName="rootComposite3" presStyleCnt="0"/>
      <dgm:spPr/>
      <dgm:t>
        <a:bodyPr/>
        <a:lstStyle/>
        <a:p>
          <a:endParaRPr lang="en-GB"/>
        </a:p>
      </dgm:t>
    </dgm:pt>
    <dgm:pt modelId="{12245404-E8B5-40EA-BDA9-771CC3902D49}" type="pres">
      <dgm:prSet presAssocID="{3BBD2C09-C43E-4921-B5DD-7726D9B4B4E3}" presName="rootText3" presStyleLbl="asst1" presStyleIdx="1" presStyleCnt="2">
        <dgm:presLayoutVars>
          <dgm:chPref val="3"/>
        </dgm:presLayoutVars>
      </dgm:prSet>
      <dgm:spPr/>
      <dgm:t>
        <a:bodyPr/>
        <a:lstStyle/>
        <a:p>
          <a:endParaRPr lang="en-GB"/>
        </a:p>
      </dgm:t>
    </dgm:pt>
    <dgm:pt modelId="{E307BB9C-F114-484A-86EE-11614835F667}" type="pres">
      <dgm:prSet presAssocID="{3BBD2C09-C43E-4921-B5DD-7726D9B4B4E3}" presName="rootConnector3" presStyleLbl="asst1" presStyleIdx="1" presStyleCnt="2"/>
      <dgm:spPr/>
      <dgm:t>
        <a:bodyPr/>
        <a:lstStyle/>
        <a:p>
          <a:endParaRPr lang="en-GB"/>
        </a:p>
      </dgm:t>
    </dgm:pt>
    <dgm:pt modelId="{EB3DF051-D9A1-4060-BF00-BF8ADA5B4557}" type="pres">
      <dgm:prSet presAssocID="{3BBD2C09-C43E-4921-B5DD-7726D9B4B4E3}" presName="hierChild6" presStyleCnt="0"/>
      <dgm:spPr/>
      <dgm:t>
        <a:bodyPr/>
        <a:lstStyle/>
        <a:p>
          <a:endParaRPr lang="en-GB"/>
        </a:p>
      </dgm:t>
    </dgm:pt>
    <dgm:pt modelId="{6EDD478D-2936-437A-B9F2-4B3EBDEF94C2}" type="pres">
      <dgm:prSet presAssocID="{3BBD2C09-C43E-4921-B5DD-7726D9B4B4E3}" presName="hierChild7" presStyleCnt="0"/>
      <dgm:spPr/>
      <dgm:t>
        <a:bodyPr/>
        <a:lstStyle/>
        <a:p>
          <a:endParaRPr lang="en-GB"/>
        </a:p>
      </dgm:t>
    </dgm:pt>
  </dgm:ptLst>
  <dgm:cxnLst>
    <dgm:cxn modelId="{D7F65B85-4670-4821-AD6F-7C83684642BE}" srcId="{4534E4F3-E579-406E-91ED-B9EB60F0D19B}" destId="{5020D3F2-1C7D-4528-A4C3-14A5CEE41C00}" srcOrd="3" destOrd="0" parTransId="{1DA84AAB-55A3-47EA-B60D-94F97FA35C73}" sibTransId="{87524CEE-3932-4DCE-AF74-9434F3C2D9A5}"/>
    <dgm:cxn modelId="{F3AA305B-5204-4205-8738-7CE44D49D698}" type="presOf" srcId="{051F8D37-A1B5-4EF5-9285-C5C5035D5D10}" destId="{3ADE4026-E3A5-4792-BAA7-DFFDACD918C6}" srcOrd="0" destOrd="0" presId="urn:microsoft.com/office/officeart/2005/8/layout/orgChart1"/>
    <dgm:cxn modelId="{1A01CF64-2A75-4ED1-A6E6-31A0D67DB1C2}" srcId="{4534E4F3-E579-406E-91ED-B9EB60F0D19B}" destId="{2636EF75-3DD5-40BC-A613-E4F9FEC3F533}" srcOrd="2" destOrd="0" parTransId="{051F8D37-A1B5-4EF5-9285-C5C5035D5D10}" sibTransId="{D900F081-C41E-42D7-A741-F362BC61482C}"/>
    <dgm:cxn modelId="{483E22D8-2181-47B8-9F5B-31607DDFF851}" type="presOf" srcId="{5020D3F2-1C7D-4528-A4C3-14A5CEE41C00}" destId="{8535A445-AF50-45AC-9413-174A0A3F95F5}" srcOrd="1" destOrd="0" presId="urn:microsoft.com/office/officeart/2005/8/layout/orgChart1"/>
    <dgm:cxn modelId="{CC4B8460-6C91-489F-A6A3-B6C955992462}" type="presOf" srcId="{1DA84AAB-55A3-47EA-B60D-94F97FA35C73}" destId="{38A24E2C-EF72-4042-B842-F470EA470FED}" srcOrd="0" destOrd="0" presId="urn:microsoft.com/office/officeart/2005/8/layout/orgChart1"/>
    <dgm:cxn modelId="{46DFAE5A-E4CB-43AD-9058-4E18F7B84D49}" type="presOf" srcId="{914E8745-DF13-4134-97A9-B61A8567484C}" destId="{2B34D890-95CD-4B44-976C-87CA65AEEE38}" srcOrd="0" destOrd="0" presId="urn:microsoft.com/office/officeart/2005/8/layout/orgChart1"/>
    <dgm:cxn modelId="{A9EAA6C7-94DE-48C2-BDAF-DE486F8E5624}" type="presOf" srcId="{4534E4F3-E579-406E-91ED-B9EB60F0D19B}" destId="{0DA258B3-0B29-435F-957D-AB45A3BC88C7}" srcOrd="0" destOrd="0" presId="urn:microsoft.com/office/officeart/2005/8/layout/orgChart1"/>
    <dgm:cxn modelId="{6AADEA7C-39EE-4388-B8F2-F97E4E1602EB}" srcId="{4534E4F3-E579-406E-91ED-B9EB60F0D19B}" destId="{8755D447-7936-48BE-B63C-1EA8016682E7}" srcOrd="0" destOrd="0" parTransId="{B1BFF460-27E3-4784-A1FF-5BC8AD57D1B1}" sibTransId="{EA677822-863F-4145-814B-27073E6A3FCB}"/>
    <dgm:cxn modelId="{95D2AE67-C10D-405D-AA9A-C91B4426F340}" type="presOf" srcId="{4534E4F3-E579-406E-91ED-B9EB60F0D19B}" destId="{646FA000-9290-462D-B5F3-8EF9C61FB2E7}" srcOrd="1" destOrd="0" presId="urn:microsoft.com/office/officeart/2005/8/layout/orgChart1"/>
    <dgm:cxn modelId="{B6B6F198-05C2-43B2-8BBA-EF4C8FC895B3}" type="presOf" srcId="{8755D447-7936-48BE-B63C-1EA8016682E7}" destId="{0FBDC1B8-FA0E-4AA6-9AE4-C29FDB83FCCC}" srcOrd="0" destOrd="0" presId="urn:microsoft.com/office/officeart/2005/8/layout/orgChart1"/>
    <dgm:cxn modelId="{F48D96EF-9D92-4295-9929-15F39C699457}" srcId="{4534E4F3-E579-406E-91ED-B9EB60F0D19B}" destId="{3BBD2C09-C43E-4921-B5DD-7726D9B4B4E3}" srcOrd="1" destOrd="0" parTransId="{914E8745-DF13-4134-97A9-B61A8567484C}" sibTransId="{74C42EC5-E525-49CD-A25F-7E9BD6EBDCEE}"/>
    <dgm:cxn modelId="{452A3F9F-5CBB-4C67-AA43-EAD9B28325D1}" type="presOf" srcId="{99A11BF8-6522-41EB-8C45-218E674507F0}" destId="{791E66FB-57A3-4C67-B7BD-C3F00A760AF0}" srcOrd="0" destOrd="0" presId="urn:microsoft.com/office/officeart/2005/8/layout/orgChart1"/>
    <dgm:cxn modelId="{C3EF7440-623A-4861-AC67-17EB3AA0F15D}" srcId="{1D1E60BE-D3DD-4D5F-AFBF-0B9EC18081B7}" destId="{4534E4F3-E579-406E-91ED-B9EB60F0D19B}" srcOrd="0" destOrd="0" parTransId="{9558348B-3B26-48D3-9DE0-778D68FB6B5C}" sibTransId="{CB0E2D07-50C9-421A-A4A1-EF2DDEFC25D4}"/>
    <dgm:cxn modelId="{D555B20E-429A-4182-B425-8B784C34A5DA}" type="presOf" srcId="{1D1E60BE-D3DD-4D5F-AFBF-0B9EC18081B7}" destId="{1B7DD1A8-4579-4706-873C-09FF1DF464EF}" srcOrd="0" destOrd="0" presId="urn:microsoft.com/office/officeart/2005/8/layout/orgChart1"/>
    <dgm:cxn modelId="{0436BDFE-DB54-4285-96C3-58DFEFC29633}" type="presOf" srcId="{99A11BF8-6522-41EB-8C45-218E674507F0}" destId="{A93363FE-6A91-4670-AA97-6FB4DAB979BF}" srcOrd="1" destOrd="0" presId="urn:microsoft.com/office/officeart/2005/8/layout/orgChart1"/>
    <dgm:cxn modelId="{D6CC385E-A129-4569-8522-E86DC6E4B33A}" type="presOf" srcId="{8755D447-7936-48BE-B63C-1EA8016682E7}" destId="{2DE1C739-5824-4DE6-91BB-C157D20D692C}" srcOrd="1" destOrd="0" presId="urn:microsoft.com/office/officeart/2005/8/layout/orgChart1"/>
    <dgm:cxn modelId="{78D7415D-7BA1-4F39-B328-6E9D3B089374}" type="presOf" srcId="{2636EF75-3DD5-40BC-A613-E4F9FEC3F533}" destId="{E605DCCA-27EA-44FA-9A88-4A139699917A}" srcOrd="1" destOrd="0" presId="urn:microsoft.com/office/officeart/2005/8/layout/orgChart1"/>
    <dgm:cxn modelId="{0218B908-4B56-457C-8B69-7F3D43D0DA8C}" type="presOf" srcId="{5020D3F2-1C7D-4528-A4C3-14A5CEE41C00}" destId="{2F3F616F-AB59-4A70-AE20-893C78E5AEAC}" srcOrd="0" destOrd="0" presId="urn:microsoft.com/office/officeart/2005/8/layout/orgChart1"/>
    <dgm:cxn modelId="{E958FB81-785C-4A0E-85E5-1DE1183050BD}" srcId="{2636EF75-3DD5-40BC-A613-E4F9FEC3F533}" destId="{99A11BF8-6522-41EB-8C45-218E674507F0}" srcOrd="0" destOrd="0" parTransId="{C1602488-7BA2-4E6F-A81E-2E36D57387A4}" sibTransId="{8E65076C-FC5D-40DD-993F-88F5C97D82FC}"/>
    <dgm:cxn modelId="{DEA2BBAE-1A14-4FDA-8735-2DDC28756018}" type="presOf" srcId="{C1602488-7BA2-4E6F-A81E-2E36D57387A4}" destId="{67C6CAA9-9451-4809-8CBE-D97AA11CD915}" srcOrd="0" destOrd="0" presId="urn:microsoft.com/office/officeart/2005/8/layout/orgChart1"/>
    <dgm:cxn modelId="{08EAC744-0C4E-4EC7-BF2E-00336A8B9222}" type="presOf" srcId="{B1BFF460-27E3-4784-A1FF-5BC8AD57D1B1}" destId="{EACF7AE9-E068-4966-8887-90D12BF09667}" srcOrd="0" destOrd="0" presId="urn:microsoft.com/office/officeart/2005/8/layout/orgChart1"/>
    <dgm:cxn modelId="{E24DAF94-5FBE-4F59-9F31-A98DD09FFB5C}" type="presOf" srcId="{3BBD2C09-C43E-4921-B5DD-7726D9B4B4E3}" destId="{12245404-E8B5-40EA-BDA9-771CC3902D49}" srcOrd="0" destOrd="0" presId="urn:microsoft.com/office/officeart/2005/8/layout/orgChart1"/>
    <dgm:cxn modelId="{3BFAFDD5-C589-4783-A43E-0AEBD267F65E}" type="presOf" srcId="{2636EF75-3DD5-40BC-A613-E4F9FEC3F533}" destId="{099FE360-3687-43A4-AF11-DEF809780697}" srcOrd="0" destOrd="0" presId="urn:microsoft.com/office/officeart/2005/8/layout/orgChart1"/>
    <dgm:cxn modelId="{C947ABE5-970F-4DCC-B527-CA0AE6BAA930}" type="presOf" srcId="{3BBD2C09-C43E-4921-B5DD-7726D9B4B4E3}" destId="{E307BB9C-F114-484A-86EE-11614835F667}" srcOrd="1" destOrd="0" presId="urn:microsoft.com/office/officeart/2005/8/layout/orgChart1"/>
    <dgm:cxn modelId="{56EEB6C3-EEC6-41E7-BC06-0F28284237FF}" type="presParOf" srcId="{1B7DD1A8-4579-4706-873C-09FF1DF464EF}" destId="{36C1DBC9-7D1A-416D-8231-78283F8B3D39}" srcOrd="0" destOrd="0" presId="urn:microsoft.com/office/officeart/2005/8/layout/orgChart1"/>
    <dgm:cxn modelId="{332AFAA5-EA11-451F-A154-2834EC3BEE94}" type="presParOf" srcId="{36C1DBC9-7D1A-416D-8231-78283F8B3D39}" destId="{C8E0A70A-7049-4024-BC9B-4CA59447FBC0}" srcOrd="0" destOrd="0" presId="urn:microsoft.com/office/officeart/2005/8/layout/orgChart1"/>
    <dgm:cxn modelId="{2525D138-76BF-4C33-AA4A-3A856760AD57}" type="presParOf" srcId="{C8E0A70A-7049-4024-BC9B-4CA59447FBC0}" destId="{0DA258B3-0B29-435F-957D-AB45A3BC88C7}" srcOrd="0" destOrd="0" presId="urn:microsoft.com/office/officeart/2005/8/layout/orgChart1"/>
    <dgm:cxn modelId="{A17BB2D1-D1AB-4778-BAD6-A62B410F71BC}" type="presParOf" srcId="{C8E0A70A-7049-4024-BC9B-4CA59447FBC0}" destId="{646FA000-9290-462D-B5F3-8EF9C61FB2E7}" srcOrd="1" destOrd="0" presId="urn:microsoft.com/office/officeart/2005/8/layout/orgChart1"/>
    <dgm:cxn modelId="{F948B267-1E09-4018-A693-CA683F318904}" type="presParOf" srcId="{36C1DBC9-7D1A-416D-8231-78283F8B3D39}" destId="{57AD43DB-17FF-432E-93F9-0B3882216642}" srcOrd="1" destOrd="0" presId="urn:microsoft.com/office/officeart/2005/8/layout/orgChart1"/>
    <dgm:cxn modelId="{D408A657-2918-41D4-9770-A199DB28B558}" type="presParOf" srcId="{57AD43DB-17FF-432E-93F9-0B3882216642}" destId="{3ADE4026-E3A5-4792-BAA7-DFFDACD918C6}" srcOrd="0" destOrd="0" presId="urn:microsoft.com/office/officeart/2005/8/layout/orgChart1"/>
    <dgm:cxn modelId="{0E736D28-FBC4-4C57-8A6E-F8BB873D9E6E}" type="presParOf" srcId="{57AD43DB-17FF-432E-93F9-0B3882216642}" destId="{3896187F-7BAC-4F02-ABAF-F9069270D382}" srcOrd="1" destOrd="0" presId="urn:microsoft.com/office/officeart/2005/8/layout/orgChart1"/>
    <dgm:cxn modelId="{E5B6AB6D-A84E-4C7F-903C-629D592CC733}" type="presParOf" srcId="{3896187F-7BAC-4F02-ABAF-F9069270D382}" destId="{3E7E5477-DC16-4387-B3CC-9292B37CF275}" srcOrd="0" destOrd="0" presId="urn:microsoft.com/office/officeart/2005/8/layout/orgChart1"/>
    <dgm:cxn modelId="{C3A2AC1A-1D97-4297-BF12-B4BB9AA39066}" type="presParOf" srcId="{3E7E5477-DC16-4387-B3CC-9292B37CF275}" destId="{099FE360-3687-43A4-AF11-DEF809780697}" srcOrd="0" destOrd="0" presId="urn:microsoft.com/office/officeart/2005/8/layout/orgChart1"/>
    <dgm:cxn modelId="{EDC72618-0ABE-4EBF-A89E-C74D3E77E207}" type="presParOf" srcId="{3E7E5477-DC16-4387-B3CC-9292B37CF275}" destId="{E605DCCA-27EA-44FA-9A88-4A139699917A}" srcOrd="1" destOrd="0" presId="urn:microsoft.com/office/officeart/2005/8/layout/orgChart1"/>
    <dgm:cxn modelId="{2EF65916-C11E-40F3-85A9-7F272C1FDDD6}" type="presParOf" srcId="{3896187F-7BAC-4F02-ABAF-F9069270D382}" destId="{FC8D9EF2-A145-456D-A94A-6E0D2959FF95}" srcOrd="1" destOrd="0" presId="urn:microsoft.com/office/officeart/2005/8/layout/orgChart1"/>
    <dgm:cxn modelId="{07E39913-1FD6-4C8B-A76D-378FE8A288C5}" type="presParOf" srcId="{FC8D9EF2-A145-456D-A94A-6E0D2959FF95}" destId="{67C6CAA9-9451-4809-8CBE-D97AA11CD915}" srcOrd="0" destOrd="0" presId="urn:microsoft.com/office/officeart/2005/8/layout/orgChart1"/>
    <dgm:cxn modelId="{43576160-1F5C-4AC8-87CB-3444D7BCB1BB}" type="presParOf" srcId="{FC8D9EF2-A145-456D-A94A-6E0D2959FF95}" destId="{81836A19-C1EF-4D97-BEEC-F1ABEC594088}" srcOrd="1" destOrd="0" presId="urn:microsoft.com/office/officeart/2005/8/layout/orgChart1"/>
    <dgm:cxn modelId="{8774323C-7E2E-4040-BBB6-D4B64099754D}" type="presParOf" srcId="{81836A19-C1EF-4D97-BEEC-F1ABEC594088}" destId="{871296D3-FC05-4021-8904-1BF9EA7C3A18}" srcOrd="0" destOrd="0" presId="urn:microsoft.com/office/officeart/2005/8/layout/orgChart1"/>
    <dgm:cxn modelId="{B3DF232D-60B2-4661-86DD-ADA0440213CB}" type="presParOf" srcId="{871296D3-FC05-4021-8904-1BF9EA7C3A18}" destId="{791E66FB-57A3-4C67-B7BD-C3F00A760AF0}" srcOrd="0" destOrd="0" presId="urn:microsoft.com/office/officeart/2005/8/layout/orgChart1"/>
    <dgm:cxn modelId="{4949449C-87E9-4CE3-89A9-B888120AAE6D}" type="presParOf" srcId="{871296D3-FC05-4021-8904-1BF9EA7C3A18}" destId="{A93363FE-6A91-4670-AA97-6FB4DAB979BF}" srcOrd="1" destOrd="0" presId="urn:microsoft.com/office/officeart/2005/8/layout/orgChart1"/>
    <dgm:cxn modelId="{338194BA-8BCE-4F17-93EE-DCA6F2B57D37}" type="presParOf" srcId="{81836A19-C1EF-4D97-BEEC-F1ABEC594088}" destId="{D53DE8D5-48F5-4892-8842-B8E84D53F094}" srcOrd="1" destOrd="0" presId="urn:microsoft.com/office/officeart/2005/8/layout/orgChart1"/>
    <dgm:cxn modelId="{EA6B7161-7196-45CC-82AC-C7F496A8B607}" type="presParOf" srcId="{81836A19-C1EF-4D97-BEEC-F1ABEC594088}" destId="{64091AAE-50B4-400A-8577-BED500362224}" srcOrd="2" destOrd="0" presId="urn:microsoft.com/office/officeart/2005/8/layout/orgChart1"/>
    <dgm:cxn modelId="{AB695CF7-6CA5-403E-9D7E-C9304DEFCE07}" type="presParOf" srcId="{3896187F-7BAC-4F02-ABAF-F9069270D382}" destId="{6649BBC8-2531-477A-B275-8AC98FAFAE61}" srcOrd="2" destOrd="0" presId="urn:microsoft.com/office/officeart/2005/8/layout/orgChart1"/>
    <dgm:cxn modelId="{83E07AFF-8F55-454D-B6E3-59D0A769BCC6}" type="presParOf" srcId="{57AD43DB-17FF-432E-93F9-0B3882216642}" destId="{38A24E2C-EF72-4042-B842-F470EA470FED}" srcOrd="2" destOrd="0" presId="urn:microsoft.com/office/officeart/2005/8/layout/orgChart1"/>
    <dgm:cxn modelId="{BAF1A694-4919-45B5-AAE4-CC297187A69F}" type="presParOf" srcId="{57AD43DB-17FF-432E-93F9-0B3882216642}" destId="{F800119D-9DFB-403D-80A3-FC0D40C3DD02}" srcOrd="3" destOrd="0" presId="urn:microsoft.com/office/officeart/2005/8/layout/orgChart1"/>
    <dgm:cxn modelId="{4BE729AB-070A-47E0-9ED8-4E9E57BE4272}" type="presParOf" srcId="{F800119D-9DFB-403D-80A3-FC0D40C3DD02}" destId="{692C4F6C-0091-40BD-A759-3586471FDA6A}" srcOrd="0" destOrd="0" presId="urn:microsoft.com/office/officeart/2005/8/layout/orgChart1"/>
    <dgm:cxn modelId="{84723B4E-881C-445E-811F-0BF2287B3487}" type="presParOf" srcId="{692C4F6C-0091-40BD-A759-3586471FDA6A}" destId="{2F3F616F-AB59-4A70-AE20-893C78E5AEAC}" srcOrd="0" destOrd="0" presId="urn:microsoft.com/office/officeart/2005/8/layout/orgChart1"/>
    <dgm:cxn modelId="{4C25423F-51BE-470E-BD2E-2BB420F86CC0}" type="presParOf" srcId="{692C4F6C-0091-40BD-A759-3586471FDA6A}" destId="{8535A445-AF50-45AC-9413-174A0A3F95F5}" srcOrd="1" destOrd="0" presId="urn:microsoft.com/office/officeart/2005/8/layout/orgChart1"/>
    <dgm:cxn modelId="{BF2F4D6C-FB4B-423F-8A75-4C94AF033245}" type="presParOf" srcId="{F800119D-9DFB-403D-80A3-FC0D40C3DD02}" destId="{F78DF68C-3460-4D1E-86A1-5A4B66587950}" srcOrd="1" destOrd="0" presId="urn:microsoft.com/office/officeart/2005/8/layout/orgChart1"/>
    <dgm:cxn modelId="{B4340632-E21A-4246-A677-FFAD355D8C5A}" type="presParOf" srcId="{F800119D-9DFB-403D-80A3-FC0D40C3DD02}" destId="{9EC235A1-A181-4B9C-805C-BE41F580705A}" srcOrd="2" destOrd="0" presId="urn:microsoft.com/office/officeart/2005/8/layout/orgChart1"/>
    <dgm:cxn modelId="{4493FC55-D7C0-4388-BF8A-6EA00B71F172}" type="presParOf" srcId="{36C1DBC9-7D1A-416D-8231-78283F8B3D39}" destId="{1E16B7E8-3671-4F4D-A509-7EE9440C1165}" srcOrd="2" destOrd="0" presId="urn:microsoft.com/office/officeart/2005/8/layout/orgChart1"/>
    <dgm:cxn modelId="{24076051-BDB6-49D3-8EAD-A229CAC52493}" type="presParOf" srcId="{1E16B7E8-3671-4F4D-A509-7EE9440C1165}" destId="{EACF7AE9-E068-4966-8887-90D12BF09667}" srcOrd="0" destOrd="0" presId="urn:microsoft.com/office/officeart/2005/8/layout/orgChart1"/>
    <dgm:cxn modelId="{CF67BEBA-6926-4577-9879-6DC3B8851558}" type="presParOf" srcId="{1E16B7E8-3671-4F4D-A509-7EE9440C1165}" destId="{E8F022A1-821B-45B9-9C36-3424498BD3C1}" srcOrd="1" destOrd="0" presId="urn:microsoft.com/office/officeart/2005/8/layout/orgChart1"/>
    <dgm:cxn modelId="{4F94B591-3DF4-4EA2-974D-9AFC99D9E3F7}" type="presParOf" srcId="{E8F022A1-821B-45B9-9C36-3424498BD3C1}" destId="{85F43CA2-6DC1-4356-A8BB-1B1FA4EF647C}" srcOrd="0" destOrd="0" presId="urn:microsoft.com/office/officeart/2005/8/layout/orgChart1"/>
    <dgm:cxn modelId="{979D63C4-D777-4AA0-AF19-14CB6FE30EA9}" type="presParOf" srcId="{85F43CA2-6DC1-4356-A8BB-1B1FA4EF647C}" destId="{0FBDC1B8-FA0E-4AA6-9AE4-C29FDB83FCCC}" srcOrd="0" destOrd="0" presId="urn:microsoft.com/office/officeart/2005/8/layout/orgChart1"/>
    <dgm:cxn modelId="{011C5F63-7836-4432-9FE1-459891A9B27C}" type="presParOf" srcId="{85F43CA2-6DC1-4356-A8BB-1B1FA4EF647C}" destId="{2DE1C739-5824-4DE6-91BB-C157D20D692C}" srcOrd="1" destOrd="0" presId="urn:microsoft.com/office/officeart/2005/8/layout/orgChart1"/>
    <dgm:cxn modelId="{6E0D1F53-DD72-4134-AEF6-250467EFE461}" type="presParOf" srcId="{E8F022A1-821B-45B9-9C36-3424498BD3C1}" destId="{56D2FD7B-B38B-4789-8573-8AF7ECD764B6}" srcOrd="1" destOrd="0" presId="urn:microsoft.com/office/officeart/2005/8/layout/orgChart1"/>
    <dgm:cxn modelId="{98B6AEF4-FEE3-45AD-9F9F-20C1DDF26025}" type="presParOf" srcId="{E8F022A1-821B-45B9-9C36-3424498BD3C1}" destId="{BD619A7A-7C42-4F3F-92E6-D20030C3659E}" srcOrd="2" destOrd="0" presId="urn:microsoft.com/office/officeart/2005/8/layout/orgChart1"/>
    <dgm:cxn modelId="{1C4EBEF7-E2A1-4BAD-9BB5-39A470F1B48A}" type="presParOf" srcId="{1E16B7E8-3671-4F4D-A509-7EE9440C1165}" destId="{2B34D890-95CD-4B44-976C-87CA65AEEE38}" srcOrd="2" destOrd="0" presId="urn:microsoft.com/office/officeart/2005/8/layout/orgChart1"/>
    <dgm:cxn modelId="{DF10E6F4-87E5-4917-AFBC-EDCF7C18F44B}" type="presParOf" srcId="{1E16B7E8-3671-4F4D-A509-7EE9440C1165}" destId="{11520E7A-C622-470D-B345-46DAFBB159D1}" srcOrd="3" destOrd="0" presId="urn:microsoft.com/office/officeart/2005/8/layout/orgChart1"/>
    <dgm:cxn modelId="{2CC507C4-1CCD-4B78-A4CD-0C139C8B88BF}" type="presParOf" srcId="{11520E7A-C622-470D-B345-46DAFBB159D1}" destId="{79864B23-160E-4EE7-846D-08600654D997}" srcOrd="0" destOrd="0" presId="urn:microsoft.com/office/officeart/2005/8/layout/orgChart1"/>
    <dgm:cxn modelId="{92892949-D605-4300-9F35-20DB0FF0C21F}" type="presParOf" srcId="{79864B23-160E-4EE7-846D-08600654D997}" destId="{12245404-E8B5-40EA-BDA9-771CC3902D49}" srcOrd="0" destOrd="0" presId="urn:microsoft.com/office/officeart/2005/8/layout/orgChart1"/>
    <dgm:cxn modelId="{55F51A20-FFDF-4240-907E-1A6F9547EF19}" type="presParOf" srcId="{79864B23-160E-4EE7-846D-08600654D997}" destId="{E307BB9C-F114-484A-86EE-11614835F667}" srcOrd="1" destOrd="0" presId="urn:microsoft.com/office/officeart/2005/8/layout/orgChart1"/>
    <dgm:cxn modelId="{65114831-AF7D-455F-8C48-3C33C393EE40}" type="presParOf" srcId="{11520E7A-C622-470D-B345-46DAFBB159D1}" destId="{EB3DF051-D9A1-4060-BF00-BF8ADA5B4557}" srcOrd="1" destOrd="0" presId="urn:microsoft.com/office/officeart/2005/8/layout/orgChart1"/>
    <dgm:cxn modelId="{38B82C2A-DAB4-483A-8C36-707CC4EECACE}" type="presParOf" srcId="{11520E7A-C622-470D-B345-46DAFBB159D1}" destId="{6EDD478D-2936-437A-B9F2-4B3EBDEF94C2}"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0BD4AF6-6ED5-4E4C-928D-D0EB34EA90E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7EBD3562-E888-47FA-835A-B5CF6EA7CAF0}">
      <dgm:prSet phldrT="[Text]"/>
      <dgm:spPr/>
      <dgm:t>
        <a:bodyPr/>
        <a:lstStyle/>
        <a:p>
          <a:r>
            <a:rPr lang="en-US" dirty="0"/>
            <a:t>National Antimicrobial Stewardship Interagency Committee (NASIC)</a:t>
          </a:r>
        </a:p>
      </dgm:t>
    </dgm:pt>
    <dgm:pt modelId="{D6E229A3-80EF-4F14-B838-47CF4B664F1A}" type="parTrans" cxnId="{5604E39B-CBB0-4A04-BF63-BAACD23D8D4B}">
      <dgm:prSet/>
      <dgm:spPr/>
      <dgm:t>
        <a:bodyPr/>
        <a:lstStyle/>
        <a:p>
          <a:endParaRPr lang="en-US"/>
        </a:p>
      </dgm:t>
    </dgm:pt>
    <dgm:pt modelId="{393A6A5F-9DBE-43F9-BDB1-38106BB734E5}" type="sibTrans" cxnId="{5604E39B-CBB0-4A04-BF63-BAACD23D8D4B}">
      <dgm:prSet/>
      <dgm:spPr/>
      <dgm:t>
        <a:bodyPr/>
        <a:lstStyle/>
        <a:p>
          <a:endParaRPr lang="en-US"/>
        </a:p>
      </dgm:t>
    </dgm:pt>
    <dgm:pt modelId="{D44FAA0A-4578-40D5-80AC-80CCCF36394B}">
      <dgm:prSet phldrT="[Text]"/>
      <dgm:spPr/>
      <dgm:t>
        <a:bodyPr/>
        <a:lstStyle/>
        <a:p>
          <a:r>
            <a:rPr lang="en-US" dirty="0"/>
            <a:t>Management Committee- Technical Directors &amp;Experts</a:t>
          </a:r>
        </a:p>
      </dgm:t>
    </dgm:pt>
    <dgm:pt modelId="{031486BA-595F-4A47-A4F3-2EDB7143A571}" type="parTrans" cxnId="{57B46746-D180-4F10-A18A-AF9FD3B2F6BB}">
      <dgm:prSet/>
      <dgm:spPr/>
      <dgm:t>
        <a:bodyPr/>
        <a:lstStyle/>
        <a:p>
          <a:endParaRPr lang="en-US"/>
        </a:p>
      </dgm:t>
    </dgm:pt>
    <dgm:pt modelId="{359FC0BE-1376-4D8C-AB89-5FCC9D9C8AD3}" type="sibTrans" cxnId="{57B46746-D180-4F10-A18A-AF9FD3B2F6BB}">
      <dgm:prSet/>
      <dgm:spPr/>
      <dgm:t>
        <a:bodyPr/>
        <a:lstStyle/>
        <a:p>
          <a:endParaRPr lang="en-US"/>
        </a:p>
      </dgm:t>
    </dgm:pt>
    <dgm:pt modelId="{81C892CC-F94C-46B4-91CC-60E883A84FF0}">
      <dgm:prSet phldrT="[Text]"/>
      <dgm:spPr/>
      <dgm:t>
        <a:bodyPr/>
        <a:lstStyle/>
        <a:p>
          <a:r>
            <a:rPr lang="en-US" dirty="0"/>
            <a:t>County  Antimicrobial Stewardship Interagency Committee (CASIC)</a:t>
          </a:r>
        </a:p>
      </dgm:t>
    </dgm:pt>
    <dgm:pt modelId="{B6D045FA-C474-4B0C-AC85-4ED60DAECDC4}" type="parTrans" cxnId="{1AE11E52-BAD3-44FB-812B-0154C44B1B59}">
      <dgm:prSet/>
      <dgm:spPr/>
      <dgm:t>
        <a:bodyPr/>
        <a:lstStyle/>
        <a:p>
          <a:endParaRPr lang="en-US"/>
        </a:p>
      </dgm:t>
    </dgm:pt>
    <dgm:pt modelId="{67E38165-3635-434B-AA68-0AA5F5A3B29C}" type="sibTrans" cxnId="{1AE11E52-BAD3-44FB-812B-0154C44B1B59}">
      <dgm:prSet/>
      <dgm:spPr/>
      <dgm:t>
        <a:bodyPr/>
        <a:lstStyle/>
        <a:p>
          <a:endParaRPr lang="en-US"/>
        </a:p>
      </dgm:t>
    </dgm:pt>
    <dgm:pt modelId="{5E49D199-51D7-44FB-A155-73C6C7E8D000}" type="pres">
      <dgm:prSet presAssocID="{B0BD4AF6-6ED5-4E4C-928D-D0EB34EA90E8}" presName="hierChild1" presStyleCnt="0">
        <dgm:presLayoutVars>
          <dgm:chPref val="1"/>
          <dgm:dir/>
          <dgm:animOne val="branch"/>
          <dgm:animLvl val="lvl"/>
          <dgm:resizeHandles/>
        </dgm:presLayoutVars>
      </dgm:prSet>
      <dgm:spPr/>
      <dgm:t>
        <a:bodyPr/>
        <a:lstStyle/>
        <a:p>
          <a:endParaRPr lang="en-GB"/>
        </a:p>
      </dgm:t>
    </dgm:pt>
    <dgm:pt modelId="{14969953-7DD5-4BB3-B621-BAD5DE954439}" type="pres">
      <dgm:prSet presAssocID="{7EBD3562-E888-47FA-835A-B5CF6EA7CAF0}" presName="hierRoot1" presStyleCnt="0"/>
      <dgm:spPr/>
    </dgm:pt>
    <dgm:pt modelId="{0D5D5B61-E0B5-4E1E-BAD3-FC19CB2EE2BE}" type="pres">
      <dgm:prSet presAssocID="{7EBD3562-E888-47FA-835A-B5CF6EA7CAF0}" presName="composite" presStyleCnt="0"/>
      <dgm:spPr/>
    </dgm:pt>
    <dgm:pt modelId="{FDA2FB41-D297-4967-AE26-10649D9759DC}" type="pres">
      <dgm:prSet presAssocID="{7EBD3562-E888-47FA-835A-B5CF6EA7CAF0}" presName="background" presStyleLbl="node0" presStyleIdx="0" presStyleCnt="1"/>
      <dgm:spPr/>
    </dgm:pt>
    <dgm:pt modelId="{944FE674-3B9B-4A70-B99C-57A2D34F0205}" type="pres">
      <dgm:prSet presAssocID="{7EBD3562-E888-47FA-835A-B5CF6EA7CAF0}" presName="text" presStyleLbl="fgAcc0" presStyleIdx="0" presStyleCnt="1">
        <dgm:presLayoutVars>
          <dgm:chPref val="3"/>
        </dgm:presLayoutVars>
      </dgm:prSet>
      <dgm:spPr/>
      <dgm:t>
        <a:bodyPr/>
        <a:lstStyle/>
        <a:p>
          <a:endParaRPr lang="en-GB"/>
        </a:p>
      </dgm:t>
    </dgm:pt>
    <dgm:pt modelId="{FB62ED8C-1BED-4D8F-B80A-BA2FF0FF2E17}" type="pres">
      <dgm:prSet presAssocID="{7EBD3562-E888-47FA-835A-B5CF6EA7CAF0}" presName="hierChild2" presStyleCnt="0"/>
      <dgm:spPr/>
    </dgm:pt>
    <dgm:pt modelId="{CBC3C947-2AC0-43B0-8EF3-FA83B7DD8915}" type="pres">
      <dgm:prSet presAssocID="{031486BA-595F-4A47-A4F3-2EDB7143A571}" presName="Name10" presStyleLbl="parChTrans1D2" presStyleIdx="0" presStyleCnt="2"/>
      <dgm:spPr/>
      <dgm:t>
        <a:bodyPr/>
        <a:lstStyle/>
        <a:p>
          <a:endParaRPr lang="en-GB"/>
        </a:p>
      </dgm:t>
    </dgm:pt>
    <dgm:pt modelId="{50EE4D65-4E85-4862-BC70-234ECD09D6D8}" type="pres">
      <dgm:prSet presAssocID="{D44FAA0A-4578-40D5-80AC-80CCCF36394B}" presName="hierRoot2" presStyleCnt="0"/>
      <dgm:spPr/>
    </dgm:pt>
    <dgm:pt modelId="{0DACAB09-CC3D-41E2-AA9F-2829D852CF27}" type="pres">
      <dgm:prSet presAssocID="{D44FAA0A-4578-40D5-80AC-80CCCF36394B}" presName="composite2" presStyleCnt="0"/>
      <dgm:spPr/>
    </dgm:pt>
    <dgm:pt modelId="{05CCA918-67A8-413C-8AE9-ADC7AEB5D282}" type="pres">
      <dgm:prSet presAssocID="{D44FAA0A-4578-40D5-80AC-80CCCF36394B}" presName="background2" presStyleLbl="node2" presStyleIdx="0" presStyleCnt="2"/>
      <dgm:spPr/>
    </dgm:pt>
    <dgm:pt modelId="{3AD96772-A047-46DA-8071-D24D2C1862DD}" type="pres">
      <dgm:prSet presAssocID="{D44FAA0A-4578-40D5-80AC-80CCCF36394B}" presName="text2" presStyleLbl="fgAcc2" presStyleIdx="0" presStyleCnt="2">
        <dgm:presLayoutVars>
          <dgm:chPref val="3"/>
        </dgm:presLayoutVars>
      </dgm:prSet>
      <dgm:spPr/>
      <dgm:t>
        <a:bodyPr/>
        <a:lstStyle/>
        <a:p>
          <a:endParaRPr lang="en-GB"/>
        </a:p>
      </dgm:t>
    </dgm:pt>
    <dgm:pt modelId="{A8570E96-6DAF-48EA-94A8-3FC8AC0D7FA2}" type="pres">
      <dgm:prSet presAssocID="{D44FAA0A-4578-40D5-80AC-80CCCF36394B}" presName="hierChild3" presStyleCnt="0"/>
      <dgm:spPr/>
    </dgm:pt>
    <dgm:pt modelId="{DE11F3DD-D5D5-437A-968A-AAB4EEB4BDBB}" type="pres">
      <dgm:prSet presAssocID="{B6D045FA-C474-4B0C-AC85-4ED60DAECDC4}" presName="Name10" presStyleLbl="parChTrans1D2" presStyleIdx="1" presStyleCnt="2"/>
      <dgm:spPr/>
      <dgm:t>
        <a:bodyPr/>
        <a:lstStyle/>
        <a:p>
          <a:endParaRPr lang="en-GB"/>
        </a:p>
      </dgm:t>
    </dgm:pt>
    <dgm:pt modelId="{483E0443-10C7-4889-B10A-2B668AB587F0}" type="pres">
      <dgm:prSet presAssocID="{81C892CC-F94C-46B4-91CC-60E883A84FF0}" presName="hierRoot2" presStyleCnt="0"/>
      <dgm:spPr/>
    </dgm:pt>
    <dgm:pt modelId="{8778EF14-CA9F-4D4A-8820-14616EC82517}" type="pres">
      <dgm:prSet presAssocID="{81C892CC-F94C-46B4-91CC-60E883A84FF0}" presName="composite2" presStyleCnt="0"/>
      <dgm:spPr/>
    </dgm:pt>
    <dgm:pt modelId="{042F4D23-246B-4C43-96FE-E485C60E9BA7}" type="pres">
      <dgm:prSet presAssocID="{81C892CC-F94C-46B4-91CC-60E883A84FF0}" presName="background2" presStyleLbl="node2" presStyleIdx="1" presStyleCnt="2"/>
      <dgm:spPr>
        <a:solidFill>
          <a:schemeClr val="accent2">
            <a:lumMod val="60000"/>
            <a:lumOff val="40000"/>
          </a:schemeClr>
        </a:solidFill>
      </dgm:spPr>
    </dgm:pt>
    <dgm:pt modelId="{A0F2F779-90A9-4CA2-BD1B-588565F9A173}" type="pres">
      <dgm:prSet presAssocID="{81C892CC-F94C-46B4-91CC-60E883A84FF0}" presName="text2" presStyleLbl="fgAcc2" presStyleIdx="1" presStyleCnt="2">
        <dgm:presLayoutVars>
          <dgm:chPref val="3"/>
        </dgm:presLayoutVars>
      </dgm:prSet>
      <dgm:spPr/>
      <dgm:t>
        <a:bodyPr/>
        <a:lstStyle/>
        <a:p>
          <a:endParaRPr lang="en-GB"/>
        </a:p>
      </dgm:t>
    </dgm:pt>
    <dgm:pt modelId="{41B96461-6D2E-4267-998F-4B7DFADCCEB5}" type="pres">
      <dgm:prSet presAssocID="{81C892CC-F94C-46B4-91CC-60E883A84FF0}" presName="hierChild3" presStyleCnt="0"/>
      <dgm:spPr/>
    </dgm:pt>
  </dgm:ptLst>
  <dgm:cxnLst>
    <dgm:cxn modelId="{D69DBCDF-313D-4CB9-90F2-CE487237782F}" type="presOf" srcId="{7EBD3562-E888-47FA-835A-B5CF6EA7CAF0}" destId="{944FE674-3B9B-4A70-B99C-57A2D34F0205}" srcOrd="0" destOrd="0" presId="urn:microsoft.com/office/officeart/2005/8/layout/hierarchy1"/>
    <dgm:cxn modelId="{57B46746-D180-4F10-A18A-AF9FD3B2F6BB}" srcId="{7EBD3562-E888-47FA-835A-B5CF6EA7CAF0}" destId="{D44FAA0A-4578-40D5-80AC-80CCCF36394B}" srcOrd="0" destOrd="0" parTransId="{031486BA-595F-4A47-A4F3-2EDB7143A571}" sibTransId="{359FC0BE-1376-4D8C-AB89-5FCC9D9C8AD3}"/>
    <dgm:cxn modelId="{5604E39B-CBB0-4A04-BF63-BAACD23D8D4B}" srcId="{B0BD4AF6-6ED5-4E4C-928D-D0EB34EA90E8}" destId="{7EBD3562-E888-47FA-835A-B5CF6EA7CAF0}" srcOrd="0" destOrd="0" parTransId="{D6E229A3-80EF-4F14-B838-47CF4B664F1A}" sibTransId="{393A6A5F-9DBE-43F9-BDB1-38106BB734E5}"/>
    <dgm:cxn modelId="{1AE11E52-BAD3-44FB-812B-0154C44B1B59}" srcId="{7EBD3562-E888-47FA-835A-B5CF6EA7CAF0}" destId="{81C892CC-F94C-46B4-91CC-60E883A84FF0}" srcOrd="1" destOrd="0" parTransId="{B6D045FA-C474-4B0C-AC85-4ED60DAECDC4}" sibTransId="{67E38165-3635-434B-AA68-0AA5F5A3B29C}"/>
    <dgm:cxn modelId="{AC99AC3B-2836-4B5A-AB35-21A1D806EBC8}" type="presOf" srcId="{B0BD4AF6-6ED5-4E4C-928D-D0EB34EA90E8}" destId="{5E49D199-51D7-44FB-A155-73C6C7E8D000}" srcOrd="0" destOrd="0" presId="urn:microsoft.com/office/officeart/2005/8/layout/hierarchy1"/>
    <dgm:cxn modelId="{99417313-D7F4-4D19-B4FA-150A978B8474}" type="presOf" srcId="{B6D045FA-C474-4B0C-AC85-4ED60DAECDC4}" destId="{DE11F3DD-D5D5-437A-968A-AAB4EEB4BDBB}" srcOrd="0" destOrd="0" presId="urn:microsoft.com/office/officeart/2005/8/layout/hierarchy1"/>
    <dgm:cxn modelId="{4483A5CF-2CF3-46A0-902B-F8363FFF36D3}" type="presOf" srcId="{031486BA-595F-4A47-A4F3-2EDB7143A571}" destId="{CBC3C947-2AC0-43B0-8EF3-FA83B7DD8915}" srcOrd="0" destOrd="0" presId="urn:microsoft.com/office/officeart/2005/8/layout/hierarchy1"/>
    <dgm:cxn modelId="{299D10C4-B37D-488F-B047-856E9782493A}" type="presOf" srcId="{D44FAA0A-4578-40D5-80AC-80CCCF36394B}" destId="{3AD96772-A047-46DA-8071-D24D2C1862DD}" srcOrd="0" destOrd="0" presId="urn:microsoft.com/office/officeart/2005/8/layout/hierarchy1"/>
    <dgm:cxn modelId="{D630438D-2BDF-4CD1-B551-932D2E4C8761}" type="presOf" srcId="{81C892CC-F94C-46B4-91CC-60E883A84FF0}" destId="{A0F2F779-90A9-4CA2-BD1B-588565F9A173}" srcOrd="0" destOrd="0" presId="urn:microsoft.com/office/officeart/2005/8/layout/hierarchy1"/>
    <dgm:cxn modelId="{59F9236C-03DE-4E37-B4A9-DEF68DFC4D2C}" type="presParOf" srcId="{5E49D199-51D7-44FB-A155-73C6C7E8D000}" destId="{14969953-7DD5-4BB3-B621-BAD5DE954439}" srcOrd="0" destOrd="0" presId="urn:microsoft.com/office/officeart/2005/8/layout/hierarchy1"/>
    <dgm:cxn modelId="{359CD521-3F8B-4600-A7A7-270B146DA14F}" type="presParOf" srcId="{14969953-7DD5-4BB3-B621-BAD5DE954439}" destId="{0D5D5B61-E0B5-4E1E-BAD3-FC19CB2EE2BE}" srcOrd="0" destOrd="0" presId="urn:microsoft.com/office/officeart/2005/8/layout/hierarchy1"/>
    <dgm:cxn modelId="{9A2C0CB1-29AD-4757-832D-32BC78520665}" type="presParOf" srcId="{0D5D5B61-E0B5-4E1E-BAD3-FC19CB2EE2BE}" destId="{FDA2FB41-D297-4967-AE26-10649D9759DC}" srcOrd="0" destOrd="0" presId="urn:microsoft.com/office/officeart/2005/8/layout/hierarchy1"/>
    <dgm:cxn modelId="{8596A6C3-9A52-476B-8FEC-605DEBCA51C4}" type="presParOf" srcId="{0D5D5B61-E0B5-4E1E-BAD3-FC19CB2EE2BE}" destId="{944FE674-3B9B-4A70-B99C-57A2D34F0205}" srcOrd="1" destOrd="0" presId="urn:microsoft.com/office/officeart/2005/8/layout/hierarchy1"/>
    <dgm:cxn modelId="{72B3DC88-DD16-4CA5-A1DF-E93281B14AD2}" type="presParOf" srcId="{14969953-7DD5-4BB3-B621-BAD5DE954439}" destId="{FB62ED8C-1BED-4D8F-B80A-BA2FF0FF2E17}" srcOrd="1" destOrd="0" presId="urn:microsoft.com/office/officeart/2005/8/layout/hierarchy1"/>
    <dgm:cxn modelId="{20A83C41-FDB1-4477-8470-BCA9865E247F}" type="presParOf" srcId="{FB62ED8C-1BED-4D8F-B80A-BA2FF0FF2E17}" destId="{CBC3C947-2AC0-43B0-8EF3-FA83B7DD8915}" srcOrd="0" destOrd="0" presId="urn:microsoft.com/office/officeart/2005/8/layout/hierarchy1"/>
    <dgm:cxn modelId="{36E8214F-50E7-48A9-8964-BA1F90D0C242}" type="presParOf" srcId="{FB62ED8C-1BED-4D8F-B80A-BA2FF0FF2E17}" destId="{50EE4D65-4E85-4862-BC70-234ECD09D6D8}" srcOrd="1" destOrd="0" presId="urn:microsoft.com/office/officeart/2005/8/layout/hierarchy1"/>
    <dgm:cxn modelId="{C030CAFE-3CE4-40A8-BA3F-0D192BB269F3}" type="presParOf" srcId="{50EE4D65-4E85-4862-BC70-234ECD09D6D8}" destId="{0DACAB09-CC3D-41E2-AA9F-2829D852CF27}" srcOrd="0" destOrd="0" presId="urn:microsoft.com/office/officeart/2005/8/layout/hierarchy1"/>
    <dgm:cxn modelId="{4B8446CB-39FD-4E7D-BC98-01CCBCC78AC0}" type="presParOf" srcId="{0DACAB09-CC3D-41E2-AA9F-2829D852CF27}" destId="{05CCA918-67A8-413C-8AE9-ADC7AEB5D282}" srcOrd="0" destOrd="0" presId="urn:microsoft.com/office/officeart/2005/8/layout/hierarchy1"/>
    <dgm:cxn modelId="{2D2979B0-409C-4EC0-BAD2-B701ADB01A96}" type="presParOf" srcId="{0DACAB09-CC3D-41E2-AA9F-2829D852CF27}" destId="{3AD96772-A047-46DA-8071-D24D2C1862DD}" srcOrd="1" destOrd="0" presId="urn:microsoft.com/office/officeart/2005/8/layout/hierarchy1"/>
    <dgm:cxn modelId="{669586AB-1DD0-4ECB-9B96-CFCF2A2EEA08}" type="presParOf" srcId="{50EE4D65-4E85-4862-BC70-234ECD09D6D8}" destId="{A8570E96-6DAF-48EA-94A8-3FC8AC0D7FA2}" srcOrd="1" destOrd="0" presId="urn:microsoft.com/office/officeart/2005/8/layout/hierarchy1"/>
    <dgm:cxn modelId="{57CB1FDB-8EB8-47F9-AA71-13A2F6CBA4AF}" type="presParOf" srcId="{FB62ED8C-1BED-4D8F-B80A-BA2FF0FF2E17}" destId="{DE11F3DD-D5D5-437A-968A-AAB4EEB4BDBB}" srcOrd="2" destOrd="0" presId="urn:microsoft.com/office/officeart/2005/8/layout/hierarchy1"/>
    <dgm:cxn modelId="{B8DB9F48-0B7B-411A-A47A-0965AFC2BC26}" type="presParOf" srcId="{FB62ED8C-1BED-4D8F-B80A-BA2FF0FF2E17}" destId="{483E0443-10C7-4889-B10A-2B668AB587F0}" srcOrd="3" destOrd="0" presId="urn:microsoft.com/office/officeart/2005/8/layout/hierarchy1"/>
    <dgm:cxn modelId="{35BBFE4B-A738-40C2-B560-75C63F2A6970}" type="presParOf" srcId="{483E0443-10C7-4889-B10A-2B668AB587F0}" destId="{8778EF14-CA9F-4D4A-8820-14616EC82517}" srcOrd="0" destOrd="0" presId="urn:microsoft.com/office/officeart/2005/8/layout/hierarchy1"/>
    <dgm:cxn modelId="{DE873835-72D5-4525-AA45-41E841B36FBF}" type="presParOf" srcId="{8778EF14-CA9F-4D4A-8820-14616EC82517}" destId="{042F4D23-246B-4C43-96FE-E485C60E9BA7}" srcOrd="0" destOrd="0" presId="urn:microsoft.com/office/officeart/2005/8/layout/hierarchy1"/>
    <dgm:cxn modelId="{0CC0102F-C328-4748-BA06-5A334CA96E6A}" type="presParOf" srcId="{8778EF14-CA9F-4D4A-8820-14616EC82517}" destId="{A0F2F779-90A9-4CA2-BD1B-588565F9A173}" srcOrd="1" destOrd="0" presId="urn:microsoft.com/office/officeart/2005/8/layout/hierarchy1"/>
    <dgm:cxn modelId="{276DB14E-2A1F-408E-A637-E5791E5FAEA7}" type="presParOf" srcId="{483E0443-10C7-4889-B10A-2B668AB587F0}" destId="{41B96461-6D2E-4267-998F-4B7DFADCCEB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AF8CEE-17D8-4089-A6A1-28376A3D44B2}">
      <dsp:nvSpPr>
        <dsp:cNvPr id="0" name=""/>
        <dsp:cNvSpPr/>
      </dsp:nvSpPr>
      <dsp:spPr>
        <a:xfrm>
          <a:off x="3671010" y="1867040"/>
          <a:ext cx="1372734" cy="11195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smtClean="0"/>
            <a:t>Comm. Strategy </a:t>
          </a:r>
          <a:endParaRPr lang="en-GB" sz="2000" kern="1200" dirty="0"/>
        </a:p>
      </dsp:txBody>
      <dsp:txXfrm>
        <a:off x="3872042" y="2031001"/>
        <a:ext cx="970670" cy="791672"/>
      </dsp:txXfrm>
    </dsp:sp>
    <dsp:sp modelId="{79F2773F-1D08-43B5-87B7-8C6B9D4C6AA6}">
      <dsp:nvSpPr>
        <dsp:cNvPr id="0" name=""/>
        <dsp:cNvSpPr/>
      </dsp:nvSpPr>
      <dsp:spPr>
        <a:xfrm rot="16200000">
          <a:off x="4142763" y="1365005"/>
          <a:ext cx="429228" cy="4339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kern="1200"/>
        </a:p>
      </dsp:txBody>
      <dsp:txXfrm>
        <a:off x="4207147" y="1516172"/>
        <a:ext cx="300460" cy="260350"/>
      </dsp:txXfrm>
    </dsp:sp>
    <dsp:sp modelId="{4052D0AD-809F-4247-BA86-670FD00A8FF4}">
      <dsp:nvSpPr>
        <dsp:cNvPr id="0" name=""/>
        <dsp:cNvSpPr/>
      </dsp:nvSpPr>
      <dsp:spPr>
        <a:xfrm>
          <a:off x="3269299" y="3027"/>
          <a:ext cx="2176155" cy="127622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smtClean="0"/>
            <a:t>Training Institutions</a:t>
          </a:r>
        </a:p>
        <a:p>
          <a:pPr lvl="0" algn="ctr" defTabSz="889000">
            <a:lnSpc>
              <a:spcPct val="90000"/>
            </a:lnSpc>
            <a:spcBef>
              <a:spcPct val="0"/>
            </a:spcBef>
            <a:spcAft>
              <a:spcPct val="35000"/>
            </a:spcAft>
          </a:pPr>
          <a:r>
            <a:rPr lang="en-GB" sz="2000" kern="1200" dirty="0" smtClean="0"/>
            <a:t>CPD</a:t>
          </a:r>
          <a:endParaRPr lang="en-GB" sz="2000" kern="1200" dirty="0"/>
        </a:p>
      </dsp:txBody>
      <dsp:txXfrm>
        <a:off x="3587990" y="189926"/>
        <a:ext cx="1538773" cy="902427"/>
      </dsp:txXfrm>
    </dsp:sp>
    <dsp:sp modelId="{197FA7FF-E783-4D4F-B998-14D1F5037E33}">
      <dsp:nvSpPr>
        <dsp:cNvPr id="0" name=""/>
        <dsp:cNvSpPr/>
      </dsp:nvSpPr>
      <dsp:spPr>
        <a:xfrm rot="22491">
          <a:off x="5079836" y="2215534"/>
          <a:ext cx="283857" cy="4339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kern="1200"/>
        </a:p>
      </dsp:txBody>
      <dsp:txXfrm>
        <a:off x="5079837" y="2302038"/>
        <a:ext cx="198700" cy="260350"/>
      </dsp:txXfrm>
    </dsp:sp>
    <dsp:sp modelId="{A8656388-F699-43AA-9433-80086C67A4F0}">
      <dsp:nvSpPr>
        <dsp:cNvPr id="0" name=""/>
        <dsp:cNvSpPr/>
      </dsp:nvSpPr>
      <dsp:spPr>
        <a:xfrm>
          <a:off x="5410762" y="1802371"/>
          <a:ext cx="2065137" cy="127622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smtClean="0"/>
            <a:t>AMR Campaigns</a:t>
          </a:r>
          <a:endParaRPr lang="en-GB" sz="2000" kern="1200" dirty="0"/>
        </a:p>
      </dsp:txBody>
      <dsp:txXfrm>
        <a:off x="5713194" y="1989270"/>
        <a:ext cx="1460273" cy="902427"/>
      </dsp:txXfrm>
    </dsp:sp>
    <dsp:sp modelId="{C9BACFAB-7D66-423E-BB47-4081D8CC182D}">
      <dsp:nvSpPr>
        <dsp:cNvPr id="0" name=""/>
        <dsp:cNvSpPr/>
      </dsp:nvSpPr>
      <dsp:spPr>
        <a:xfrm rot="5455971">
          <a:off x="4184579" y="3042735"/>
          <a:ext cx="401693" cy="4339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kern="1200"/>
        </a:p>
      </dsp:txBody>
      <dsp:txXfrm rot="10800000">
        <a:off x="4245814" y="3069272"/>
        <a:ext cx="281185" cy="260350"/>
      </dsp:txXfrm>
    </dsp:sp>
    <dsp:sp modelId="{69E20B92-DC80-4010-AAC7-5879EC4BCC53}">
      <dsp:nvSpPr>
        <dsp:cNvPr id="0" name=""/>
        <dsp:cNvSpPr/>
      </dsp:nvSpPr>
      <dsp:spPr>
        <a:xfrm>
          <a:off x="3375399" y="3465236"/>
          <a:ext cx="1909361" cy="127622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smtClean="0"/>
            <a:t>Media</a:t>
          </a:r>
          <a:endParaRPr lang="en-GB" sz="2000" kern="1200" dirty="0"/>
        </a:p>
      </dsp:txBody>
      <dsp:txXfrm>
        <a:off x="3655018" y="3652135"/>
        <a:ext cx="1350123" cy="902427"/>
      </dsp:txXfrm>
    </dsp:sp>
    <dsp:sp modelId="{67B07141-F366-4868-AF63-95700E501265}">
      <dsp:nvSpPr>
        <dsp:cNvPr id="0" name=""/>
        <dsp:cNvSpPr/>
      </dsp:nvSpPr>
      <dsp:spPr>
        <a:xfrm rot="10822788">
          <a:off x="3275762" y="2203866"/>
          <a:ext cx="349072" cy="4339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kern="1200"/>
        </a:p>
      </dsp:txBody>
      <dsp:txXfrm rot="10800000">
        <a:off x="3380483" y="2290996"/>
        <a:ext cx="244350" cy="260350"/>
      </dsp:txXfrm>
    </dsp:sp>
    <dsp:sp modelId="{2D56525A-E663-4BB9-ACE1-D4B277532004}">
      <dsp:nvSpPr>
        <dsp:cNvPr id="0" name=""/>
        <dsp:cNvSpPr/>
      </dsp:nvSpPr>
      <dsp:spPr>
        <a:xfrm>
          <a:off x="1381505" y="1775078"/>
          <a:ext cx="1834446" cy="127622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smtClean="0"/>
            <a:t>School Curricula</a:t>
          </a:r>
          <a:endParaRPr lang="en-GB" sz="2000" kern="1200" dirty="0"/>
        </a:p>
      </dsp:txBody>
      <dsp:txXfrm>
        <a:off x="1650153" y="1961977"/>
        <a:ext cx="1297150" cy="9024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AE21B8-9DDF-424A-8FA4-15B9D08FC37F}">
      <dsp:nvSpPr>
        <dsp:cNvPr id="0" name=""/>
        <dsp:cNvSpPr/>
      </dsp:nvSpPr>
      <dsp:spPr>
        <a:xfrm>
          <a:off x="4091893" y="2440965"/>
          <a:ext cx="2331813" cy="233181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GB" sz="2500" kern="1200" dirty="0" smtClean="0"/>
            <a:t>National AMR Surveillance system</a:t>
          </a:r>
          <a:endParaRPr lang="en-GB" sz="2500" kern="1200" dirty="0"/>
        </a:p>
      </dsp:txBody>
      <dsp:txXfrm>
        <a:off x="4433379" y="2782451"/>
        <a:ext cx="1648841" cy="1648841"/>
      </dsp:txXfrm>
    </dsp:sp>
    <dsp:sp modelId="{27D83C0F-D891-47AF-81A7-39517DDD875C}">
      <dsp:nvSpPr>
        <dsp:cNvPr id="0" name=""/>
        <dsp:cNvSpPr/>
      </dsp:nvSpPr>
      <dsp:spPr>
        <a:xfrm rot="11738502">
          <a:off x="2325927" y="2697803"/>
          <a:ext cx="1743703" cy="66456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331B84-8918-498C-A981-547B313DEE08}">
      <dsp:nvSpPr>
        <dsp:cNvPr id="0" name=""/>
        <dsp:cNvSpPr/>
      </dsp:nvSpPr>
      <dsp:spPr>
        <a:xfrm>
          <a:off x="1250603" y="1908928"/>
          <a:ext cx="2215223" cy="177217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kern="1200" dirty="0" smtClean="0"/>
            <a:t>National Consumption of AMAs</a:t>
          </a:r>
          <a:endParaRPr lang="en-GB" sz="2300" kern="1200" dirty="0"/>
        </a:p>
      </dsp:txBody>
      <dsp:txXfrm>
        <a:off x="1302508" y="1960833"/>
        <a:ext cx="2111413" cy="1668368"/>
      </dsp:txXfrm>
    </dsp:sp>
    <dsp:sp modelId="{B154D85C-E529-4A36-8159-04D8019B6916}">
      <dsp:nvSpPr>
        <dsp:cNvPr id="0" name=""/>
        <dsp:cNvSpPr/>
      </dsp:nvSpPr>
      <dsp:spPr>
        <a:xfrm rot="14700000">
          <a:off x="3489209" y="1340824"/>
          <a:ext cx="1733722" cy="66456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228FFB4-00E5-44FE-8B4C-AF7CAC246C52}">
      <dsp:nvSpPr>
        <dsp:cNvPr id="0" name=""/>
        <dsp:cNvSpPr/>
      </dsp:nvSpPr>
      <dsp:spPr>
        <a:xfrm>
          <a:off x="2882107" y="1375"/>
          <a:ext cx="2215223" cy="177217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kern="1200" dirty="0" smtClean="0"/>
            <a:t>Build Laboratory Capacity- Skills, Standards, Quality AST</a:t>
          </a:r>
          <a:endParaRPr lang="en-GB" sz="2300" kern="1200" dirty="0"/>
        </a:p>
      </dsp:txBody>
      <dsp:txXfrm>
        <a:off x="2934012" y="53280"/>
        <a:ext cx="2111413" cy="1668368"/>
      </dsp:txXfrm>
    </dsp:sp>
    <dsp:sp modelId="{8B5A3BF6-E5F1-4958-AE68-885E0CC10C1D}">
      <dsp:nvSpPr>
        <dsp:cNvPr id="0" name=""/>
        <dsp:cNvSpPr/>
      </dsp:nvSpPr>
      <dsp:spPr>
        <a:xfrm rot="17700000">
          <a:off x="5292667" y="1340824"/>
          <a:ext cx="1733722" cy="66456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42B04FB-A4C4-455F-B438-74463E75C5A3}">
      <dsp:nvSpPr>
        <dsp:cNvPr id="0" name=""/>
        <dsp:cNvSpPr/>
      </dsp:nvSpPr>
      <dsp:spPr>
        <a:xfrm>
          <a:off x="5418268" y="1375"/>
          <a:ext cx="2215223" cy="177217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kern="1200" dirty="0" smtClean="0"/>
            <a:t>Laboratory Network</a:t>
          </a:r>
          <a:endParaRPr lang="en-GB" sz="2300" kern="1200" dirty="0"/>
        </a:p>
      </dsp:txBody>
      <dsp:txXfrm>
        <a:off x="5470173" y="53280"/>
        <a:ext cx="2111413" cy="1668368"/>
      </dsp:txXfrm>
    </dsp:sp>
    <dsp:sp modelId="{E143201E-1900-4AA5-BE87-0CA423CC4647}">
      <dsp:nvSpPr>
        <dsp:cNvPr id="0" name=""/>
        <dsp:cNvSpPr/>
      </dsp:nvSpPr>
      <dsp:spPr>
        <a:xfrm rot="20572047">
          <a:off x="6433131" y="2630303"/>
          <a:ext cx="1829449" cy="66456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0F50482-15F2-4EEB-BCE4-6AA7E7DE293A}">
      <dsp:nvSpPr>
        <dsp:cNvPr id="0" name=""/>
        <dsp:cNvSpPr/>
      </dsp:nvSpPr>
      <dsp:spPr>
        <a:xfrm>
          <a:off x="7114379" y="1807034"/>
          <a:ext cx="2215223" cy="177217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kern="1200" dirty="0" smtClean="0"/>
            <a:t>National Reference </a:t>
          </a:r>
          <a:r>
            <a:rPr lang="en-GB" sz="2300" kern="1200" dirty="0" err="1" smtClean="0"/>
            <a:t>Center</a:t>
          </a:r>
          <a:endParaRPr lang="en-GB" sz="2300" kern="1200" dirty="0"/>
        </a:p>
      </dsp:txBody>
      <dsp:txXfrm>
        <a:off x="7166284" y="1858939"/>
        <a:ext cx="2111413" cy="16683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34D890-95CD-4B44-976C-87CA65AEEE38}">
      <dsp:nvSpPr>
        <dsp:cNvPr id="0" name=""/>
        <dsp:cNvSpPr/>
      </dsp:nvSpPr>
      <dsp:spPr>
        <a:xfrm>
          <a:off x="4064000" y="1169133"/>
          <a:ext cx="222944" cy="976709"/>
        </a:xfrm>
        <a:custGeom>
          <a:avLst/>
          <a:gdLst/>
          <a:ahLst/>
          <a:cxnLst/>
          <a:rect l="0" t="0" r="0" b="0"/>
          <a:pathLst>
            <a:path>
              <a:moveTo>
                <a:pt x="0" y="0"/>
              </a:moveTo>
              <a:lnTo>
                <a:pt x="0" y="976709"/>
              </a:lnTo>
              <a:lnTo>
                <a:pt x="222944" y="97670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ACF7AE9-E068-4966-8887-90D12BF09667}">
      <dsp:nvSpPr>
        <dsp:cNvPr id="0" name=""/>
        <dsp:cNvSpPr/>
      </dsp:nvSpPr>
      <dsp:spPr>
        <a:xfrm>
          <a:off x="3841055" y="1169133"/>
          <a:ext cx="222944" cy="976709"/>
        </a:xfrm>
        <a:custGeom>
          <a:avLst/>
          <a:gdLst/>
          <a:ahLst/>
          <a:cxnLst/>
          <a:rect l="0" t="0" r="0" b="0"/>
          <a:pathLst>
            <a:path>
              <a:moveTo>
                <a:pt x="222944" y="0"/>
              </a:moveTo>
              <a:lnTo>
                <a:pt x="222944" y="976709"/>
              </a:lnTo>
              <a:lnTo>
                <a:pt x="0" y="97670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8A24E2C-EF72-4042-B842-F470EA470FED}">
      <dsp:nvSpPr>
        <dsp:cNvPr id="0" name=""/>
        <dsp:cNvSpPr/>
      </dsp:nvSpPr>
      <dsp:spPr>
        <a:xfrm>
          <a:off x="4064000" y="1169133"/>
          <a:ext cx="1284585" cy="1953418"/>
        </a:xfrm>
        <a:custGeom>
          <a:avLst/>
          <a:gdLst/>
          <a:ahLst/>
          <a:cxnLst/>
          <a:rect l="0" t="0" r="0" b="0"/>
          <a:pathLst>
            <a:path>
              <a:moveTo>
                <a:pt x="0" y="0"/>
              </a:moveTo>
              <a:lnTo>
                <a:pt x="0" y="1730474"/>
              </a:lnTo>
              <a:lnTo>
                <a:pt x="1284585" y="1730474"/>
              </a:lnTo>
              <a:lnTo>
                <a:pt x="1284585" y="19534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7C6CAA9-9451-4809-8CBE-D97AA11CD915}">
      <dsp:nvSpPr>
        <dsp:cNvPr id="0" name=""/>
        <dsp:cNvSpPr/>
      </dsp:nvSpPr>
      <dsp:spPr>
        <a:xfrm>
          <a:off x="1864981" y="4184192"/>
          <a:ext cx="383613" cy="976709"/>
        </a:xfrm>
        <a:custGeom>
          <a:avLst/>
          <a:gdLst/>
          <a:ahLst/>
          <a:cxnLst/>
          <a:rect l="0" t="0" r="0" b="0"/>
          <a:pathLst>
            <a:path>
              <a:moveTo>
                <a:pt x="0" y="0"/>
              </a:moveTo>
              <a:lnTo>
                <a:pt x="0" y="976709"/>
              </a:lnTo>
              <a:lnTo>
                <a:pt x="383613" y="97670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ADE4026-E3A5-4792-BAA7-DFFDACD918C6}">
      <dsp:nvSpPr>
        <dsp:cNvPr id="0" name=""/>
        <dsp:cNvSpPr/>
      </dsp:nvSpPr>
      <dsp:spPr>
        <a:xfrm>
          <a:off x="2714293" y="1169133"/>
          <a:ext cx="1349706" cy="1953418"/>
        </a:xfrm>
        <a:custGeom>
          <a:avLst/>
          <a:gdLst/>
          <a:ahLst/>
          <a:cxnLst/>
          <a:rect l="0" t="0" r="0" b="0"/>
          <a:pathLst>
            <a:path>
              <a:moveTo>
                <a:pt x="1349706" y="0"/>
              </a:moveTo>
              <a:lnTo>
                <a:pt x="1349706" y="1730474"/>
              </a:lnTo>
              <a:lnTo>
                <a:pt x="0" y="1730474"/>
              </a:lnTo>
              <a:lnTo>
                <a:pt x="0" y="19534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A258B3-0B29-435F-957D-AB45A3BC88C7}">
      <dsp:nvSpPr>
        <dsp:cNvPr id="0" name=""/>
        <dsp:cNvSpPr/>
      </dsp:nvSpPr>
      <dsp:spPr>
        <a:xfrm>
          <a:off x="2401046" y="2857"/>
          <a:ext cx="3325907" cy="11662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b="1" kern="1200" dirty="0" smtClean="0"/>
            <a:t>National Antimicrobial Stewardship Advisory Committee (NASIC)</a:t>
          </a:r>
        </a:p>
        <a:p>
          <a:pPr lvl="0" algn="ctr" defTabSz="800100">
            <a:lnSpc>
              <a:spcPct val="90000"/>
            </a:lnSpc>
            <a:spcBef>
              <a:spcPct val="0"/>
            </a:spcBef>
            <a:spcAft>
              <a:spcPct val="35000"/>
            </a:spcAft>
          </a:pPr>
          <a:r>
            <a:rPr lang="en-GB" sz="1800" b="1" kern="1200" dirty="0" smtClean="0"/>
            <a:t>Technical and Management Com</a:t>
          </a:r>
          <a:endParaRPr lang="en-GB" sz="1800" b="1" kern="1200" dirty="0"/>
        </a:p>
      </dsp:txBody>
      <dsp:txXfrm>
        <a:off x="2401046" y="2857"/>
        <a:ext cx="3325907" cy="1166275"/>
      </dsp:txXfrm>
    </dsp:sp>
    <dsp:sp modelId="{099FE360-3687-43A4-AF11-DEF809780697}">
      <dsp:nvSpPr>
        <dsp:cNvPr id="0" name=""/>
        <dsp:cNvSpPr/>
      </dsp:nvSpPr>
      <dsp:spPr>
        <a:xfrm>
          <a:off x="1652653" y="3122552"/>
          <a:ext cx="2123281" cy="106164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b="1" kern="1200" dirty="0" smtClean="0"/>
            <a:t>County Antimicrobial Stewardship Advisory Committee (CASIC)</a:t>
          </a:r>
          <a:endParaRPr lang="en-GB" sz="1800" b="1" kern="1200" dirty="0"/>
        </a:p>
      </dsp:txBody>
      <dsp:txXfrm>
        <a:off x="1652653" y="3122552"/>
        <a:ext cx="2123281" cy="1061640"/>
      </dsp:txXfrm>
    </dsp:sp>
    <dsp:sp modelId="{791E66FB-57A3-4C67-B7BD-C3F00A760AF0}">
      <dsp:nvSpPr>
        <dsp:cNvPr id="0" name=""/>
        <dsp:cNvSpPr/>
      </dsp:nvSpPr>
      <dsp:spPr>
        <a:xfrm>
          <a:off x="2248594" y="4630081"/>
          <a:ext cx="2123281" cy="106164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b="1" kern="1200" dirty="0" smtClean="0"/>
            <a:t>County- Technical Working Groups</a:t>
          </a:r>
          <a:endParaRPr lang="en-GB" sz="1800" b="1" kern="1200" dirty="0"/>
        </a:p>
      </dsp:txBody>
      <dsp:txXfrm>
        <a:off x="2248594" y="4630081"/>
        <a:ext cx="2123281" cy="1061640"/>
      </dsp:txXfrm>
    </dsp:sp>
    <dsp:sp modelId="{2F3F616F-AB59-4A70-AE20-893C78E5AEAC}">
      <dsp:nvSpPr>
        <dsp:cNvPr id="0" name=""/>
        <dsp:cNvSpPr/>
      </dsp:nvSpPr>
      <dsp:spPr>
        <a:xfrm>
          <a:off x="4286944" y="3122552"/>
          <a:ext cx="2123281" cy="106164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b="1" kern="1200" dirty="0" smtClean="0"/>
            <a:t>National- Technical Working Groups</a:t>
          </a:r>
          <a:endParaRPr lang="en-GB" sz="1800" b="1" kern="1200" dirty="0"/>
        </a:p>
      </dsp:txBody>
      <dsp:txXfrm>
        <a:off x="4286944" y="3122552"/>
        <a:ext cx="2123281" cy="1061640"/>
      </dsp:txXfrm>
    </dsp:sp>
    <dsp:sp modelId="{0FBDC1B8-FA0E-4AA6-9AE4-C29FDB83FCCC}">
      <dsp:nvSpPr>
        <dsp:cNvPr id="0" name=""/>
        <dsp:cNvSpPr/>
      </dsp:nvSpPr>
      <dsp:spPr>
        <a:xfrm>
          <a:off x="1717774" y="1615022"/>
          <a:ext cx="2123281" cy="106164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b="1" kern="1200" dirty="0" smtClean="0"/>
            <a:t>Intergovernmental Relations</a:t>
          </a:r>
          <a:endParaRPr lang="en-GB" sz="1800" b="1" kern="1200" dirty="0"/>
        </a:p>
      </dsp:txBody>
      <dsp:txXfrm>
        <a:off x="1717774" y="1615022"/>
        <a:ext cx="2123281" cy="1061640"/>
      </dsp:txXfrm>
    </dsp:sp>
    <dsp:sp modelId="{12245404-E8B5-40EA-BDA9-771CC3902D49}">
      <dsp:nvSpPr>
        <dsp:cNvPr id="0" name=""/>
        <dsp:cNvSpPr/>
      </dsp:nvSpPr>
      <dsp:spPr>
        <a:xfrm>
          <a:off x="4286944" y="1615022"/>
          <a:ext cx="2123281" cy="106164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b="1" kern="1200" dirty="0" smtClean="0"/>
            <a:t>AMR Secretariat</a:t>
          </a:r>
          <a:endParaRPr lang="en-GB" sz="1800" b="1" kern="1200" dirty="0"/>
        </a:p>
      </dsp:txBody>
      <dsp:txXfrm>
        <a:off x="4286944" y="1615022"/>
        <a:ext cx="2123281" cy="10616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11F3DD-D5D5-437A-968A-AAB4EEB4BDBB}">
      <dsp:nvSpPr>
        <dsp:cNvPr id="0" name=""/>
        <dsp:cNvSpPr/>
      </dsp:nvSpPr>
      <dsp:spPr>
        <a:xfrm>
          <a:off x="5104019" y="1757837"/>
          <a:ext cx="1691584" cy="805040"/>
        </a:xfrm>
        <a:custGeom>
          <a:avLst/>
          <a:gdLst/>
          <a:ahLst/>
          <a:cxnLst/>
          <a:rect l="0" t="0" r="0" b="0"/>
          <a:pathLst>
            <a:path>
              <a:moveTo>
                <a:pt x="0" y="0"/>
              </a:moveTo>
              <a:lnTo>
                <a:pt x="0" y="548611"/>
              </a:lnTo>
              <a:lnTo>
                <a:pt x="1691584" y="548611"/>
              </a:lnTo>
              <a:lnTo>
                <a:pt x="1691584" y="80504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BC3C947-2AC0-43B0-8EF3-FA83B7DD8915}">
      <dsp:nvSpPr>
        <dsp:cNvPr id="0" name=""/>
        <dsp:cNvSpPr/>
      </dsp:nvSpPr>
      <dsp:spPr>
        <a:xfrm>
          <a:off x="3412435" y="1757837"/>
          <a:ext cx="1691584" cy="805040"/>
        </a:xfrm>
        <a:custGeom>
          <a:avLst/>
          <a:gdLst/>
          <a:ahLst/>
          <a:cxnLst/>
          <a:rect l="0" t="0" r="0" b="0"/>
          <a:pathLst>
            <a:path>
              <a:moveTo>
                <a:pt x="1691584" y="0"/>
              </a:moveTo>
              <a:lnTo>
                <a:pt x="1691584" y="548611"/>
              </a:lnTo>
              <a:lnTo>
                <a:pt x="0" y="548611"/>
              </a:lnTo>
              <a:lnTo>
                <a:pt x="0" y="80504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DA2FB41-D297-4967-AE26-10649D9759DC}">
      <dsp:nvSpPr>
        <dsp:cNvPr id="0" name=""/>
        <dsp:cNvSpPr/>
      </dsp:nvSpPr>
      <dsp:spPr>
        <a:xfrm>
          <a:off x="3719996" y="127"/>
          <a:ext cx="2768046" cy="17577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4FE674-3B9B-4A70-B99C-57A2D34F0205}">
      <dsp:nvSpPr>
        <dsp:cNvPr id="0" name=""/>
        <dsp:cNvSpPr/>
      </dsp:nvSpPr>
      <dsp:spPr>
        <a:xfrm>
          <a:off x="4027556" y="292310"/>
          <a:ext cx="2768046" cy="175770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National Antimicrobial Stewardship Interagency Committee (NASIC)</a:t>
          </a:r>
        </a:p>
      </dsp:txBody>
      <dsp:txXfrm>
        <a:off x="4079038" y="343792"/>
        <a:ext cx="2665082" cy="1654745"/>
      </dsp:txXfrm>
    </dsp:sp>
    <dsp:sp modelId="{05CCA918-67A8-413C-8AE9-ADC7AEB5D282}">
      <dsp:nvSpPr>
        <dsp:cNvPr id="0" name=""/>
        <dsp:cNvSpPr/>
      </dsp:nvSpPr>
      <dsp:spPr>
        <a:xfrm>
          <a:off x="2028412" y="2562877"/>
          <a:ext cx="2768046" cy="17577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D96772-A047-46DA-8071-D24D2C1862DD}">
      <dsp:nvSpPr>
        <dsp:cNvPr id="0" name=""/>
        <dsp:cNvSpPr/>
      </dsp:nvSpPr>
      <dsp:spPr>
        <a:xfrm>
          <a:off x="2335972" y="2855060"/>
          <a:ext cx="2768046" cy="175770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Management Committee- Technical Directors &amp;Experts</a:t>
          </a:r>
        </a:p>
      </dsp:txBody>
      <dsp:txXfrm>
        <a:off x="2387454" y="2906542"/>
        <a:ext cx="2665082" cy="1654745"/>
      </dsp:txXfrm>
    </dsp:sp>
    <dsp:sp modelId="{042F4D23-246B-4C43-96FE-E485C60E9BA7}">
      <dsp:nvSpPr>
        <dsp:cNvPr id="0" name=""/>
        <dsp:cNvSpPr/>
      </dsp:nvSpPr>
      <dsp:spPr>
        <a:xfrm>
          <a:off x="5411580" y="2562877"/>
          <a:ext cx="2768046" cy="1757709"/>
        </a:xfrm>
        <a:prstGeom prst="roundRect">
          <a:avLst>
            <a:gd name="adj" fmla="val 1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F2F779-90A9-4CA2-BD1B-588565F9A173}">
      <dsp:nvSpPr>
        <dsp:cNvPr id="0" name=""/>
        <dsp:cNvSpPr/>
      </dsp:nvSpPr>
      <dsp:spPr>
        <a:xfrm>
          <a:off x="5719141" y="2855060"/>
          <a:ext cx="2768046" cy="175770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County  Antimicrobial Stewardship Interagency Committee (CASIC)</a:t>
          </a:r>
        </a:p>
      </dsp:txBody>
      <dsp:txXfrm>
        <a:off x="5770623" y="2906542"/>
        <a:ext cx="2665082" cy="1654745"/>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0.13966</cdr:x>
      <cdr:y>0.05814</cdr:y>
    </cdr:from>
    <cdr:to>
      <cdr:x>0.31524</cdr:x>
      <cdr:y>0.62995</cdr:y>
    </cdr:to>
    <cdr:sp macro="" textlink="">
      <cdr:nvSpPr>
        <cdr:cNvPr id="2" name="Rectangle 1"/>
        <cdr:cNvSpPr/>
      </cdr:nvSpPr>
      <cdr:spPr>
        <a:xfrm xmlns:a="http://schemas.openxmlformats.org/drawingml/2006/main">
          <a:off x="1287887" y="268070"/>
          <a:ext cx="1619193" cy="2636500"/>
        </a:xfrm>
        <a:prstGeom xmlns:a="http://schemas.openxmlformats.org/drawingml/2006/main" prst="rect">
          <a:avLst/>
        </a:prstGeom>
        <a:solidFill xmlns:a="http://schemas.openxmlformats.org/drawingml/2006/main">
          <a:srgbClr val="E25423">
            <a:alpha val="0"/>
          </a:srgbClr>
        </a:solidFill>
        <a:ln xmlns:a="http://schemas.openxmlformats.org/drawingml/2006/main" w="38100">
          <a:solidFill>
            <a:srgbClr val="0070C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031EAB-1B1F-41F1-9DDE-34480D6FCF01}" type="datetimeFigureOut">
              <a:rPr lang="en-GB" smtClean="0"/>
              <a:t>27/11/2018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741F3E-30C3-4D7E-A717-6FEAF618EF73}" type="slidenum">
              <a:rPr lang="en-GB" smtClean="0"/>
              <a:t>‹#›</a:t>
            </a:fld>
            <a:endParaRPr lang="en-GB"/>
          </a:p>
        </p:txBody>
      </p:sp>
    </p:spTree>
    <p:extLst>
      <p:ext uri="{BB962C8B-B14F-4D97-AF65-F5344CB8AC3E}">
        <p14:creationId xmlns:p14="http://schemas.microsoft.com/office/powerpoint/2010/main" val="4242489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540E807-AEE3-4971-9B0F-77B258D52AAE}" type="slidenum">
              <a:rPr lang="en-US" altLang="en-US" smtClean="0"/>
              <a:pPr>
                <a:defRPr/>
              </a:pPr>
              <a:t>1</a:t>
            </a:fld>
            <a:endParaRPr lang="en-US" altLang="en-US"/>
          </a:p>
        </p:txBody>
      </p:sp>
    </p:spTree>
    <p:extLst>
      <p:ext uri="{BB962C8B-B14F-4D97-AF65-F5344CB8AC3E}">
        <p14:creationId xmlns:p14="http://schemas.microsoft.com/office/powerpoint/2010/main" val="34531613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Emphasize</a:t>
            </a:r>
            <a:r>
              <a:rPr lang="en-GB" baseline="0" dirty="0" smtClean="0"/>
              <a:t> that the scope of this policy focuses on Antibacterial resistance</a:t>
            </a:r>
            <a:endParaRPr lang="en-GB" dirty="0"/>
          </a:p>
        </p:txBody>
      </p:sp>
      <p:sp>
        <p:nvSpPr>
          <p:cNvPr id="4" name="Slide Number Placeholder 3"/>
          <p:cNvSpPr>
            <a:spLocks noGrp="1"/>
          </p:cNvSpPr>
          <p:nvPr>
            <p:ph type="sldNum" sz="quarter" idx="10"/>
          </p:nvPr>
        </p:nvSpPr>
        <p:spPr/>
        <p:txBody>
          <a:bodyPr/>
          <a:lstStyle/>
          <a:p>
            <a:fld id="{7E741F3E-30C3-4D7E-A717-6FEAF618EF73}" type="slidenum">
              <a:rPr lang="en-GB" smtClean="0"/>
              <a:t>12</a:t>
            </a:fld>
            <a:endParaRPr lang="en-GB"/>
          </a:p>
        </p:txBody>
      </p:sp>
    </p:spTree>
    <p:extLst>
      <p:ext uri="{BB962C8B-B14F-4D97-AF65-F5344CB8AC3E}">
        <p14:creationId xmlns:p14="http://schemas.microsoft.com/office/powerpoint/2010/main" val="1926301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Mention</a:t>
            </a:r>
            <a:r>
              <a:rPr lang="en-GB" baseline="0" dirty="0" smtClean="0"/>
              <a:t> that these objectives were drawn from the Global Action Plan</a:t>
            </a:r>
            <a:endParaRPr lang="en-GB" dirty="0"/>
          </a:p>
        </p:txBody>
      </p:sp>
      <p:sp>
        <p:nvSpPr>
          <p:cNvPr id="4" name="Slide Number Placeholder 3"/>
          <p:cNvSpPr>
            <a:spLocks noGrp="1"/>
          </p:cNvSpPr>
          <p:nvPr>
            <p:ph type="sldNum" sz="quarter" idx="10"/>
          </p:nvPr>
        </p:nvSpPr>
        <p:spPr/>
        <p:txBody>
          <a:bodyPr/>
          <a:lstStyle/>
          <a:p>
            <a:fld id="{7E741F3E-30C3-4D7E-A717-6FEAF618EF73}" type="slidenum">
              <a:rPr lang="en-GB" smtClean="0"/>
              <a:t>13</a:t>
            </a:fld>
            <a:endParaRPr lang="en-GB"/>
          </a:p>
        </p:txBody>
      </p:sp>
    </p:spTree>
    <p:extLst>
      <p:ext uri="{BB962C8B-B14F-4D97-AF65-F5344CB8AC3E}">
        <p14:creationId xmlns:p14="http://schemas.microsoft.com/office/powerpoint/2010/main" val="510787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slide illustrates the importance of a communication strategy for AMR in ensuring that messages</a:t>
            </a:r>
            <a:r>
              <a:rPr lang="en-GB" baseline="0" dirty="0" smtClean="0"/>
              <a:t> are targeted to different audiences to ensure risk is well communicated.</a:t>
            </a:r>
            <a:endParaRPr lang="en-GB" dirty="0"/>
          </a:p>
        </p:txBody>
      </p:sp>
      <p:sp>
        <p:nvSpPr>
          <p:cNvPr id="4" name="Slide Number Placeholder 3"/>
          <p:cNvSpPr>
            <a:spLocks noGrp="1"/>
          </p:cNvSpPr>
          <p:nvPr>
            <p:ph type="sldNum" sz="quarter" idx="10"/>
          </p:nvPr>
        </p:nvSpPr>
        <p:spPr/>
        <p:txBody>
          <a:bodyPr/>
          <a:lstStyle/>
          <a:p>
            <a:fld id="{7E741F3E-30C3-4D7E-A717-6FEAF618EF73}" type="slidenum">
              <a:rPr lang="en-GB" smtClean="0"/>
              <a:t>14</a:t>
            </a:fld>
            <a:endParaRPr lang="en-GB"/>
          </a:p>
        </p:txBody>
      </p:sp>
    </p:spTree>
    <p:extLst>
      <p:ext uri="{BB962C8B-B14F-4D97-AF65-F5344CB8AC3E}">
        <p14:creationId xmlns:p14="http://schemas.microsoft.com/office/powerpoint/2010/main" val="1940823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Use</a:t>
            </a:r>
            <a:r>
              <a:rPr lang="en-GB" baseline="0" dirty="0" smtClean="0"/>
              <a:t> this slide to illustrate the interconnected nature of the surveillance system and the different stakeholders. Note that the network is not limited to hospital laboratories but also covers Research and Training Institutions. Emphasize that the National Surveillance system will serve as an important source of data sharing.</a:t>
            </a:r>
            <a:endParaRPr lang="en-GB" dirty="0"/>
          </a:p>
        </p:txBody>
      </p:sp>
      <p:sp>
        <p:nvSpPr>
          <p:cNvPr id="4" name="Slide Number Placeholder 3"/>
          <p:cNvSpPr>
            <a:spLocks noGrp="1"/>
          </p:cNvSpPr>
          <p:nvPr>
            <p:ph type="sldNum" sz="quarter" idx="10"/>
          </p:nvPr>
        </p:nvSpPr>
        <p:spPr/>
        <p:txBody>
          <a:bodyPr/>
          <a:lstStyle/>
          <a:p>
            <a:fld id="{7E741F3E-30C3-4D7E-A717-6FEAF618EF73}" type="slidenum">
              <a:rPr lang="en-GB" smtClean="0"/>
              <a:t>15</a:t>
            </a:fld>
            <a:endParaRPr lang="en-GB"/>
          </a:p>
        </p:txBody>
      </p:sp>
    </p:spTree>
    <p:extLst>
      <p:ext uri="{BB962C8B-B14F-4D97-AF65-F5344CB8AC3E}">
        <p14:creationId xmlns:p14="http://schemas.microsoft.com/office/powerpoint/2010/main" val="2497780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Use</a:t>
            </a:r>
            <a:r>
              <a:rPr lang="en-GB" baseline="0" dirty="0" smtClean="0"/>
              <a:t> this slide to emphasize infection prevention </a:t>
            </a:r>
            <a:r>
              <a:rPr lang="en-GB" baseline="0" dirty="0" err="1" smtClean="0"/>
              <a:t>nd</a:t>
            </a:r>
            <a:r>
              <a:rPr lang="en-GB" baseline="0" dirty="0" smtClean="0"/>
              <a:t> control as a key intervention to reduce consumption of antimicrobial  agents and prevention of transmission of multi- drug resistant organisms as a result of poor infection control and lack hygiene.</a:t>
            </a:r>
            <a:endParaRPr lang="en-GB" dirty="0"/>
          </a:p>
        </p:txBody>
      </p:sp>
      <p:sp>
        <p:nvSpPr>
          <p:cNvPr id="4" name="Slide Number Placeholder 3"/>
          <p:cNvSpPr>
            <a:spLocks noGrp="1"/>
          </p:cNvSpPr>
          <p:nvPr>
            <p:ph type="sldNum" sz="quarter" idx="10"/>
          </p:nvPr>
        </p:nvSpPr>
        <p:spPr/>
        <p:txBody>
          <a:bodyPr/>
          <a:lstStyle/>
          <a:p>
            <a:fld id="{7E741F3E-30C3-4D7E-A717-6FEAF618EF73}" type="slidenum">
              <a:rPr lang="en-GB" smtClean="0"/>
              <a:t>18</a:t>
            </a:fld>
            <a:endParaRPr lang="en-GB"/>
          </a:p>
        </p:txBody>
      </p:sp>
    </p:spTree>
    <p:extLst>
      <p:ext uri="{BB962C8B-B14F-4D97-AF65-F5344CB8AC3E}">
        <p14:creationId xmlns:p14="http://schemas.microsoft.com/office/powerpoint/2010/main" val="2229622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The</a:t>
            </a:r>
            <a:r>
              <a:rPr lang="en-GB" altLang="en-US" baseline="0" dirty="0" smtClean="0"/>
              <a:t> slide describes the importance of introducing guidelines and strategies that will promote better use of antimicrobial agents. Some of these strategies are implementing antimicrobial stewardship programs in hospitals, enforcing legislation that will enhance compliance to set standards, increase awareness through involving professional and regulatory bodies in disseminating information and improving human resource capacity to ensure appropriate use of antimicrobial agents</a:t>
            </a:r>
            <a:endParaRPr lang="en-GB" altLang="en-US" dirty="0"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D85A3D87-ACEA-48C8-B4D9-E0D4A56E0A0C}" type="slidenum">
              <a:rPr lang="en-US" altLang="en-US" smtClean="0"/>
              <a:pPr/>
              <a:t>19</a:t>
            </a:fld>
            <a:endParaRPr lang="en-US" altLang="en-US" smtClean="0"/>
          </a:p>
        </p:txBody>
      </p:sp>
    </p:spTree>
    <p:extLst>
      <p:ext uri="{BB962C8B-B14F-4D97-AF65-F5344CB8AC3E}">
        <p14:creationId xmlns:p14="http://schemas.microsoft.com/office/powerpoint/2010/main" val="1761114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slide describes the need for increased investment in research</a:t>
            </a:r>
            <a:r>
              <a:rPr lang="en-GB" baseline="0" dirty="0" smtClean="0"/>
              <a:t> and development as advocated for in the Policy and the NAP outlines the priority areas for investment.</a:t>
            </a:r>
            <a:endParaRPr lang="en-GB" dirty="0"/>
          </a:p>
        </p:txBody>
      </p:sp>
      <p:sp>
        <p:nvSpPr>
          <p:cNvPr id="4" name="Slide Number Placeholder 3"/>
          <p:cNvSpPr>
            <a:spLocks noGrp="1"/>
          </p:cNvSpPr>
          <p:nvPr>
            <p:ph type="sldNum" sz="quarter" idx="10"/>
          </p:nvPr>
        </p:nvSpPr>
        <p:spPr/>
        <p:txBody>
          <a:bodyPr/>
          <a:lstStyle/>
          <a:p>
            <a:fld id="{7E741F3E-30C3-4D7E-A717-6FEAF618EF73}" type="slidenum">
              <a:rPr lang="en-GB" smtClean="0"/>
              <a:t>20</a:t>
            </a:fld>
            <a:endParaRPr lang="en-GB"/>
          </a:p>
        </p:txBody>
      </p:sp>
    </p:spTree>
    <p:extLst>
      <p:ext uri="{BB962C8B-B14F-4D97-AF65-F5344CB8AC3E}">
        <p14:creationId xmlns:p14="http://schemas.microsoft.com/office/powerpoint/2010/main" val="4018853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Mention that the policy clearly outlines the roles of the different stakeholders in supporting its implementation.</a:t>
            </a:r>
            <a:r>
              <a:rPr lang="en-GB" baseline="0" dirty="0" smtClean="0"/>
              <a:t> Point out that implementation will be guided by existing institutional  and legal framework for sustainability where possible.</a:t>
            </a:r>
            <a:endParaRPr lang="en-GB" dirty="0"/>
          </a:p>
        </p:txBody>
      </p:sp>
      <p:sp>
        <p:nvSpPr>
          <p:cNvPr id="4" name="Slide Number Placeholder 3"/>
          <p:cNvSpPr>
            <a:spLocks noGrp="1"/>
          </p:cNvSpPr>
          <p:nvPr>
            <p:ph type="sldNum" sz="quarter" idx="10"/>
          </p:nvPr>
        </p:nvSpPr>
        <p:spPr/>
        <p:txBody>
          <a:bodyPr/>
          <a:lstStyle/>
          <a:p>
            <a:fld id="{7E741F3E-30C3-4D7E-A717-6FEAF618EF73}" type="slidenum">
              <a:rPr lang="en-GB" smtClean="0"/>
              <a:t>22</a:t>
            </a:fld>
            <a:endParaRPr lang="en-GB"/>
          </a:p>
        </p:txBody>
      </p:sp>
    </p:spTree>
    <p:extLst>
      <p:ext uri="{BB962C8B-B14F-4D97-AF65-F5344CB8AC3E}">
        <p14:creationId xmlns:p14="http://schemas.microsoft.com/office/powerpoint/2010/main" val="21833553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slide describes</a:t>
            </a:r>
            <a:r>
              <a:rPr lang="en-GB" baseline="0" dirty="0" smtClean="0"/>
              <a:t> the financing mechanisms and the National Action Plan as a detailed tool for implementing the policy. Mention that the AMR policy and NAP should be referred to side by side.</a:t>
            </a:r>
            <a:endParaRPr lang="en-GB" dirty="0"/>
          </a:p>
        </p:txBody>
      </p:sp>
      <p:sp>
        <p:nvSpPr>
          <p:cNvPr id="4" name="Slide Number Placeholder 3"/>
          <p:cNvSpPr>
            <a:spLocks noGrp="1"/>
          </p:cNvSpPr>
          <p:nvPr>
            <p:ph type="sldNum" sz="quarter" idx="10"/>
          </p:nvPr>
        </p:nvSpPr>
        <p:spPr/>
        <p:txBody>
          <a:bodyPr/>
          <a:lstStyle/>
          <a:p>
            <a:fld id="{7E741F3E-30C3-4D7E-A717-6FEAF618EF73}" type="slidenum">
              <a:rPr lang="en-GB" smtClean="0"/>
              <a:t>23</a:t>
            </a:fld>
            <a:endParaRPr lang="en-GB"/>
          </a:p>
        </p:txBody>
      </p:sp>
    </p:spTree>
    <p:extLst>
      <p:ext uri="{BB962C8B-B14F-4D97-AF65-F5344CB8AC3E}">
        <p14:creationId xmlns:p14="http://schemas.microsoft.com/office/powerpoint/2010/main" val="42664533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next set of slides highlights the roles of each sector and level of government in implementing the AMR Policy.</a:t>
            </a:r>
            <a:endParaRPr lang="en-GB" dirty="0"/>
          </a:p>
        </p:txBody>
      </p:sp>
      <p:sp>
        <p:nvSpPr>
          <p:cNvPr id="4" name="Slide Number Placeholder 3"/>
          <p:cNvSpPr>
            <a:spLocks noGrp="1"/>
          </p:cNvSpPr>
          <p:nvPr>
            <p:ph type="sldNum" sz="quarter" idx="10"/>
          </p:nvPr>
        </p:nvSpPr>
        <p:spPr/>
        <p:txBody>
          <a:bodyPr/>
          <a:lstStyle/>
          <a:p>
            <a:fld id="{7E741F3E-30C3-4D7E-A717-6FEAF618EF73}" type="slidenum">
              <a:rPr lang="en-GB" smtClean="0"/>
              <a:t>26</a:t>
            </a:fld>
            <a:endParaRPr lang="en-GB"/>
          </a:p>
        </p:txBody>
      </p:sp>
    </p:spTree>
    <p:extLst>
      <p:ext uri="{BB962C8B-B14F-4D97-AF65-F5344CB8AC3E}">
        <p14:creationId xmlns:p14="http://schemas.microsoft.com/office/powerpoint/2010/main" val="268106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Use this slide to introduce</a:t>
            </a:r>
            <a:r>
              <a:rPr lang="en-GB" baseline="0" dirty="0" smtClean="0"/>
              <a:t> the content of the</a:t>
            </a:r>
            <a:endParaRPr lang="en-GB" dirty="0"/>
          </a:p>
        </p:txBody>
      </p:sp>
      <p:sp>
        <p:nvSpPr>
          <p:cNvPr id="4" name="Slide Number Placeholder 3"/>
          <p:cNvSpPr>
            <a:spLocks noGrp="1"/>
          </p:cNvSpPr>
          <p:nvPr>
            <p:ph type="sldNum" sz="quarter" idx="10"/>
          </p:nvPr>
        </p:nvSpPr>
        <p:spPr/>
        <p:txBody>
          <a:bodyPr/>
          <a:lstStyle/>
          <a:p>
            <a:pPr>
              <a:defRPr/>
            </a:pPr>
            <a:fld id="{7540E807-AEE3-4971-9B0F-77B258D52AAE}" type="slidenum">
              <a:rPr lang="en-US" altLang="en-US" smtClean="0"/>
              <a:pPr>
                <a:defRPr/>
              </a:pPr>
              <a:t>2</a:t>
            </a:fld>
            <a:endParaRPr lang="en-US" altLang="en-US"/>
          </a:p>
        </p:txBody>
      </p:sp>
    </p:spTree>
    <p:extLst>
      <p:ext uri="{BB962C8B-B14F-4D97-AF65-F5344CB8AC3E}">
        <p14:creationId xmlns:p14="http://schemas.microsoft.com/office/powerpoint/2010/main" val="39543832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slide highlight</a:t>
            </a:r>
            <a:r>
              <a:rPr lang="en-GB" baseline="0" dirty="0" smtClean="0"/>
              <a:t>s the supportive roles of the </a:t>
            </a:r>
            <a:r>
              <a:rPr lang="en-GB" strike="noStrike" baseline="0" dirty="0" smtClean="0"/>
              <a:t>other sectors in implementing the AMR policy.</a:t>
            </a:r>
          </a:p>
          <a:p>
            <a:endParaRPr lang="en-US" sz="1200" strike="noStrike" dirty="0" smtClean="0"/>
          </a:p>
          <a:p>
            <a:r>
              <a:rPr lang="en-US" sz="1200" strike="noStrike" dirty="0" smtClean="0"/>
              <a:t>Private sector includes: CBOs; NGOs; cooperative societies; pharmaceutical industries; input suppliers such as feed manufacturers; food processors; development partners, professional regulatory bodies and associations</a:t>
            </a:r>
            <a:endParaRPr lang="en-GB" sz="1200" strike="noStrike"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strike="sngStrik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trike="noStrike" dirty="0" smtClean="0"/>
              <a:t>These include but are not limited to:  WHO, FAO, OIE, EAC, IGAD, COMESA, AU-IBAR and WTO.</a:t>
            </a:r>
            <a:endParaRPr lang="en-GB" sz="1200" strike="noStrike" dirty="0" smtClean="0"/>
          </a:p>
          <a:p>
            <a:endParaRPr lang="en-GB" strike="noStrike" dirty="0"/>
          </a:p>
        </p:txBody>
      </p:sp>
      <p:sp>
        <p:nvSpPr>
          <p:cNvPr id="4" name="Slide Number Placeholder 3"/>
          <p:cNvSpPr>
            <a:spLocks noGrp="1"/>
          </p:cNvSpPr>
          <p:nvPr>
            <p:ph type="sldNum" sz="quarter" idx="10"/>
          </p:nvPr>
        </p:nvSpPr>
        <p:spPr/>
        <p:txBody>
          <a:bodyPr/>
          <a:lstStyle/>
          <a:p>
            <a:fld id="{7E741F3E-30C3-4D7E-A717-6FEAF618EF73}" type="slidenum">
              <a:rPr lang="en-GB" smtClean="0"/>
              <a:t>28</a:t>
            </a:fld>
            <a:endParaRPr lang="en-GB"/>
          </a:p>
        </p:txBody>
      </p:sp>
    </p:spTree>
    <p:extLst>
      <p:ext uri="{BB962C8B-B14F-4D97-AF65-F5344CB8AC3E}">
        <p14:creationId xmlns:p14="http://schemas.microsoft.com/office/powerpoint/2010/main" val="7484736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741F3E-30C3-4D7E-A717-6FEAF618EF73}" type="slidenum">
              <a:rPr lang="en-GB" smtClean="0"/>
              <a:t>30</a:t>
            </a:fld>
            <a:endParaRPr lang="en-GB"/>
          </a:p>
        </p:txBody>
      </p:sp>
    </p:spTree>
    <p:extLst>
      <p:ext uri="{BB962C8B-B14F-4D97-AF65-F5344CB8AC3E}">
        <p14:creationId xmlns:p14="http://schemas.microsoft.com/office/powerpoint/2010/main" val="6442606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figure in the slides illustrates</a:t>
            </a:r>
            <a:r>
              <a:rPr lang="en-GB" baseline="0" dirty="0" smtClean="0"/>
              <a:t> the coordination mechanisms from the National to county levels. </a:t>
            </a:r>
          </a:p>
          <a:p>
            <a:r>
              <a:rPr lang="en-GB" sz="1200" b="1" i="1" u="none" strike="noStrike" kern="1200" baseline="0" dirty="0" smtClean="0">
                <a:solidFill>
                  <a:schemeClr val="tx1"/>
                </a:solidFill>
                <a:latin typeface="+mn-lt"/>
                <a:ea typeface="+mn-ea"/>
                <a:cs typeface="+mn-cs"/>
              </a:rPr>
              <a:t>NASIC Steering Committee (NASIC-SC)</a:t>
            </a:r>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The NASIC-SC will comprise of Principal Secretaries of relevant ministries and two representatives of the Council of Governors. The NASIC-SC will be responsible for policy direction, resource mobilization, budget and work plan approvals.</a:t>
            </a:r>
          </a:p>
          <a:p>
            <a:r>
              <a:rPr lang="en-GB" sz="1200" b="1" i="0" u="none" strike="noStrike" kern="1200" baseline="0" dirty="0" smtClean="0">
                <a:solidFill>
                  <a:schemeClr val="tx1"/>
                </a:solidFill>
                <a:latin typeface="+mn-lt"/>
                <a:ea typeface="+mn-ea"/>
                <a:cs typeface="+mn-cs"/>
              </a:rPr>
              <a:t>Co-Chairs: </a:t>
            </a:r>
            <a:r>
              <a:rPr lang="en-GB" sz="1200" b="0" i="0" u="none" strike="noStrike" kern="1200" baseline="0" dirty="0" smtClean="0">
                <a:solidFill>
                  <a:schemeClr val="tx1"/>
                </a:solidFill>
                <a:latin typeface="+mn-lt"/>
                <a:ea typeface="+mn-ea"/>
                <a:cs typeface="+mn-cs"/>
              </a:rPr>
              <a:t>Ministry of Health (MOH) and Ministry of Agriculture Livestock, Fisheries &amp; Blue Economy (MALF)</a:t>
            </a:r>
          </a:p>
          <a:p>
            <a:r>
              <a:rPr lang="en-GB" sz="1200" b="1" i="0" u="none" strike="noStrike" kern="1200" baseline="0" dirty="0" smtClean="0">
                <a:solidFill>
                  <a:schemeClr val="tx1"/>
                </a:solidFill>
                <a:latin typeface="+mn-lt"/>
                <a:ea typeface="+mn-ea"/>
                <a:cs typeface="+mn-cs"/>
              </a:rPr>
              <a:t>Members: </a:t>
            </a:r>
            <a:r>
              <a:rPr lang="en-GB" sz="1200" b="0" i="0" u="none" strike="noStrike" kern="1200" baseline="0" dirty="0" smtClean="0">
                <a:solidFill>
                  <a:schemeClr val="tx1"/>
                </a:solidFill>
                <a:latin typeface="+mn-lt"/>
                <a:ea typeface="+mn-ea"/>
                <a:cs typeface="+mn-cs"/>
              </a:rPr>
              <a:t>Ministry of Education Science and Technology (MOEST) Ministry of Environment and Natural Resources (MENR), the National Treasury &amp; the Ministry of Industry, Trade and Cooperatives</a:t>
            </a:r>
          </a:p>
          <a:p>
            <a:r>
              <a:rPr lang="en-GB" sz="1200" b="0" i="0" u="none" strike="noStrike" kern="1200" baseline="0" dirty="0" smtClean="0">
                <a:solidFill>
                  <a:schemeClr val="tx1"/>
                </a:solidFill>
                <a:latin typeface="+mn-lt"/>
                <a:ea typeface="+mn-ea"/>
                <a:cs typeface="+mn-cs"/>
              </a:rPr>
              <a:t>The Committee may co-opt any department, bureau, office, agency, or instruments of the government, and request the county governments and private sector for assistance as the circumstances may require.</a:t>
            </a:r>
          </a:p>
          <a:p>
            <a:endParaRPr lang="en-GB" sz="1200" b="0"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Terms of Reference for the Steering Committee:</a:t>
            </a:r>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Policy direction </a:t>
            </a:r>
          </a:p>
          <a:p>
            <a:r>
              <a:rPr lang="en-GB" sz="1200" b="0" i="0" u="none" strike="noStrike" kern="1200" baseline="0" dirty="0" smtClean="0">
                <a:solidFill>
                  <a:schemeClr val="tx1"/>
                </a:solidFill>
                <a:latin typeface="+mn-lt"/>
                <a:ea typeface="+mn-ea"/>
                <a:cs typeface="+mn-cs"/>
              </a:rPr>
              <a:t>Approval of budgets </a:t>
            </a:r>
          </a:p>
          <a:p>
            <a:r>
              <a:rPr lang="en-GB" sz="1200" b="0" i="0" u="none" strike="noStrike" kern="1200" baseline="0" dirty="0" smtClean="0">
                <a:solidFill>
                  <a:schemeClr val="tx1"/>
                </a:solidFill>
                <a:latin typeface="+mn-lt"/>
                <a:ea typeface="+mn-ea"/>
                <a:cs typeface="+mn-cs"/>
              </a:rPr>
              <a:t>Approval of work plans </a:t>
            </a:r>
          </a:p>
          <a:p>
            <a:r>
              <a:rPr lang="en-GB" sz="1200" b="0" i="0" u="none" strike="noStrike" kern="1200" baseline="0" dirty="0" smtClean="0">
                <a:solidFill>
                  <a:schemeClr val="tx1"/>
                </a:solidFill>
                <a:latin typeface="+mn-lt"/>
                <a:ea typeface="+mn-ea"/>
                <a:cs typeface="+mn-cs"/>
              </a:rPr>
              <a:t>Resource mobilization </a:t>
            </a:r>
          </a:p>
          <a:p>
            <a:endParaRPr lang="en-GB" sz="1200" b="0" i="0" u="none" strike="noStrike" kern="1200" baseline="0" dirty="0" smtClean="0">
              <a:solidFill>
                <a:schemeClr val="tx1"/>
              </a:solidFill>
              <a:latin typeface="+mn-lt"/>
              <a:ea typeface="+mn-ea"/>
              <a:cs typeface="+mn-cs"/>
            </a:endParaRPr>
          </a:p>
          <a:p>
            <a:r>
              <a:rPr lang="en-GB" sz="1200" b="1" i="1" u="none" strike="noStrike" kern="1200" baseline="0" dirty="0" smtClean="0">
                <a:solidFill>
                  <a:schemeClr val="tx1"/>
                </a:solidFill>
                <a:latin typeface="+mn-lt"/>
                <a:ea typeface="+mn-ea"/>
                <a:cs typeface="+mn-cs"/>
              </a:rPr>
              <a:t>NASIC Technical Committee (NASIC-TC)</a:t>
            </a:r>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The NASIC-TC will comprise of Technical Directors of relevant ministries and experts. The NASIC-TC will be responsible for technical oversight, overseeing the implementation of the National Policy for AMR. It shall also ensure close coordination with other relevant stakeholders.</a:t>
            </a:r>
          </a:p>
          <a:p>
            <a:r>
              <a:rPr lang="en-GB" sz="1200" b="1" i="1" u="none" strike="noStrike" kern="1200" baseline="0" dirty="0" smtClean="0">
                <a:solidFill>
                  <a:schemeClr val="tx1"/>
                </a:solidFill>
                <a:latin typeface="+mn-lt"/>
                <a:ea typeface="+mn-ea"/>
                <a:cs typeface="+mn-cs"/>
              </a:rPr>
              <a:t>AMR Secretariat</a:t>
            </a:r>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The NASIC will be supported by an appropriately resourced </a:t>
            </a:r>
            <a:r>
              <a:rPr lang="en-GB" sz="1200" b="1" i="1" u="none" strike="noStrike" kern="1200" baseline="0" dirty="0" smtClean="0">
                <a:solidFill>
                  <a:schemeClr val="tx1"/>
                </a:solidFill>
                <a:latin typeface="+mn-lt"/>
                <a:ea typeface="+mn-ea"/>
                <a:cs typeface="+mn-cs"/>
              </a:rPr>
              <a:t>secretariat </a:t>
            </a:r>
            <a:r>
              <a:rPr lang="en-GB" sz="1200" b="0" i="0" u="none" strike="noStrike" kern="1200" baseline="0" dirty="0" smtClean="0">
                <a:solidFill>
                  <a:schemeClr val="tx1"/>
                </a:solidFill>
                <a:latin typeface="+mn-lt"/>
                <a:ea typeface="+mn-ea"/>
                <a:cs typeface="+mn-cs"/>
              </a:rPr>
              <a:t>based at the MOH, responsible for the logistics of meetings; minute-taking; preparation and circulation of documents (e.g. background papers, reports and advisory notes to ministers); and storage and archiving. The head of the secretariat will be the national AMR focal point.</a:t>
            </a:r>
          </a:p>
          <a:p>
            <a:r>
              <a:rPr lang="en-GB" sz="1200" b="1" i="0" u="none" strike="noStrike" kern="1200" baseline="0" dirty="0" smtClean="0">
                <a:solidFill>
                  <a:schemeClr val="tx1"/>
                </a:solidFill>
                <a:latin typeface="+mn-lt"/>
                <a:ea typeface="+mn-ea"/>
                <a:cs typeface="+mn-cs"/>
              </a:rPr>
              <a:t>Roles and Responsibilities of the AMR Secretariat:</a:t>
            </a:r>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Link the two levels of the NASIC at the National and County levels.</a:t>
            </a:r>
          </a:p>
          <a:p>
            <a:r>
              <a:rPr lang="en-GB" sz="1200" b="0" i="0" u="none" strike="noStrike" kern="1200" baseline="0" dirty="0" smtClean="0">
                <a:solidFill>
                  <a:schemeClr val="tx1"/>
                </a:solidFill>
                <a:latin typeface="+mn-lt"/>
                <a:ea typeface="+mn-ea"/>
                <a:cs typeface="+mn-cs"/>
              </a:rPr>
              <a:t>Coordinate policy implementation at the National and County Governments</a:t>
            </a:r>
          </a:p>
          <a:p>
            <a:r>
              <a:rPr lang="en-GB" sz="1200" b="0" i="0" u="none" strike="noStrike" kern="1200" baseline="0" dirty="0" smtClean="0">
                <a:solidFill>
                  <a:schemeClr val="tx1"/>
                </a:solidFill>
                <a:latin typeface="+mn-lt"/>
                <a:ea typeface="+mn-ea"/>
                <a:cs typeface="+mn-cs"/>
              </a:rPr>
              <a:t>Ensure continuous national, county and international stakeholder engagement </a:t>
            </a:r>
          </a:p>
          <a:p>
            <a:r>
              <a:rPr lang="en-GB" sz="1200" b="0" i="0" u="none" strike="noStrike" kern="1200" baseline="0" dirty="0" smtClean="0">
                <a:solidFill>
                  <a:schemeClr val="tx1"/>
                </a:solidFill>
                <a:latin typeface="+mn-lt"/>
                <a:ea typeface="+mn-ea"/>
                <a:cs typeface="+mn-cs"/>
              </a:rPr>
              <a:t>Representing the national AMR in meetings, conferences, stakeholder meetings and other relevant national and international forums.</a:t>
            </a:r>
          </a:p>
          <a:p>
            <a:r>
              <a:rPr lang="en-GB" sz="1200" b="0" i="0" u="none" strike="noStrike" kern="1200" baseline="0" dirty="0" smtClean="0">
                <a:solidFill>
                  <a:schemeClr val="tx1"/>
                </a:solidFill>
                <a:latin typeface="+mn-lt"/>
                <a:ea typeface="+mn-ea"/>
                <a:cs typeface="+mn-cs"/>
              </a:rPr>
              <a:t>Engage technical advisors and support the functions of TWGs. </a:t>
            </a:r>
          </a:p>
          <a:p>
            <a:endParaRPr lang="en-GB" sz="1200" b="0"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Composition of the Secretariat:</a:t>
            </a:r>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The AMR Secretariat should be composed of members representing the relevant sectors, notably human health, animal health and production and the food and environment sectors. Representatives should be given sufficient authority by their institutions to make decisions.</a:t>
            </a:r>
          </a:p>
          <a:p>
            <a:r>
              <a:rPr lang="en-GB" sz="1200" b="0" i="0" u="none" strike="noStrike" kern="1200" baseline="0" dirty="0" smtClean="0">
                <a:solidFill>
                  <a:schemeClr val="tx1"/>
                </a:solidFill>
                <a:latin typeface="+mn-lt"/>
                <a:ea typeface="+mn-ea"/>
                <a:cs typeface="+mn-cs"/>
              </a:rPr>
              <a:t>COUNTY GOVERNMENT COORDINATION MECHANISMS</a:t>
            </a:r>
          </a:p>
          <a:p>
            <a:r>
              <a:rPr lang="en-GB" sz="1200" b="0" i="0" u="none" strike="noStrike" kern="1200" baseline="0" dirty="0" smtClean="0">
                <a:solidFill>
                  <a:schemeClr val="tx1"/>
                </a:solidFill>
                <a:latin typeface="+mn-lt"/>
                <a:ea typeface="+mn-ea"/>
                <a:cs typeface="+mn-cs"/>
              </a:rPr>
              <a:t>At the County Government, the lead Departments (Health and Agriculture) will establish a </a:t>
            </a:r>
            <a:r>
              <a:rPr lang="en-GB" sz="1200" b="1" i="0" u="none" strike="noStrike" kern="1200" baseline="0" dirty="0" smtClean="0">
                <a:solidFill>
                  <a:schemeClr val="tx1"/>
                </a:solidFill>
                <a:latin typeface="+mn-lt"/>
                <a:ea typeface="+mn-ea"/>
                <a:cs typeface="+mn-cs"/>
              </a:rPr>
              <a:t>County Antimicrobial Stewardship Interagency Committee (CASIC)</a:t>
            </a:r>
            <a:r>
              <a:rPr lang="en-GB" sz="1200" b="0" i="0" u="none" strike="noStrike" kern="1200" baseline="0" dirty="0" smtClean="0">
                <a:solidFill>
                  <a:schemeClr val="tx1"/>
                </a:solidFill>
                <a:latin typeface="+mn-lt"/>
                <a:ea typeface="+mn-ea"/>
                <a:cs typeface="+mn-cs"/>
              </a:rPr>
              <a:t>. CASIC will comprise of County Executive Committee members, County Chief Officers of relevant Departments Technical County Directors and experts. The CASIC will be responsible for approving budgets and work plans, resource mobilization and implementation of the NAP at the county level. </a:t>
            </a:r>
          </a:p>
          <a:p>
            <a:r>
              <a:rPr lang="en-GB" sz="1200" b="1" i="0" u="none" strike="noStrike" kern="1200" baseline="0" dirty="0" smtClean="0">
                <a:solidFill>
                  <a:schemeClr val="tx1"/>
                </a:solidFill>
                <a:latin typeface="+mn-lt"/>
                <a:ea typeface="+mn-ea"/>
                <a:cs typeface="+mn-cs"/>
              </a:rPr>
              <a:t>Terms of Reference for the CASIC:</a:t>
            </a:r>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Monitor and evaluate the implementation of the national action plan at the county level for the prevention and containment of AMR; </a:t>
            </a:r>
          </a:p>
          <a:p>
            <a:r>
              <a:rPr lang="en-GB" sz="1200" b="0" i="0" u="none" strike="noStrike" kern="1200" baseline="0" dirty="0" smtClean="0">
                <a:solidFill>
                  <a:schemeClr val="tx1"/>
                </a:solidFill>
                <a:latin typeface="+mn-lt"/>
                <a:ea typeface="+mn-ea"/>
                <a:cs typeface="+mn-cs"/>
              </a:rPr>
              <a:t>Mobilize human and financial resources to support the plan through regular budget allocations, mainstreaming of activities within core programmatic areas.</a:t>
            </a:r>
          </a:p>
          <a:p>
            <a:r>
              <a:rPr lang="en-GB" sz="1200" b="0" i="0" u="none" strike="noStrike" kern="1200" baseline="0" dirty="0" smtClean="0">
                <a:solidFill>
                  <a:schemeClr val="tx1"/>
                </a:solidFill>
                <a:latin typeface="+mn-lt"/>
                <a:ea typeface="+mn-ea"/>
                <a:cs typeface="+mn-cs"/>
              </a:rPr>
              <a:t>Enforce guidelines, rules and regulations in accordance with existing laws, as may be necessary, related, incidental, or consistent with the purpose, intent, and objective of this National Action Plan. </a:t>
            </a:r>
          </a:p>
          <a:p>
            <a:r>
              <a:rPr lang="en-GB" sz="1200" b="0" i="0" u="none" strike="noStrike" kern="1200" baseline="0" dirty="0" smtClean="0">
                <a:solidFill>
                  <a:schemeClr val="tx1"/>
                </a:solidFill>
                <a:latin typeface="+mn-lt"/>
                <a:ea typeface="+mn-ea"/>
                <a:cs typeface="+mn-cs"/>
              </a:rPr>
              <a:t>Submit to the CASIC regular status reports, budgets, policy proposals on the implementation of the national plan </a:t>
            </a:r>
          </a:p>
          <a:p>
            <a:r>
              <a:rPr lang="en-GB" sz="1200" b="0" i="0" u="none" strike="noStrike" kern="1200" baseline="0" dirty="0" smtClean="0">
                <a:solidFill>
                  <a:schemeClr val="tx1"/>
                </a:solidFill>
                <a:latin typeface="+mn-lt"/>
                <a:ea typeface="+mn-ea"/>
                <a:cs typeface="+mn-cs"/>
              </a:rPr>
              <a:t>Collaborate and coordinate with the county and national government and non-state actors</a:t>
            </a:r>
          </a:p>
          <a:p>
            <a:endParaRPr lang="en-GB" dirty="0"/>
          </a:p>
        </p:txBody>
      </p:sp>
      <p:sp>
        <p:nvSpPr>
          <p:cNvPr id="4" name="Slide Number Placeholder 3"/>
          <p:cNvSpPr>
            <a:spLocks noGrp="1"/>
          </p:cNvSpPr>
          <p:nvPr>
            <p:ph type="sldNum" sz="quarter" idx="10"/>
          </p:nvPr>
        </p:nvSpPr>
        <p:spPr/>
        <p:txBody>
          <a:bodyPr/>
          <a:lstStyle/>
          <a:p>
            <a:fld id="{7E741F3E-30C3-4D7E-A717-6FEAF618EF73}" type="slidenum">
              <a:rPr lang="en-GB" smtClean="0"/>
              <a:t>31</a:t>
            </a:fld>
            <a:endParaRPr lang="en-GB"/>
          </a:p>
        </p:txBody>
      </p:sp>
    </p:spTree>
    <p:extLst>
      <p:ext uri="{BB962C8B-B14F-4D97-AF65-F5344CB8AC3E}">
        <p14:creationId xmlns:p14="http://schemas.microsoft.com/office/powerpoint/2010/main" val="42675291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figure is a summary of the functions of the NASIC and</a:t>
            </a:r>
            <a:r>
              <a:rPr lang="en-GB" baseline="0" dirty="0" smtClean="0"/>
              <a:t> CASIC.</a:t>
            </a:r>
            <a:endParaRPr lang="en-GB" dirty="0"/>
          </a:p>
        </p:txBody>
      </p:sp>
      <p:sp>
        <p:nvSpPr>
          <p:cNvPr id="4" name="Slide Number Placeholder 3"/>
          <p:cNvSpPr>
            <a:spLocks noGrp="1"/>
          </p:cNvSpPr>
          <p:nvPr>
            <p:ph type="sldNum" sz="quarter" idx="10"/>
          </p:nvPr>
        </p:nvSpPr>
        <p:spPr/>
        <p:txBody>
          <a:bodyPr/>
          <a:lstStyle/>
          <a:p>
            <a:fld id="{7E741F3E-30C3-4D7E-A717-6FEAF618EF73}" type="slidenum">
              <a:rPr lang="en-GB" smtClean="0"/>
              <a:t>32</a:t>
            </a:fld>
            <a:endParaRPr lang="en-GB"/>
          </a:p>
        </p:txBody>
      </p:sp>
    </p:spTree>
    <p:extLst>
      <p:ext uri="{BB962C8B-B14F-4D97-AF65-F5344CB8AC3E}">
        <p14:creationId xmlns:p14="http://schemas.microsoft.com/office/powerpoint/2010/main" val="19272857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47</a:t>
            </a:fld>
            <a:endParaRPr lang="en-US"/>
          </a:p>
        </p:txBody>
      </p:sp>
    </p:spTree>
    <p:extLst>
      <p:ext uri="{BB962C8B-B14F-4D97-AF65-F5344CB8AC3E}">
        <p14:creationId xmlns:p14="http://schemas.microsoft.com/office/powerpoint/2010/main" val="7610598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u="none" strike="noStrike" dirty="0" smtClean="0">
              <a:solidFill>
                <a:srgbClr val="000000"/>
              </a:solidFill>
              <a:effectLst/>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48</a:t>
            </a:fld>
            <a:endParaRPr lang="en-US"/>
          </a:p>
        </p:txBody>
      </p:sp>
    </p:spTree>
    <p:extLst>
      <p:ext uri="{BB962C8B-B14F-4D97-AF65-F5344CB8AC3E}">
        <p14:creationId xmlns:p14="http://schemas.microsoft.com/office/powerpoint/2010/main" val="33024465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A Monitoring and Evaluation framework for the AMR national action plan is critical in measuring the impact of proposed interventions. This Framework will be developed for each activity bearing a monitoring indicator to be measured in the process of its implementation. The framework will incorporate both objective and outcome indicators. Responsible Ministries/ Departments/Agencies will monitor and evaluate interventions identified in the NAP. A mid-term review will be done after two years to monitor the implementation of the NAP. End of term evaluation will be conducted in 2021. </a:t>
            </a:r>
            <a:endParaRPr lang="en-GB" dirty="0"/>
          </a:p>
        </p:txBody>
      </p:sp>
      <p:sp>
        <p:nvSpPr>
          <p:cNvPr id="4" name="Slide Number Placeholder 3"/>
          <p:cNvSpPr>
            <a:spLocks noGrp="1"/>
          </p:cNvSpPr>
          <p:nvPr>
            <p:ph type="sldNum" sz="quarter" idx="10"/>
          </p:nvPr>
        </p:nvSpPr>
        <p:spPr/>
        <p:txBody>
          <a:bodyPr/>
          <a:lstStyle/>
          <a:p>
            <a:fld id="{7E741F3E-30C3-4D7E-A717-6FEAF618EF73}" type="slidenum">
              <a:rPr lang="en-GB" smtClean="0"/>
              <a:t>52</a:t>
            </a:fld>
            <a:endParaRPr lang="en-GB"/>
          </a:p>
        </p:txBody>
      </p:sp>
    </p:spTree>
    <p:extLst>
      <p:ext uri="{BB962C8B-B14F-4D97-AF65-F5344CB8AC3E}">
        <p14:creationId xmlns:p14="http://schemas.microsoft.com/office/powerpoint/2010/main" val="33815649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Highlight</a:t>
            </a:r>
            <a:r>
              <a:rPr lang="en-GB" baseline="0" dirty="0" smtClean="0"/>
              <a:t> that the AMR policy is a living document and will be reviewed as and when is necessary.</a:t>
            </a:r>
            <a:endParaRPr lang="en-GB" dirty="0"/>
          </a:p>
        </p:txBody>
      </p:sp>
      <p:sp>
        <p:nvSpPr>
          <p:cNvPr id="4" name="Slide Number Placeholder 3"/>
          <p:cNvSpPr>
            <a:spLocks noGrp="1"/>
          </p:cNvSpPr>
          <p:nvPr>
            <p:ph type="sldNum" sz="quarter" idx="10"/>
          </p:nvPr>
        </p:nvSpPr>
        <p:spPr/>
        <p:txBody>
          <a:bodyPr/>
          <a:lstStyle/>
          <a:p>
            <a:fld id="{7E741F3E-30C3-4D7E-A717-6FEAF618EF73}" type="slidenum">
              <a:rPr lang="en-GB" smtClean="0"/>
              <a:t>53</a:t>
            </a:fld>
            <a:endParaRPr lang="en-GB"/>
          </a:p>
        </p:txBody>
      </p:sp>
    </p:spTree>
    <p:extLst>
      <p:ext uri="{BB962C8B-B14F-4D97-AF65-F5344CB8AC3E}">
        <p14:creationId xmlns:p14="http://schemas.microsoft.com/office/powerpoint/2010/main" val="719744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GB"/>
              <a:t>World Health Organization</a:t>
            </a:r>
          </a:p>
        </p:txBody>
      </p:sp>
      <p:sp>
        <p:nvSpPr>
          <p:cNvPr id="10243"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5083492F-BF75-4EC3-96E8-51B9870A7D7D}" type="datetime3">
              <a:rPr lang="en-GB" altLang="en-US" smtClean="0"/>
              <a:pPr/>
              <a:t>27 November, 2018</a:t>
            </a:fld>
            <a:endParaRPr lang="en-GB" altLang="en-US" smtClean="0"/>
          </a:p>
        </p:txBody>
      </p:sp>
      <p:sp>
        <p:nvSpPr>
          <p:cNvPr id="1024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51FAE2C-257E-47E9-AB92-0F864ADA86E0}" type="slidenum">
              <a:rPr lang="en-GB" altLang="en-US" smtClean="0"/>
              <a:pPr/>
              <a:t>4</a:t>
            </a:fld>
            <a:endParaRPr lang="en-GB" altLang="en-US" smtClean="0"/>
          </a:p>
        </p:txBody>
      </p:sp>
      <p:sp>
        <p:nvSpPr>
          <p:cNvPr id="10245" name="Rectangle 2"/>
          <p:cNvSpPr>
            <a:spLocks noGrp="1" noRot="1" noChangeAspect="1" noChangeArrowheads="1" noTextEdit="1"/>
          </p:cNvSpPr>
          <p:nvPr>
            <p:ph type="sldImg"/>
          </p:nvPr>
        </p:nvSpPr>
        <p:spPr bwMode="auto">
          <a:xfrm>
            <a:off x="92075" y="746125"/>
            <a:ext cx="6621463"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bodyPr>
          <a:lstStyle/>
          <a:p>
            <a:r>
              <a:rPr lang="en-US" altLang="en-US" dirty="0" smtClean="0">
                <a:latin typeface="Arial" panose="020B0604020202020204" pitchFamily="34" charset="0"/>
                <a:cs typeface="Arial" panose="020B0604020202020204" pitchFamily="34" charset="0"/>
              </a:rPr>
              <a:t>The World Health Assembly at its 67th session adopted resolution WHA67.25 on combating antimicrobial resistance. Through this resolution, the Health Assembly has requested that the Director-General develops a draft global action plan to combat antimicrobial resistance, including antibiotic resistance, and submits a draft of that plan to the Sixty-eighth World Health Assembly in 2015. </a:t>
            </a:r>
          </a:p>
          <a:p>
            <a:r>
              <a:rPr lang="en-US" altLang="en-US" dirty="0" smtClean="0">
                <a:latin typeface="Arial" panose="020B0604020202020204" pitchFamily="34" charset="0"/>
                <a:cs typeface="Arial" panose="020B0604020202020204" pitchFamily="34" charset="0"/>
              </a:rPr>
              <a:t>WHO will lead the development of a draft global action plan that reflects the commitment, perspectives and roles of all relevant stakeholders, and in which everyone has clear and shared ownership and responsibilities.</a:t>
            </a:r>
            <a:endParaRPr lang="en-GB" altLang="en-US" dirty="0" smtClean="0">
              <a:latin typeface="Arial" panose="020B0604020202020204" pitchFamily="34" charset="0"/>
              <a:cs typeface="Arial" panose="020B0604020202020204" pitchFamily="34" charset="0"/>
            </a:endParaRPr>
          </a:p>
          <a:p>
            <a:endParaRPr lang="en-US" altLang="en-US" dirty="0" smtClean="0"/>
          </a:p>
          <a:p>
            <a:r>
              <a:rPr lang="en-US" altLang="en-US" dirty="0" smtClean="0">
                <a:latin typeface="Arial" panose="020B0604020202020204" pitchFamily="34" charset="0"/>
                <a:cs typeface="Arial" panose="020B0604020202020204" pitchFamily="34" charset="0"/>
              </a:rPr>
              <a:t>The Health Assembly, through the resolution, has specifically requested that WHO consult  Member States  as well as other relevant stakeholders, especially other multilateral stakeholders such as FAO and OIE, in developing the global action plan.  Such consultation is a major component of the work plan for the next 12 months.</a:t>
            </a:r>
            <a:endParaRPr lang="en-GB" altLang="en-US" dirty="0" smtClean="0">
              <a:latin typeface="Arial" panose="020B0604020202020204" pitchFamily="34" charset="0"/>
              <a:cs typeface="Arial" panose="020B0604020202020204" pitchFamily="34" charset="0"/>
            </a:endParaRPr>
          </a:p>
          <a:p>
            <a:endParaRPr lang="en-US" altLang="en-US" dirty="0" smtClean="0"/>
          </a:p>
        </p:txBody>
      </p:sp>
    </p:spTree>
    <p:extLst>
      <p:ext uri="{BB962C8B-B14F-4D97-AF65-F5344CB8AC3E}">
        <p14:creationId xmlns:p14="http://schemas.microsoft.com/office/powerpoint/2010/main" val="4029225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slide illustrates the shared responsibility</a:t>
            </a:r>
            <a:r>
              <a:rPr lang="en-GB" baseline="0" dirty="0" smtClean="0"/>
              <a:t> at the global level where the tripartite engagement between the WHO, FAO and OIE to combat AMR. Point out that the Global Action Plan on AMR was developed in a collaborative approach. Emphasize that the same approach was adopted to facilitate the development of the National Action Plan, the solutions are local as much as the AMR challenge is global</a:t>
            </a:r>
            <a:endParaRPr lang="en-GB" dirty="0"/>
          </a:p>
        </p:txBody>
      </p:sp>
      <p:sp>
        <p:nvSpPr>
          <p:cNvPr id="4" name="Slide Number Placeholder 3"/>
          <p:cNvSpPr>
            <a:spLocks noGrp="1"/>
          </p:cNvSpPr>
          <p:nvPr>
            <p:ph type="sldNum" sz="quarter" idx="10"/>
          </p:nvPr>
        </p:nvSpPr>
        <p:spPr/>
        <p:txBody>
          <a:bodyPr/>
          <a:lstStyle/>
          <a:p>
            <a:fld id="{7E741F3E-30C3-4D7E-A717-6FEAF618EF73}" type="slidenum">
              <a:rPr lang="en-GB" smtClean="0"/>
              <a:t>5</a:t>
            </a:fld>
            <a:endParaRPr lang="en-GB"/>
          </a:p>
        </p:txBody>
      </p:sp>
    </p:spTree>
    <p:extLst>
      <p:ext uri="{BB962C8B-B14F-4D97-AF65-F5344CB8AC3E}">
        <p14:creationId xmlns:p14="http://schemas.microsoft.com/office/powerpoint/2010/main" val="184422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Use</a:t>
            </a:r>
            <a:r>
              <a:rPr lang="en-GB" baseline="0" dirty="0" smtClean="0"/>
              <a:t> this slide to describe the rational of developing a specific policy for AMR. Highlighting the gains made in TB, HIV and Malaria, and the possible effects on Agricultural exports. Mention that as a Member state of the WHO, we are bound to fulfilling commitments that the country has made at the international level.</a:t>
            </a:r>
            <a:endParaRPr lang="en-GB" dirty="0"/>
          </a:p>
        </p:txBody>
      </p:sp>
      <p:sp>
        <p:nvSpPr>
          <p:cNvPr id="4" name="Slide Number Placeholder 3"/>
          <p:cNvSpPr>
            <a:spLocks noGrp="1"/>
          </p:cNvSpPr>
          <p:nvPr>
            <p:ph type="sldNum" sz="quarter" idx="10"/>
          </p:nvPr>
        </p:nvSpPr>
        <p:spPr/>
        <p:txBody>
          <a:bodyPr/>
          <a:lstStyle/>
          <a:p>
            <a:fld id="{7E741F3E-30C3-4D7E-A717-6FEAF618EF73}" type="slidenum">
              <a:rPr lang="en-GB" smtClean="0"/>
              <a:t>6</a:t>
            </a:fld>
            <a:endParaRPr lang="en-GB"/>
          </a:p>
        </p:txBody>
      </p:sp>
    </p:spTree>
    <p:extLst>
      <p:ext uri="{BB962C8B-B14F-4D97-AF65-F5344CB8AC3E}">
        <p14:creationId xmlns:p14="http://schemas.microsoft.com/office/powerpoint/2010/main" val="2435953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Use this session to</a:t>
            </a:r>
            <a:r>
              <a:rPr lang="en-US" altLang="en-US" baseline="0" dirty="0" smtClean="0"/>
              <a:t> underscore the role played by leveraging on the existing priorities across sectors.  The Constitution of Kenya 2010 re-affirms the fact that every Kenyan citizen has a right to the highest attainable standards of healthcare. The AMR policy finds relevance into the other sector specific policies </a:t>
            </a:r>
            <a:endParaRPr lang="en-US" altLang="en-US" dirty="0"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E66C55C-62FB-464E-9127-1136C0E2A6DF}" type="slidenum">
              <a:rPr lang="en-US" altLang="en-US" smtClean="0"/>
              <a:pPr>
                <a:spcBef>
                  <a:spcPct val="0"/>
                </a:spcBef>
              </a:pPr>
              <a:t>7</a:t>
            </a:fld>
            <a:endParaRPr lang="en-US" altLang="en-US" smtClean="0"/>
          </a:p>
        </p:txBody>
      </p:sp>
    </p:spTree>
    <p:extLst>
      <p:ext uri="{BB962C8B-B14F-4D97-AF65-F5344CB8AC3E}">
        <p14:creationId xmlns:p14="http://schemas.microsoft.com/office/powerpoint/2010/main" val="908058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Use this slide to describe</a:t>
            </a:r>
            <a:r>
              <a:rPr lang="en-US" altLang="en-US" baseline="0" dirty="0" smtClean="0"/>
              <a:t> the steps undertaken during the development of the Policy and National Action Plan. Emphasize on the importance of the Situation analysis which provided a platform to prioritize AMR across sectors within the government set up.</a:t>
            </a:r>
            <a:endParaRPr lang="en-US" altLang="en-US" dirty="0"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B9796355-ADA7-4B19-AF2A-F502B7CEA3EE}" type="slidenum">
              <a:rPr lang="en-US" altLang="en-US" smtClean="0"/>
              <a:pPr>
                <a:spcBef>
                  <a:spcPct val="0"/>
                </a:spcBef>
              </a:pPr>
              <a:t>8</a:t>
            </a:fld>
            <a:endParaRPr lang="en-US" altLang="en-US" smtClean="0"/>
          </a:p>
        </p:txBody>
      </p:sp>
    </p:spTree>
    <p:extLst>
      <p:ext uri="{BB962C8B-B14F-4D97-AF65-F5344CB8AC3E}">
        <p14:creationId xmlns:p14="http://schemas.microsoft.com/office/powerpoint/2010/main" val="2434723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slide continues to highlight the process of engaging the whole of society in developing the policy</a:t>
            </a:r>
            <a:r>
              <a:rPr lang="en-GB" baseline="0" dirty="0" smtClean="0"/>
              <a:t> and action plan to ensure ownership of the final documents and ease of implementation.</a:t>
            </a:r>
            <a:endParaRPr lang="en-GB" dirty="0"/>
          </a:p>
        </p:txBody>
      </p:sp>
      <p:sp>
        <p:nvSpPr>
          <p:cNvPr id="4" name="Slide Number Placeholder 3"/>
          <p:cNvSpPr>
            <a:spLocks noGrp="1"/>
          </p:cNvSpPr>
          <p:nvPr>
            <p:ph type="sldNum" sz="quarter" idx="10"/>
          </p:nvPr>
        </p:nvSpPr>
        <p:spPr/>
        <p:txBody>
          <a:bodyPr/>
          <a:lstStyle/>
          <a:p>
            <a:fld id="{7E741F3E-30C3-4D7E-A717-6FEAF618EF73}" type="slidenum">
              <a:rPr lang="en-GB" smtClean="0"/>
              <a:t>9</a:t>
            </a:fld>
            <a:endParaRPr lang="en-GB"/>
          </a:p>
        </p:txBody>
      </p:sp>
    </p:spTree>
    <p:extLst>
      <p:ext uri="{BB962C8B-B14F-4D97-AF65-F5344CB8AC3E}">
        <p14:creationId xmlns:p14="http://schemas.microsoft.com/office/powerpoint/2010/main" val="4047494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slide highlights</a:t>
            </a:r>
            <a:r>
              <a:rPr lang="en-GB" baseline="0" dirty="0" smtClean="0"/>
              <a:t> the Goal of the AMR policy</a:t>
            </a:r>
            <a:endParaRPr lang="en-GB" dirty="0"/>
          </a:p>
        </p:txBody>
      </p:sp>
      <p:sp>
        <p:nvSpPr>
          <p:cNvPr id="4" name="Slide Number Placeholder 3"/>
          <p:cNvSpPr>
            <a:spLocks noGrp="1"/>
          </p:cNvSpPr>
          <p:nvPr>
            <p:ph type="sldNum" sz="quarter" idx="10"/>
          </p:nvPr>
        </p:nvSpPr>
        <p:spPr/>
        <p:txBody>
          <a:bodyPr/>
          <a:lstStyle/>
          <a:p>
            <a:fld id="{7E741F3E-30C3-4D7E-A717-6FEAF618EF73}" type="slidenum">
              <a:rPr lang="en-GB" smtClean="0"/>
              <a:t>11</a:t>
            </a:fld>
            <a:endParaRPr lang="en-GB"/>
          </a:p>
        </p:txBody>
      </p:sp>
    </p:spTree>
    <p:extLst>
      <p:ext uri="{BB962C8B-B14F-4D97-AF65-F5344CB8AC3E}">
        <p14:creationId xmlns:p14="http://schemas.microsoft.com/office/powerpoint/2010/main" val="4075853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smtClean="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5B0C96F5-0BB7-4882-AD08-452F21F0D035}" type="datetimeFigureOut">
              <a:rPr lang="en-GB" smtClean="0"/>
              <a:t>27/11/2018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0ECCA4-E37F-4524-9477-1D2AA5512641}" type="slidenum">
              <a:rPr lang="en-GB" smtClean="0"/>
              <a:t>‹#›</a:t>
            </a:fld>
            <a:endParaRPr lang="en-GB"/>
          </a:p>
        </p:txBody>
      </p:sp>
    </p:spTree>
    <p:extLst>
      <p:ext uri="{BB962C8B-B14F-4D97-AF65-F5344CB8AC3E}">
        <p14:creationId xmlns:p14="http://schemas.microsoft.com/office/powerpoint/2010/main" val="146505620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B0C96F5-0BB7-4882-AD08-452F21F0D035}" type="datetimeFigureOut">
              <a:rPr lang="en-GB" smtClean="0"/>
              <a:t>27/11/2018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0ECCA4-E37F-4524-9477-1D2AA5512641}" type="slidenum">
              <a:rPr lang="en-GB" smtClean="0"/>
              <a:t>‹#›</a:t>
            </a:fld>
            <a:endParaRPr lang="en-GB"/>
          </a:p>
        </p:txBody>
      </p:sp>
    </p:spTree>
    <p:extLst>
      <p:ext uri="{BB962C8B-B14F-4D97-AF65-F5344CB8AC3E}">
        <p14:creationId xmlns:p14="http://schemas.microsoft.com/office/powerpoint/2010/main" val="364402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B0C96F5-0BB7-4882-AD08-452F21F0D035}" type="datetimeFigureOut">
              <a:rPr lang="en-GB" smtClean="0"/>
              <a:t>27/11/2018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0ECCA4-E37F-4524-9477-1D2AA5512641}" type="slidenum">
              <a:rPr lang="en-GB" smtClean="0"/>
              <a:t>‹#›</a:t>
            </a:fld>
            <a:endParaRPr lang="en-GB"/>
          </a:p>
        </p:txBody>
      </p:sp>
    </p:spTree>
    <p:extLst>
      <p:ext uri="{BB962C8B-B14F-4D97-AF65-F5344CB8AC3E}">
        <p14:creationId xmlns:p14="http://schemas.microsoft.com/office/powerpoint/2010/main" val="3324270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3000"/>
              </a:lnSpc>
              <a:defRPr sz="2800" b="1" baseline="0">
                <a:solidFill>
                  <a:srgbClr val="D9531E"/>
                </a:solidFill>
                <a:effectLst/>
                <a:latin typeface="Calibri" pitchFamily="34" charset="0"/>
              </a:defRPr>
            </a:lvl1pPr>
          </a:lstStyle>
          <a:p>
            <a:r>
              <a:rPr lang="en-US" dirty="0" smtClean="0"/>
              <a:t>Bottom band: NCEZID</a:t>
            </a:r>
            <a:endParaRPr lang="en-US" dirty="0"/>
          </a:p>
        </p:txBody>
      </p:sp>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t="88508"/>
          <a:stretch/>
        </p:blipFill>
        <p:spPr>
          <a:xfrm>
            <a:off x="0" y="6692414"/>
            <a:ext cx="12192000" cy="165587"/>
          </a:xfrm>
          <a:prstGeom prst="rect">
            <a:avLst/>
          </a:prstGeom>
        </p:spPr>
      </p:pic>
      <p:sp>
        <p:nvSpPr>
          <p:cNvPr id="7" name="Text Placeholder 7"/>
          <p:cNvSpPr>
            <a:spLocks noGrp="1"/>
          </p:cNvSpPr>
          <p:nvPr>
            <p:ph type="body" sz="quarter" idx="10"/>
          </p:nvPr>
        </p:nvSpPr>
        <p:spPr>
          <a:xfrm>
            <a:off x="609600" y="1545167"/>
            <a:ext cx="10972800" cy="4455584"/>
          </a:xfrm>
        </p:spPr>
        <p:txBody>
          <a:bodyPr/>
          <a:lstStyle>
            <a:lvl1pPr marL="342900" indent="-342900">
              <a:buClr>
                <a:srgbClr val="E25423"/>
              </a:buClr>
              <a:buFont typeface="Wingdings" panose="05000000000000000000" pitchFamily="2" charset="2"/>
              <a:buChar char="§"/>
              <a:defRPr sz="2000">
                <a:solidFill>
                  <a:schemeClr val="accent4">
                    <a:lumMod val="75000"/>
                  </a:schemeClr>
                </a:solidFill>
              </a:defRPr>
            </a:lvl1pPr>
            <a:lvl2pPr>
              <a:buClr>
                <a:srgbClr val="8D8B00"/>
              </a:buClr>
              <a:defRPr sz="2000">
                <a:solidFill>
                  <a:schemeClr val="accent4">
                    <a:lumMod val="75000"/>
                  </a:schemeClr>
                </a:solidFill>
              </a:defRPr>
            </a:lvl2pPr>
            <a:lvl3pPr>
              <a:buClr>
                <a:srgbClr val="006A71"/>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588591564"/>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5B0C96F5-0BB7-4882-AD08-452F21F0D035}" type="datetimeFigureOut">
              <a:rPr lang="en-GB" smtClean="0"/>
              <a:t>27/11/2018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0ECCA4-E37F-4524-9477-1D2AA5512641}" type="slidenum">
              <a:rPr lang="en-GB" smtClean="0"/>
              <a:t>‹#›</a:t>
            </a:fld>
            <a:endParaRPr lang="en-GB"/>
          </a:p>
        </p:txBody>
      </p:sp>
    </p:spTree>
    <p:extLst>
      <p:ext uri="{BB962C8B-B14F-4D97-AF65-F5344CB8AC3E}">
        <p14:creationId xmlns:p14="http://schemas.microsoft.com/office/powerpoint/2010/main" val="6460000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smtClean="0"/>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0C96F5-0BB7-4882-AD08-452F21F0D035}" type="datetimeFigureOut">
              <a:rPr lang="en-GB" smtClean="0"/>
              <a:t>27/11/2018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0ECCA4-E37F-4524-9477-1D2AA5512641}" type="slidenum">
              <a:rPr lang="en-GB" smtClean="0"/>
              <a:t>‹#›</a:t>
            </a:fld>
            <a:endParaRPr lang="en-GB"/>
          </a:p>
        </p:txBody>
      </p:sp>
    </p:spTree>
    <p:extLst>
      <p:ext uri="{BB962C8B-B14F-4D97-AF65-F5344CB8AC3E}">
        <p14:creationId xmlns:p14="http://schemas.microsoft.com/office/powerpoint/2010/main" val="380501988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B0C96F5-0BB7-4882-AD08-452F21F0D035}" type="datetimeFigureOut">
              <a:rPr lang="en-GB" smtClean="0"/>
              <a:t>27/11/2018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0ECCA4-E37F-4524-9477-1D2AA5512641}" type="slidenum">
              <a:rPr lang="en-GB" smtClean="0"/>
              <a:t>‹#›</a:t>
            </a:fld>
            <a:endParaRPr lang="en-GB"/>
          </a:p>
        </p:txBody>
      </p:sp>
    </p:spTree>
    <p:extLst>
      <p:ext uri="{BB962C8B-B14F-4D97-AF65-F5344CB8AC3E}">
        <p14:creationId xmlns:p14="http://schemas.microsoft.com/office/powerpoint/2010/main" val="392527606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B0C96F5-0BB7-4882-AD08-452F21F0D035}" type="datetimeFigureOut">
              <a:rPr lang="en-GB" smtClean="0"/>
              <a:t>27/11/2018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B0ECCA4-E37F-4524-9477-1D2AA5512641}" type="slidenum">
              <a:rPr lang="en-GB" smtClean="0"/>
              <a:t>‹#›</a:t>
            </a:fld>
            <a:endParaRPr lang="en-GB"/>
          </a:p>
        </p:txBody>
      </p:sp>
    </p:spTree>
    <p:extLst>
      <p:ext uri="{BB962C8B-B14F-4D97-AF65-F5344CB8AC3E}">
        <p14:creationId xmlns:p14="http://schemas.microsoft.com/office/powerpoint/2010/main" val="1841618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B0C96F5-0BB7-4882-AD08-452F21F0D035}" type="datetimeFigureOut">
              <a:rPr lang="en-GB" smtClean="0"/>
              <a:t>27/11/2018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B0ECCA4-E37F-4524-9477-1D2AA5512641}" type="slidenum">
              <a:rPr lang="en-GB" smtClean="0"/>
              <a:t>‹#›</a:t>
            </a:fld>
            <a:endParaRPr lang="en-GB"/>
          </a:p>
        </p:txBody>
      </p:sp>
    </p:spTree>
    <p:extLst>
      <p:ext uri="{BB962C8B-B14F-4D97-AF65-F5344CB8AC3E}">
        <p14:creationId xmlns:p14="http://schemas.microsoft.com/office/powerpoint/2010/main" val="4137339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0C96F5-0BB7-4882-AD08-452F21F0D035}" type="datetimeFigureOut">
              <a:rPr lang="en-GB" smtClean="0"/>
              <a:t>27/11/2018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B0ECCA4-E37F-4524-9477-1D2AA5512641}" type="slidenum">
              <a:rPr lang="en-GB" smtClean="0"/>
              <a:t>‹#›</a:t>
            </a:fld>
            <a:endParaRPr lang="en-GB"/>
          </a:p>
        </p:txBody>
      </p:sp>
    </p:spTree>
    <p:extLst>
      <p:ext uri="{BB962C8B-B14F-4D97-AF65-F5344CB8AC3E}">
        <p14:creationId xmlns:p14="http://schemas.microsoft.com/office/powerpoint/2010/main" val="2837232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0C96F5-0BB7-4882-AD08-452F21F0D035}" type="datetimeFigureOut">
              <a:rPr lang="en-GB" smtClean="0"/>
              <a:t>27/11/2018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0ECCA4-E37F-4524-9477-1D2AA5512641}" type="slidenum">
              <a:rPr lang="en-GB" smtClean="0"/>
              <a:t>‹#›</a:t>
            </a:fld>
            <a:endParaRPr lang="en-GB"/>
          </a:p>
        </p:txBody>
      </p:sp>
    </p:spTree>
    <p:extLst>
      <p:ext uri="{BB962C8B-B14F-4D97-AF65-F5344CB8AC3E}">
        <p14:creationId xmlns:p14="http://schemas.microsoft.com/office/powerpoint/2010/main" val="1962089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0C96F5-0BB7-4882-AD08-452F21F0D035}" type="datetimeFigureOut">
              <a:rPr lang="en-GB" smtClean="0"/>
              <a:t>27/11/2018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0ECCA4-E37F-4524-9477-1D2AA5512641}" type="slidenum">
              <a:rPr lang="en-GB" smtClean="0"/>
              <a:t>‹#›</a:t>
            </a:fld>
            <a:endParaRPr lang="en-GB"/>
          </a:p>
        </p:txBody>
      </p:sp>
    </p:spTree>
    <p:extLst>
      <p:ext uri="{BB962C8B-B14F-4D97-AF65-F5344CB8AC3E}">
        <p14:creationId xmlns:p14="http://schemas.microsoft.com/office/powerpoint/2010/main" val="89021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0C96F5-0BB7-4882-AD08-452F21F0D035}" type="datetimeFigureOut">
              <a:rPr lang="en-GB" smtClean="0"/>
              <a:t>27/11/2018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0ECCA4-E37F-4524-9477-1D2AA5512641}" type="slidenum">
              <a:rPr lang="en-GB" smtClean="0"/>
              <a:t>‹#›</a:t>
            </a:fld>
            <a:endParaRPr lang="en-GB"/>
          </a:p>
        </p:txBody>
      </p:sp>
    </p:spTree>
    <p:extLst>
      <p:ext uri="{BB962C8B-B14F-4D97-AF65-F5344CB8AC3E}">
        <p14:creationId xmlns:p14="http://schemas.microsoft.com/office/powerpoint/2010/main" val="3399033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gn="ctr" eaLnBrk="1" hangingPunct="1"/>
            <a:r>
              <a:rPr lang="en-GB" altLang="en-US" sz="4400" b="1" dirty="0" smtClean="0">
                <a:latin typeface="+mn-lt"/>
              </a:rPr>
              <a:t>Overview </a:t>
            </a:r>
            <a:r>
              <a:rPr lang="en-GB" altLang="en-US" sz="4400" b="1" dirty="0">
                <a:latin typeface="+mn-lt"/>
              </a:rPr>
              <a:t>of the National Policy and Action Plan on Antimicrobial Resistance in Kenya</a:t>
            </a:r>
            <a:endParaRPr lang="en-US" altLang="en-US" sz="4400" b="1" dirty="0">
              <a:latin typeface="+mn-lt"/>
            </a:endParaRPr>
          </a:p>
        </p:txBody>
      </p:sp>
      <p:sp>
        <p:nvSpPr>
          <p:cNvPr id="3" name="Subtitle 2"/>
          <p:cNvSpPr>
            <a:spLocks noGrp="1"/>
          </p:cNvSpPr>
          <p:nvPr>
            <p:ph type="subTitle" idx="1"/>
          </p:nvPr>
        </p:nvSpPr>
        <p:spPr>
          <a:xfrm>
            <a:off x="1524000" y="4225982"/>
            <a:ext cx="9144000" cy="1655762"/>
          </a:xfrm>
        </p:spPr>
        <p:txBody>
          <a:bodyPr rtlCol="0">
            <a:normAutofit/>
          </a:bodyPr>
          <a:lstStyle/>
          <a:p>
            <a:pPr>
              <a:defRPr/>
            </a:pPr>
            <a:r>
              <a:rPr lang="en-US" dirty="0" smtClean="0">
                <a:ea typeface="+mn-ea"/>
                <a:cs typeface="+mn-cs"/>
              </a:rPr>
              <a:t>7</a:t>
            </a:r>
            <a:r>
              <a:rPr lang="en-US" baseline="30000" dirty="0" smtClean="0">
                <a:ea typeface="+mn-ea"/>
                <a:cs typeface="+mn-cs"/>
              </a:rPr>
              <a:t>th</a:t>
            </a:r>
            <a:r>
              <a:rPr lang="en-US" dirty="0" smtClean="0">
                <a:ea typeface="+mn-ea"/>
                <a:cs typeface="+mn-cs"/>
              </a:rPr>
              <a:t> Infection Prevention and Control Scientific Conference</a:t>
            </a:r>
          </a:p>
          <a:p>
            <a:pPr>
              <a:defRPr/>
            </a:pPr>
            <a:r>
              <a:rPr lang="en-US" dirty="0" smtClean="0"/>
              <a:t>Green Hills Hotel </a:t>
            </a:r>
            <a:r>
              <a:rPr lang="en-US" dirty="0" err="1" smtClean="0"/>
              <a:t>Nyeri</a:t>
            </a:r>
            <a:endParaRPr lang="en-US" dirty="0" smtClean="0"/>
          </a:p>
          <a:p>
            <a:pPr>
              <a:defRPr/>
            </a:pPr>
            <a:r>
              <a:rPr lang="en-US" dirty="0" smtClean="0">
                <a:ea typeface="+mn-ea"/>
                <a:cs typeface="+mn-cs"/>
              </a:rPr>
              <a:t>27</a:t>
            </a:r>
            <a:r>
              <a:rPr lang="en-US" baseline="30000" dirty="0" smtClean="0">
                <a:ea typeface="+mn-ea"/>
                <a:cs typeface="+mn-cs"/>
              </a:rPr>
              <a:t>TH</a:t>
            </a:r>
            <a:r>
              <a:rPr lang="en-US" dirty="0" smtClean="0">
                <a:ea typeface="+mn-ea"/>
                <a:cs typeface="+mn-cs"/>
              </a:rPr>
              <a:t> November 2018</a:t>
            </a:r>
            <a:endParaRPr lang="en-US" dirty="0">
              <a:ea typeface="+mn-ea"/>
              <a:cs typeface="+mn-cs"/>
            </a:endParaRPr>
          </a:p>
        </p:txBody>
      </p:sp>
    </p:spTree>
    <p:extLst>
      <p:ext uri="{BB962C8B-B14F-4D97-AF65-F5344CB8AC3E}">
        <p14:creationId xmlns:p14="http://schemas.microsoft.com/office/powerpoint/2010/main" val="11204940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normAutofit/>
          </a:bodyPr>
          <a:lstStyle/>
          <a:p>
            <a:pPr marL="0" indent="0">
              <a:buNone/>
            </a:pPr>
            <a:r>
              <a:rPr lang="en-GB" altLang="en-US" sz="4000" b="1"/>
              <a:t>National </a:t>
            </a:r>
            <a:r>
              <a:rPr lang="en-US" altLang="en-US" sz="4000" b="1"/>
              <a:t>AMR</a:t>
            </a:r>
            <a:r>
              <a:rPr lang="en-GB" altLang="en-US" sz="4000" b="1"/>
              <a:t> Policy</a:t>
            </a:r>
            <a:endParaRPr lang="en-GB" sz="4000"/>
          </a:p>
        </p:txBody>
      </p:sp>
      <p:sp>
        <p:nvSpPr>
          <p:cNvPr id="6" name="Content Placeholder 5"/>
          <p:cNvSpPr>
            <a:spLocks noGrp="1"/>
          </p:cNvSpPr>
          <p:nvPr>
            <p:ph sz="half" idx="2"/>
          </p:nvPr>
        </p:nvSpPr>
        <p:spPr/>
        <p:txBody>
          <a:bodyPr/>
          <a:lstStyle/>
          <a:p>
            <a:endParaRPr lang="en-GB"/>
          </a:p>
        </p:txBody>
      </p:sp>
      <p:pic>
        <p:nvPicPr>
          <p:cNvPr id="4" name="Picture 3"/>
          <p:cNvPicPr>
            <a:picLocks noChangeAspect="1"/>
          </p:cNvPicPr>
          <p:nvPr/>
        </p:nvPicPr>
        <p:blipFill>
          <a:blip r:embed="rId2"/>
          <a:stretch>
            <a:fillRect/>
          </a:stretch>
        </p:blipFill>
        <p:spPr>
          <a:xfrm>
            <a:off x="6172200" y="1690688"/>
            <a:ext cx="5181600" cy="5037486"/>
          </a:xfrm>
          <a:prstGeom prst="rect">
            <a:avLst/>
          </a:prstGeom>
          <a:ln>
            <a:solidFill>
              <a:schemeClr val="accent1"/>
            </a:solidFill>
          </a:ln>
        </p:spPr>
      </p:pic>
    </p:spTree>
    <p:extLst>
      <p:ext uri="{BB962C8B-B14F-4D97-AF65-F5344CB8AC3E}">
        <p14:creationId xmlns:p14="http://schemas.microsoft.com/office/powerpoint/2010/main" val="35555463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cs typeface="Arial" panose="020B0604020202020204" pitchFamily="34" charset="0"/>
              </a:rPr>
              <a:t>AMR Policy Goal</a:t>
            </a:r>
            <a:endParaRPr lang="en-GB" sz="4000" b="1" dirty="0"/>
          </a:p>
        </p:txBody>
      </p:sp>
      <p:sp>
        <p:nvSpPr>
          <p:cNvPr id="3" name="Content Placeholder 2"/>
          <p:cNvSpPr>
            <a:spLocks noGrp="1"/>
          </p:cNvSpPr>
          <p:nvPr>
            <p:ph idx="1"/>
          </p:nvPr>
        </p:nvSpPr>
        <p:spPr/>
        <p:txBody>
          <a:bodyPr/>
          <a:lstStyle/>
          <a:p>
            <a:pPr>
              <a:defRPr/>
            </a:pPr>
            <a:r>
              <a:rPr lang="en-US" dirty="0" smtClean="0">
                <a:cs typeface="Arial" panose="020B0604020202020204" pitchFamily="34" charset="0"/>
              </a:rPr>
              <a:t>To </a:t>
            </a:r>
            <a:r>
              <a:rPr lang="en-US" dirty="0">
                <a:cs typeface="Arial" panose="020B0604020202020204" pitchFamily="34" charset="0"/>
              </a:rPr>
              <a:t>reduce the burden of AMR </a:t>
            </a:r>
            <a:endParaRPr lang="en-US" dirty="0" smtClean="0">
              <a:cs typeface="Arial" panose="020B0604020202020204" pitchFamily="34" charset="0"/>
            </a:endParaRPr>
          </a:p>
          <a:p>
            <a:pPr>
              <a:defRPr/>
            </a:pPr>
            <a:r>
              <a:rPr lang="en-US" dirty="0">
                <a:cs typeface="Arial" panose="020B0604020202020204" pitchFamily="34" charset="0"/>
              </a:rPr>
              <a:t>T</a:t>
            </a:r>
            <a:r>
              <a:rPr lang="en-US" dirty="0" smtClean="0">
                <a:cs typeface="Arial" panose="020B0604020202020204" pitchFamily="34" charset="0"/>
              </a:rPr>
              <a:t>o ensure successful </a:t>
            </a:r>
            <a:r>
              <a:rPr lang="en-US" dirty="0">
                <a:cs typeface="Arial" panose="020B0604020202020204" pitchFamily="34" charset="0"/>
              </a:rPr>
              <a:t>treatment and prevention of infectious diseases with </a:t>
            </a:r>
            <a:endParaRPr lang="en-US" dirty="0" smtClean="0">
              <a:cs typeface="Arial" panose="020B0604020202020204" pitchFamily="34" charset="0"/>
            </a:endParaRPr>
          </a:p>
          <a:p>
            <a:pPr lvl="1">
              <a:defRPr/>
            </a:pPr>
            <a:r>
              <a:rPr lang="en-US" dirty="0" smtClean="0">
                <a:cs typeface="Arial" panose="020B0604020202020204" pitchFamily="34" charset="0"/>
              </a:rPr>
              <a:t>effective</a:t>
            </a:r>
            <a:r>
              <a:rPr lang="en-US" dirty="0">
                <a:cs typeface="Arial" panose="020B0604020202020204" pitchFamily="34" charset="0"/>
              </a:rPr>
              <a:t>, </a:t>
            </a:r>
            <a:endParaRPr lang="en-US" dirty="0" smtClean="0">
              <a:cs typeface="Arial" panose="020B0604020202020204" pitchFamily="34" charset="0"/>
            </a:endParaRPr>
          </a:p>
          <a:p>
            <a:pPr lvl="1">
              <a:defRPr/>
            </a:pPr>
            <a:r>
              <a:rPr lang="en-US" dirty="0" smtClean="0">
                <a:cs typeface="Arial" panose="020B0604020202020204" pitchFamily="34" charset="0"/>
              </a:rPr>
              <a:t>quality-assured </a:t>
            </a:r>
            <a:r>
              <a:rPr lang="en-US" dirty="0">
                <a:cs typeface="Arial" panose="020B0604020202020204" pitchFamily="34" charset="0"/>
              </a:rPr>
              <a:t>and </a:t>
            </a:r>
            <a:endParaRPr lang="en-US" dirty="0" smtClean="0">
              <a:cs typeface="Arial" panose="020B0604020202020204" pitchFamily="34" charset="0"/>
            </a:endParaRPr>
          </a:p>
          <a:p>
            <a:pPr lvl="1">
              <a:defRPr/>
            </a:pPr>
            <a:r>
              <a:rPr lang="en-US" dirty="0" smtClean="0">
                <a:cs typeface="Arial" panose="020B0604020202020204" pitchFamily="34" charset="0"/>
              </a:rPr>
              <a:t>safe </a:t>
            </a:r>
          </a:p>
          <a:p>
            <a:pPr lvl="1">
              <a:defRPr/>
            </a:pPr>
            <a:r>
              <a:rPr lang="en-US" dirty="0" smtClean="0">
                <a:cs typeface="Arial" panose="020B0604020202020204" pitchFamily="34" charset="0"/>
              </a:rPr>
              <a:t>accessible </a:t>
            </a:r>
          </a:p>
          <a:p>
            <a:pPr marL="457200" lvl="1" indent="0">
              <a:buNone/>
              <a:defRPr/>
            </a:pPr>
            <a:r>
              <a:rPr lang="en-US" dirty="0" smtClean="0">
                <a:cs typeface="Arial" panose="020B0604020202020204" pitchFamily="34" charset="0"/>
              </a:rPr>
              <a:t>antimicrobials to </a:t>
            </a:r>
            <a:r>
              <a:rPr lang="en-US" dirty="0">
                <a:cs typeface="Arial" panose="020B0604020202020204" pitchFamily="34" charset="0"/>
              </a:rPr>
              <a:t>all who need </a:t>
            </a:r>
            <a:r>
              <a:rPr lang="en-US" dirty="0" smtClean="0">
                <a:cs typeface="Arial" panose="020B0604020202020204" pitchFamily="34" charset="0"/>
              </a:rPr>
              <a:t>them </a:t>
            </a:r>
            <a:endParaRPr lang="en-US" dirty="0">
              <a:cs typeface="Arial" panose="020B0604020202020204" pitchFamily="34" charset="0"/>
            </a:endParaRPr>
          </a:p>
          <a:p>
            <a:pPr>
              <a:defRPr/>
            </a:pPr>
            <a:endParaRPr lang="en-US" dirty="0">
              <a:cs typeface="Arial" panose="020B0604020202020204" pitchFamily="34" charset="0"/>
            </a:endParaRPr>
          </a:p>
        </p:txBody>
      </p:sp>
    </p:spTree>
    <p:extLst>
      <p:ext uri="{BB962C8B-B14F-4D97-AF65-F5344CB8AC3E}">
        <p14:creationId xmlns:p14="http://schemas.microsoft.com/office/powerpoint/2010/main" val="33277253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b="1" dirty="0" smtClean="0"/>
              <a:t>Scope of the </a:t>
            </a:r>
            <a:r>
              <a:rPr lang="en-US" altLang="en-US" sz="4000" b="1" dirty="0"/>
              <a:t>AMR</a:t>
            </a:r>
            <a:r>
              <a:rPr lang="en-GB" sz="4000" b="1" dirty="0" smtClean="0"/>
              <a:t> Policy</a:t>
            </a:r>
            <a:endParaRPr lang="en-GB" sz="4000" b="1" dirty="0"/>
          </a:p>
        </p:txBody>
      </p:sp>
      <p:sp>
        <p:nvSpPr>
          <p:cNvPr id="7" name="Content Placeholder 6"/>
          <p:cNvSpPr>
            <a:spLocks noGrp="1"/>
          </p:cNvSpPr>
          <p:nvPr>
            <p:ph idx="1"/>
          </p:nvPr>
        </p:nvSpPr>
        <p:spPr/>
        <p:txBody>
          <a:bodyPr/>
          <a:lstStyle/>
          <a:p>
            <a:pPr>
              <a:defRPr/>
            </a:pPr>
            <a:r>
              <a:rPr lang="en-US" dirty="0" smtClean="0"/>
              <a:t>Antimicrobial </a:t>
            </a:r>
            <a:r>
              <a:rPr lang="en-US" dirty="0"/>
              <a:t>resistance arising from antimicrobial treatment of infectious diseases of </a:t>
            </a:r>
            <a:endParaRPr lang="en-US" dirty="0" smtClean="0"/>
          </a:p>
          <a:p>
            <a:pPr lvl="1">
              <a:defRPr/>
            </a:pPr>
            <a:r>
              <a:rPr lang="en-US" dirty="0" smtClean="0"/>
              <a:t>bacterial</a:t>
            </a:r>
            <a:r>
              <a:rPr lang="en-US" dirty="0"/>
              <a:t>, </a:t>
            </a:r>
            <a:endParaRPr lang="en-US" dirty="0" smtClean="0"/>
          </a:p>
          <a:p>
            <a:pPr lvl="1">
              <a:defRPr/>
            </a:pPr>
            <a:r>
              <a:rPr lang="en-US" dirty="0" smtClean="0"/>
              <a:t>viral</a:t>
            </a:r>
            <a:r>
              <a:rPr lang="en-US" dirty="0"/>
              <a:t>, </a:t>
            </a:r>
            <a:endParaRPr lang="en-US" dirty="0" smtClean="0"/>
          </a:p>
          <a:p>
            <a:pPr lvl="1">
              <a:defRPr/>
            </a:pPr>
            <a:r>
              <a:rPr lang="en-US" dirty="0" smtClean="0"/>
              <a:t>protozoal </a:t>
            </a:r>
            <a:r>
              <a:rPr lang="en-US" dirty="0"/>
              <a:t>and </a:t>
            </a:r>
            <a:endParaRPr lang="en-US" dirty="0" smtClean="0"/>
          </a:p>
          <a:p>
            <a:pPr lvl="1">
              <a:defRPr/>
            </a:pPr>
            <a:r>
              <a:rPr lang="en-US" dirty="0" smtClean="0"/>
              <a:t>fungal </a:t>
            </a:r>
            <a:r>
              <a:rPr lang="en-US" dirty="0"/>
              <a:t>origin. </a:t>
            </a:r>
          </a:p>
          <a:p>
            <a:pPr>
              <a:defRPr/>
            </a:pPr>
            <a:r>
              <a:rPr lang="en-US" dirty="0"/>
              <a:t>The initial implementation of this Policy will focus on </a:t>
            </a:r>
            <a:r>
              <a:rPr lang="en-US" dirty="0" smtClean="0"/>
              <a:t>antibacterial </a:t>
            </a:r>
            <a:r>
              <a:rPr lang="en-US" dirty="0"/>
              <a:t>resistance. </a:t>
            </a:r>
            <a:endParaRPr lang="en-GB" dirty="0"/>
          </a:p>
        </p:txBody>
      </p:sp>
    </p:spTree>
    <p:extLst>
      <p:ext uri="{BB962C8B-B14F-4D97-AF65-F5344CB8AC3E}">
        <p14:creationId xmlns:p14="http://schemas.microsoft.com/office/powerpoint/2010/main" val="8047973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4000" b="1" dirty="0"/>
              <a:t>AMR </a:t>
            </a:r>
            <a:r>
              <a:rPr lang="en-GB" sz="4000" b="1" dirty="0" smtClean="0"/>
              <a:t>Policy Objectives</a:t>
            </a:r>
            <a:endParaRPr lang="en-GB" sz="4000" b="1" dirty="0"/>
          </a:p>
        </p:txBody>
      </p:sp>
      <p:sp>
        <p:nvSpPr>
          <p:cNvPr id="3" name="Content Placeholder 2"/>
          <p:cNvSpPr>
            <a:spLocks noGrp="1"/>
          </p:cNvSpPr>
          <p:nvPr>
            <p:ph idx="1"/>
          </p:nvPr>
        </p:nvSpPr>
        <p:spPr/>
        <p:txBody>
          <a:bodyPr>
            <a:noAutofit/>
          </a:bodyPr>
          <a:lstStyle/>
          <a:p>
            <a:pPr>
              <a:defRPr/>
            </a:pPr>
            <a:r>
              <a:rPr lang="en-US" sz="2400" b="1" dirty="0">
                <a:solidFill>
                  <a:schemeClr val="tx2">
                    <a:lumMod val="60000"/>
                    <a:lumOff val="40000"/>
                  </a:schemeClr>
                </a:solidFill>
              </a:rPr>
              <a:t>Objective 1</a:t>
            </a:r>
            <a:r>
              <a:rPr lang="en-US" sz="2400" b="1" dirty="0"/>
              <a:t>:</a:t>
            </a:r>
            <a:r>
              <a:rPr lang="en-US" sz="2400" dirty="0"/>
              <a:t> Improve awareness and understanding of antimicrobial resistance through effective communication, education and training</a:t>
            </a:r>
          </a:p>
          <a:p>
            <a:pPr>
              <a:defRPr/>
            </a:pPr>
            <a:r>
              <a:rPr lang="en-US" sz="2400" b="1" dirty="0">
                <a:solidFill>
                  <a:schemeClr val="tx2">
                    <a:lumMod val="60000"/>
                    <a:lumOff val="40000"/>
                  </a:schemeClr>
                </a:solidFill>
              </a:rPr>
              <a:t>Objective 2</a:t>
            </a:r>
            <a:r>
              <a:rPr lang="en-US" sz="2400" b="1" dirty="0"/>
              <a:t>:</a:t>
            </a:r>
            <a:r>
              <a:rPr lang="en-US" sz="2400" dirty="0"/>
              <a:t> Strengthen the knowledge and evidence base of the AMR through surveillance and research</a:t>
            </a:r>
          </a:p>
          <a:p>
            <a:pPr>
              <a:defRPr/>
            </a:pPr>
            <a:r>
              <a:rPr lang="en-US" sz="2400" b="1" dirty="0">
                <a:solidFill>
                  <a:schemeClr val="tx2">
                    <a:lumMod val="60000"/>
                    <a:lumOff val="40000"/>
                  </a:schemeClr>
                </a:solidFill>
              </a:rPr>
              <a:t>Objective 3:</a:t>
            </a:r>
            <a:r>
              <a:rPr lang="en-US" sz="2400" dirty="0">
                <a:solidFill>
                  <a:schemeClr val="tx2">
                    <a:lumMod val="60000"/>
                    <a:lumOff val="40000"/>
                  </a:schemeClr>
                </a:solidFill>
              </a:rPr>
              <a:t> </a:t>
            </a:r>
            <a:r>
              <a:rPr lang="en-US" sz="2400" dirty="0"/>
              <a:t>Reduce the incidence of infection through effective sanitation, hygiene and infection prevention and control</a:t>
            </a:r>
          </a:p>
          <a:p>
            <a:pPr>
              <a:defRPr/>
            </a:pPr>
            <a:r>
              <a:rPr lang="en-US" sz="2400" b="1" dirty="0">
                <a:solidFill>
                  <a:schemeClr val="tx2">
                    <a:lumMod val="60000"/>
                    <a:lumOff val="40000"/>
                  </a:schemeClr>
                </a:solidFill>
              </a:rPr>
              <a:t>Objective 4:</a:t>
            </a:r>
            <a:r>
              <a:rPr lang="en-US" sz="2400" dirty="0">
                <a:solidFill>
                  <a:schemeClr val="tx2">
                    <a:lumMod val="60000"/>
                    <a:lumOff val="40000"/>
                  </a:schemeClr>
                </a:solidFill>
              </a:rPr>
              <a:t> </a:t>
            </a:r>
            <a:r>
              <a:rPr lang="en-US" sz="2400" dirty="0"/>
              <a:t>Optimize the use of antimicrobials in human, animal and plant health.</a:t>
            </a:r>
          </a:p>
          <a:p>
            <a:pPr>
              <a:defRPr/>
            </a:pPr>
            <a:r>
              <a:rPr lang="en-US" sz="2400" b="1" dirty="0">
                <a:solidFill>
                  <a:schemeClr val="tx2">
                    <a:lumMod val="60000"/>
                    <a:lumOff val="40000"/>
                  </a:schemeClr>
                </a:solidFill>
              </a:rPr>
              <a:t>Objective 5: </a:t>
            </a:r>
            <a:r>
              <a:rPr lang="en-US" sz="2400" dirty="0"/>
              <a:t>To support sustainable investment in R&amp;D</a:t>
            </a:r>
          </a:p>
          <a:p>
            <a:pPr>
              <a:defRPr/>
            </a:pPr>
            <a:endParaRPr lang="en-US" sz="2400" dirty="0"/>
          </a:p>
        </p:txBody>
      </p:sp>
    </p:spTree>
    <p:extLst>
      <p:ext uri="{BB962C8B-B14F-4D97-AF65-F5344CB8AC3E}">
        <p14:creationId xmlns:p14="http://schemas.microsoft.com/office/powerpoint/2010/main" val="39881409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646831" y="1806433"/>
          <a:ext cx="8830101" cy="4853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idx="4294967295"/>
          </p:nvPr>
        </p:nvSpPr>
        <p:spPr>
          <a:xfrm>
            <a:off x="570155" y="268941"/>
            <a:ext cx="11101892" cy="1505885"/>
          </a:xfrm>
          <a:prstGeom prst="rect">
            <a:avLst/>
          </a:prstGeom>
        </p:spPr>
        <p:txBody>
          <a:bodyPr>
            <a:normAutofit fontScale="90000"/>
          </a:bodyPr>
          <a:lstStyle/>
          <a:p>
            <a:pPr algn="ctr">
              <a:defRPr/>
            </a:pPr>
            <a:r>
              <a:rPr lang="en-GB" sz="2800" b="1" dirty="0">
                <a:latin typeface="Arial" panose="020B0604020202020204" pitchFamily="34" charset="0"/>
                <a:cs typeface="Arial" panose="020B0604020202020204" pitchFamily="34" charset="0"/>
              </a:rPr>
              <a:t/>
            </a:r>
            <a:br>
              <a:rPr lang="en-GB" sz="2800" b="1" dirty="0">
                <a:latin typeface="Arial" panose="020B0604020202020204" pitchFamily="34" charset="0"/>
                <a:cs typeface="Arial" panose="020B0604020202020204" pitchFamily="34" charset="0"/>
              </a:rPr>
            </a:br>
            <a:r>
              <a:rPr lang="en-US" b="1" dirty="0"/>
              <a:t>OBJECTIVE 1. </a:t>
            </a:r>
            <a:r>
              <a:rPr lang="en-US" b="1" dirty="0" smtClean="0"/>
              <a:t/>
            </a:r>
            <a:br>
              <a:rPr lang="en-US" b="1" dirty="0" smtClean="0"/>
            </a:br>
            <a:r>
              <a:rPr lang="en-GB" b="1" dirty="0" smtClean="0">
                <a:cs typeface="Arial" panose="020B0604020202020204" pitchFamily="34" charset="0"/>
              </a:rPr>
              <a:t>Improve </a:t>
            </a:r>
            <a:r>
              <a:rPr lang="en-GB" b="1" dirty="0">
                <a:cs typeface="Arial" panose="020B0604020202020204" pitchFamily="34" charset="0"/>
              </a:rPr>
              <a:t>awareness and understanding of </a:t>
            </a:r>
            <a:r>
              <a:rPr lang="en-GB" b="1" dirty="0" smtClean="0">
                <a:cs typeface="Arial" panose="020B0604020202020204" pitchFamily="34" charset="0"/>
              </a:rPr>
              <a:t>AMR</a:t>
            </a:r>
            <a:r>
              <a:rPr lang="en-GB" b="1" dirty="0">
                <a:cs typeface="Arial" panose="020B0604020202020204" pitchFamily="34" charset="0"/>
              </a:rPr>
              <a:t/>
            </a:r>
            <a:br>
              <a:rPr lang="en-GB" b="1" dirty="0">
                <a:cs typeface="Arial" panose="020B0604020202020204" pitchFamily="34" charset="0"/>
              </a:rPr>
            </a:br>
            <a:r>
              <a:rPr lang="en-GB" sz="2800" b="1" dirty="0">
                <a:latin typeface="Arial" panose="020B0604020202020204" pitchFamily="34" charset="0"/>
                <a:cs typeface="Arial" panose="020B0604020202020204" pitchFamily="34" charset="0"/>
              </a:rPr>
              <a:t/>
            </a:r>
            <a:br>
              <a:rPr lang="en-GB" sz="2800" b="1" dirty="0">
                <a:latin typeface="Arial" panose="020B0604020202020204" pitchFamily="34" charset="0"/>
                <a:cs typeface="Arial" panose="020B0604020202020204" pitchFamily="34" charset="0"/>
              </a:rPr>
            </a:br>
            <a:endParaRPr lang="en-GB" sz="2800" dirty="0"/>
          </a:p>
        </p:txBody>
      </p:sp>
      <p:cxnSp>
        <p:nvCxnSpPr>
          <p:cNvPr id="14" name="Straight Arrow Connector 13"/>
          <p:cNvCxnSpPr/>
          <p:nvPr/>
        </p:nvCxnSpPr>
        <p:spPr>
          <a:xfrm flipV="1">
            <a:off x="6437313" y="2776538"/>
            <a:ext cx="1255712" cy="1003300"/>
          </a:xfrm>
          <a:prstGeom prst="straightConnector1">
            <a:avLst/>
          </a:prstGeom>
          <a:ln w="635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7693026" y="2374901"/>
            <a:ext cx="2060575" cy="80486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Risk Communication</a:t>
            </a:r>
          </a:p>
        </p:txBody>
      </p:sp>
    </p:spTree>
    <p:extLst>
      <p:ext uri="{BB962C8B-B14F-4D97-AF65-F5344CB8AC3E}">
        <p14:creationId xmlns:p14="http://schemas.microsoft.com/office/powerpoint/2010/main" val="42521793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153" y="365125"/>
            <a:ext cx="11833412" cy="1420644"/>
          </a:xfrm>
        </p:spPr>
        <p:txBody>
          <a:bodyPr>
            <a:normAutofit fontScale="90000"/>
          </a:bodyPr>
          <a:lstStyle/>
          <a:p>
            <a:pPr algn="ctr"/>
            <a:r>
              <a:rPr lang="en-US" b="1" dirty="0"/>
              <a:t>OBJECTIVE </a:t>
            </a:r>
            <a:r>
              <a:rPr lang="en-US" b="1" dirty="0" smtClean="0"/>
              <a:t>2. </a:t>
            </a:r>
            <a:br>
              <a:rPr lang="en-US" b="1" dirty="0" smtClean="0"/>
            </a:br>
            <a:r>
              <a:rPr lang="en-US" b="1" dirty="0" smtClean="0"/>
              <a:t>Strengthen </a:t>
            </a:r>
            <a:r>
              <a:rPr lang="en-US" b="1" dirty="0"/>
              <a:t>the Knowledge and Evidence Base of Antimicrobial </a:t>
            </a:r>
            <a:r>
              <a:rPr lang="en-US" b="1" dirty="0" smtClean="0"/>
              <a:t>resistance: </a:t>
            </a:r>
            <a:r>
              <a:rPr lang="en-GB" b="1" dirty="0" smtClean="0">
                <a:cs typeface="Arial" panose="020B0604020202020204" pitchFamily="34" charset="0"/>
              </a:rPr>
              <a:t>Surveillance and research</a:t>
            </a:r>
            <a:r>
              <a:rPr lang="en-GB" sz="3200" dirty="0" smtClean="0"/>
              <a:t/>
            </a:r>
            <a:br>
              <a:rPr lang="en-GB" sz="3200" dirty="0" smtClean="0"/>
            </a:br>
            <a:endParaRPr lang="en-GB"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63751357"/>
              </p:ext>
            </p:extLst>
          </p:nvPr>
        </p:nvGraphicFramePr>
        <p:xfrm>
          <a:off x="838200" y="1893346"/>
          <a:ext cx="10515600" cy="47741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8" name="Elbow Connector 7"/>
          <p:cNvCxnSpPr/>
          <p:nvPr/>
        </p:nvCxnSpPr>
        <p:spPr>
          <a:xfrm rot="10800000" flipV="1">
            <a:off x="3789364" y="5895975"/>
            <a:ext cx="1201737" cy="368300"/>
          </a:xfrm>
          <a:prstGeom prst="bentConnector3">
            <a:avLst/>
          </a:prstGeom>
          <a:ln w="4762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233613" y="5670550"/>
            <a:ext cx="1555750" cy="99695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DATA SHARING PLATFORMS</a:t>
            </a:r>
          </a:p>
        </p:txBody>
      </p:sp>
      <p:sp>
        <p:nvSpPr>
          <p:cNvPr id="10" name="Rectangle 9"/>
          <p:cNvSpPr/>
          <p:nvPr/>
        </p:nvSpPr>
        <p:spPr>
          <a:xfrm>
            <a:off x="8102360" y="5486400"/>
            <a:ext cx="1914525" cy="118745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chemeClr val="tx1"/>
                </a:solidFill>
              </a:rPr>
              <a:t>NPHLS</a:t>
            </a:r>
          </a:p>
          <a:p>
            <a:pPr algn="ctr">
              <a:defRPr/>
            </a:pPr>
            <a:r>
              <a:rPr lang="en-GB" sz="1600" dirty="0">
                <a:solidFill>
                  <a:schemeClr val="tx1"/>
                </a:solidFill>
              </a:rPr>
              <a:t>CVIL</a:t>
            </a:r>
          </a:p>
          <a:p>
            <a:pPr algn="ctr">
              <a:defRPr/>
            </a:pPr>
            <a:r>
              <a:rPr lang="en-GB" sz="1600" dirty="0">
                <a:solidFill>
                  <a:schemeClr val="tx1"/>
                </a:solidFill>
              </a:rPr>
              <a:t>RESEARCH &amp; TRAINING INSTITUTIONS</a:t>
            </a:r>
          </a:p>
        </p:txBody>
      </p:sp>
      <p:sp>
        <p:nvSpPr>
          <p:cNvPr id="7" name="Title 1"/>
          <p:cNvSpPr txBox="1">
            <a:spLocks/>
          </p:cNvSpPr>
          <p:nvPr/>
        </p:nvSpPr>
        <p:spPr>
          <a:xfrm>
            <a:off x="1524001" y="0"/>
            <a:ext cx="8202613" cy="1143000"/>
          </a:xfrm>
          <a:prstGeom prst="rect">
            <a:avLst/>
          </a:prstGeom>
        </p:spPr>
        <p:txBody>
          <a:bodyPr/>
          <a:lstStyle>
            <a:lvl1pPr algn="l" defTabSz="457200" rtl="0" eaLnBrk="0" fontAlgn="base" hangingPunct="0">
              <a:spcBef>
                <a:spcPct val="0"/>
              </a:spcBef>
              <a:spcAft>
                <a:spcPct val="0"/>
              </a:spcAft>
              <a:defRPr kern="1200">
                <a:solidFill>
                  <a:schemeClr val="tx1"/>
                </a:solidFill>
                <a:latin typeface="+mj-lt"/>
                <a:ea typeface="MS PGothic" panose="020B0600070205080204" pitchFamily="34" charset="-128"/>
                <a:cs typeface="ＭＳ Ｐゴシック" charset="0"/>
              </a:defRPr>
            </a:lvl1pPr>
            <a:lvl2pPr algn="l" defTabSz="457200" rtl="0" eaLnBrk="0" fontAlgn="base" hangingPunct="0">
              <a:spcBef>
                <a:spcPct val="0"/>
              </a:spcBef>
              <a:spcAft>
                <a:spcPct val="0"/>
              </a:spcAft>
              <a:defRPr>
                <a:solidFill>
                  <a:schemeClr val="tx1"/>
                </a:solidFill>
                <a:latin typeface="Calibri" charset="0"/>
                <a:ea typeface="MS PGothic" panose="020B0600070205080204" pitchFamily="34" charset="-128"/>
                <a:cs typeface="ＭＳ Ｐゴシック" charset="0"/>
              </a:defRPr>
            </a:lvl2pPr>
            <a:lvl3pPr algn="l" defTabSz="457200" rtl="0" eaLnBrk="0" fontAlgn="base" hangingPunct="0">
              <a:spcBef>
                <a:spcPct val="0"/>
              </a:spcBef>
              <a:spcAft>
                <a:spcPct val="0"/>
              </a:spcAft>
              <a:defRPr>
                <a:solidFill>
                  <a:schemeClr val="tx1"/>
                </a:solidFill>
                <a:latin typeface="Calibri" charset="0"/>
                <a:ea typeface="MS PGothic" panose="020B0600070205080204" pitchFamily="34" charset="-128"/>
                <a:cs typeface="ＭＳ Ｐゴシック" charset="0"/>
              </a:defRPr>
            </a:lvl3pPr>
            <a:lvl4pPr algn="l" defTabSz="457200" rtl="0" eaLnBrk="0" fontAlgn="base" hangingPunct="0">
              <a:spcBef>
                <a:spcPct val="0"/>
              </a:spcBef>
              <a:spcAft>
                <a:spcPct val="0"/>
              </a:spcAft>
              <a:defRPr>
                <a:solidFill>
                  <a:schemeClr val="tx1"/>
                </a:solidFill>
                <a:latin typeface="Calibri" charset="0"/>
                <a:ea typeface="MS PGothic" panose="020B0600070205080204" pitchFamily="34" charset="-128"/>
                <a:cs typeface="ＭＳ Ｐゴシック" charset="0"/>
              </a:defRPr>
            </a:lvl4pPr>
            <a:lvl5pPr algn="l" defTabSz="457200" rtl="0" eaLnBrk="0" fontAlgn="base" hangingPunct="0">
              <a:spcBef>
                <a:spcPct val="0"/>
              </a:spcBef>
              <a:spcAft>
                <a:spcPct val="0"/>
              </a:spcAft>
              <a:defRPr>
                <a:solidFill>
                  <a:schemeClr val="tx1"/>
                </a:solidFill>
                <a:latin typeface="Calibri" charset="0"/>
                <a:ea typeface="MS PGothic" panose="020B0600070205080204" pitchFamily="34" charset="-128"/>
                <a:cs typeface="ＭＳ Ｐゴシック" charset="0"/>
              </a:defRPr>
            </a:lvl5pPr>
            <a:lvl6pPr marL="457200" algn="l" defTabSz="457200" rtl="0" fontAlgn="base">
              <a:spcBef>
                <a:spcPct val="0"/>
              </a:spcBef>
              <a:spcAft>
                <a:spcPct val="0"/>
              </a:spcAft>
              <a:defRPr>
                <a:solidFill>
                  <a:schemeClr val="tx1"/>
                </a:solidFill>
                <a:latin typeface="Calibri" charset="0"/>
                <a:ea typeface="ＭＳ Ｐゴシック" charset="0"/>
                <a:cs typeface="ＭＳ Ｐゴシック" charset="0"/>
              </a:defRPr>
            </a:lvl6pPr>
            <a:lvl7pPr marL="914400" algn="l" defTabSz="457200" rtl="0" fontAlgn="base">
              <a:spcBef>
                <a:spcPct val="0"/>
              </a:spcBef>
              <a:spcAft>
                <a:spcPct val="0"/>
              </a:spcAft>
              <a:defRPr>
                <a:solidFill>
                  <a:schemeClr val="tx1"/>
                </a:solidFill>
                <a:latin typeface="Calibri" charset="0"/>
                <a:ea typeface="ＭＳ Ｐゴシック" charset="0"/>
                <a:cs typeface="ＭＳ Ｐゴシック" charset="0"/>
              </a:defRPr>
            </a:lvl7pPr>
            <a:lvl8pPr marL="1371600" algn="l" defTabSz="457200" rtl="0" fontAlgn="base">
              <a:spcBef>
                <a:spcPct val="0"/>
              </a:spcBef>
              <a:spcAft>
                <a:spcPct val="0"/>
              </a:spcAft>
              <a:defRPr>
                <a:solidFill>
                  <a:schemeClr val="tx1"/>
                </a:solidFill>
                <a:latin typeface="Calibri" charset="0"/>
                <a:ea typeface="ＭＳ Ｐゴシック" charset="0"/>
                <a:cs typeface="ＭＳ Ｐゴシック" charset="0"/>
              </a:defRPr>
            </a:lvl8pPr>
            <a:lvl9pPr marL="1828800" algn="l" defTabSz="457200" rtl="0" fontAlgn="base">
              <a:spcBef>
                <a:spcPct val="0"/>
              </a:spcBef>
              <a:spcAft>
                <a:spcPct val="0"/>
              </a:spcAft>
              <a:defRPr>
                <a:solidFill>
                  <a:schemeClr val="tx1"/>
                </a:solidFill>
                <a:latin typeface="Calibri" charset="0"/>
                <a:ea typeface="ＭＳ Ｐゴシック" charset="0"/>
                <a:cs typeface="ＭＳ Ｐゴシック" charset="0"/>
              </a:defRPr>
            </a:lvl9pPr>
          </a:lstStyle>
          <a:p>
            <a:pPr eaLnBrk="1" hangingPunct="1">
              <a:defRPr/>
            </a:pPr>
            <a:r>
              <a:rPr lang="en-GB" sz="2400" b="1" dirty="0">
                <a:solidFill>
                  <a:schemeClr val="accent1">
                    <a:lumMod val="75000"/>
                  </a:schemeClr>
                </a:solidFill>
                <a:latin typeface="Arial" panose="020B0604020202020204" pitchFamily="34" charset="0"/>
                <a:cs typeface="Arial" panose="020B0604020202020204" pitchFamily="34" charset="0"/>
              </a:rPr>
              <a:t/>
            </a:r>
            <a:br>
              <a:rPr lang="en-GB" sz="2400" b="1" dirty="0">
                <a:solidFill>
                  <a:schemeClr val="accent1">
                    <a:lumMod val="75000"/>
                  </a:schemeClr>
                </a:solidFill>
                <a:latin typeface="Arial" panose="020B0604020202020204" pitchFamily="34" charset="0"/>
                <a:cs typeface="Arial" panose="020B0604020202020204" pitchFamily="34" charset="0"/>
              </a:rPr>
            </a:br>
            <a:r>
              <a:rPr lang="en-GB" sz="2400" b="1" dirty="0">
                <a:solidFill>
                  <a:schemeClr val="accent1">
                    <a:lumMod val="75000"/>
                  </a:schemeClr>
                </a:solidFill>
                <a:latin typeface="Arial" panose="020B0604020202020204" pitchFamily="34" charset="0"/>
                <a:cs typeface="Arial" panose="020B0604020202020204" pitchFamily="34" charset="0"/>
              </a:rPr>
              <a:t/>
            </a:r>
            <a:br>
              <a:rPr lang="en-GB" sz="2400" b="1" dirty="0">
                <a:solidFill>
                  <a:schemeClr val="accent1">
                    <a:lumMod val="75000"/>
                  </a:schemeClr>
                </a:solidFill>
                <a:latin typeface="Arial" panose="020B0604020202020204" pitchFamily="34" charset="0"/>
                <a:cs typeface="Arial" panose="020B0604020202020204" pitchFamily="34" charset="0"/>
              </a:rPr>
            </a:br>
            <a:r>
              <a:rPr lang="en-GB" sz="2400" b="1" dirty="0">
                <a:solidFill>
                  <a:schemeClr val="accent1">
                    <a:lumMod val="75000"/>
                  </a:schemeClr>
                </a:solidFill>
                <a:latin typeface="Arial" panose="020B0604020202020204" pitchFamily="34" charset="0"/>
                <a:cs typeface="Arial" panose="020B0604020202020204" pitchFamily="34" charset="0"/>
              </a:rPr>
              <a:t/>
            </a:r>
            <a:br>
              <a:rPr lang="en-GB" sz="2400" b="1" dirty="0">
                <a:solidFill>
                  <a:schemeClr val="accent1">
                    <a:lumMod val="75000"/>
                  </a:schemeClr>
                </a:solidFill>
                <a:latin typeface="Arial" panose="020B0604020202020204" pitchFamily="34" charset="0"/>
                <a:cs typeface="Arial" panose="020B0604020202020204" pitchFamily="34" charset="0"/>
              </a:rPr>
            </a:br>
            <a:r>
              <a:rPr lang="en-GB" sz="2400" b="1" dirty="0">
                <a:solidFill>
                  <a:schemeClr val="accent1">
                    <a:lumMod val="75000"/>
                  </a:schemeClr>
                </a:solidFill>
                <a:latin typeface="Arial" panose="020B0604020202020204" pitchFamily="34" charset="0"/>
                <a:cs typeface="Arial" panose="020B0604020202020204" pitchFamily="34" charset="0"/>
              </a:rPr>
              <a:t/>
            </a:r>
            <a:br>
              <a:rPr lang="en-GB" sz="2400" b="1" dirty="0">
                <a:solidFill>
                  <a:schemeClr val="accent1">
                    <a:lumMod val="75000"/>
                  </a:schemeClr>
                </a:solidFill>
                <a:latin typeface="Arial" panose="020B0604020202020204" pitchFamily="34" charset="0"/>
                <a:cs typeface="Arial" panose="020B0604020202020204" pitchFamily="34" charset="0"/>
              </a:rPr>
            </a:br>
            <a:r>
              <a:rPr lang="en-GB" sz="2400" b="1" dirty="0">
                <a:solidFill>
                  <a:schemeClr val="accent1">
                    <a:lumMod val="75000"/>
                  </a:schemeClr>
                </a:solidFill>
                <a:latin typeface="Arial" panose="020B0604020202020204" pitchFamily="34" charset="0"/>
                <a:cs typeface="Arial" panose="020B0604020202020204" pitchFamily="34" charset="0"/>
              </a:rPr>
              <a:t/>
            </a:r>
            <a:br>
              <a:rPr lang="en-GB" sz="2400" b="1" dirty="0">
                <a:solidFill>
                  <a:schemeClr val="accent1">
                    <a:lumMod val="75000"/>
                  </a:schemeClr>
                </a:solidFill>
                <a:latin typeface="Arial" panose="020B0604020202020204" pitchFamily="34" charset="0"/>
                <a:cs typeface="Arial" panose="020B0604020202020204" pitchFamily="34" charset="0"/>
              </a:rPr>
            </a:br>
            <a:endParaRPr lang="en-GB" sz="2400" dirty="0">
              <a:solidFill>
                <a:schemeClr val="accent1">
                  <a:lumMod val="75000"/>
                </a:schemeClr>
              </a:solidFill>
            </a:endParaRPr>
          </a:p>
        </p:txBody>
      </p:sp>
    </p:spTree>
    <p:extLst>
      <p:ext uri="{BB962C8B-B14F-4D97-AF65-F5344CB8AC3E}">
        <p14:creationId xmlns:p14="http://schemas.microsoft.com/office/powerpoint/2010/main" val="29475414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65125"/>
            <a:ext cx="12192000" cy="1325563"/>
          </a:xfrm>
        </p:spPr>
        <p:txBody>
          <a:bodyPr>
            <a:normAutofit fontScale="90000"/>
          </a:bodyPr>
          <a:lstStyle/>
          <a:p>
            <a:pPr algn="ctr"/>
            <a:r>
              <a:rPr lang="en-US" b="1" dirty="0"/>
              <a:t>OBJECTIVE </a:t>
            </a:r>
            <a:r>
              <a:rPr lang="en-US" b="1" dirty="0" smtClean="0"/>
              <a:t>3.</a:t>
            </a:r>
            <a:r>
              <a:rPr lang="en-US" b="1" dirty="0"/>
              <a:t> </a:t>
            </a:r>
            <a:r>
              <a:rPr lang="en-US" b="1" dirty="0" smtClean="0"/>
              <a:t/>
            </a:r>
            <a:br>
              <a:rPr lang="en-US" b="1" dirty="0" smtClean="0"/>
            </a:br>
            <a:r>
              <a:rPr lang="en-US" b="1" dirty="0" smtClean="0"/>
              <a:t>Reduce </a:t>
            </a:r>
            <a:r>
              <a:rPr lang="en-US" b="1" dirty="0"/>
              <a:t>the incidence of infection through effective sanitation, hygiene and </a:t>
            </a:r>
            <a:r>
              <a:rPr lang="en-US" b="1" dirty="0" smtClean="0"/>
              <a:t>IPC</a:t>
            </a:r>
            <a:endParaRPr lang="en-US" b="1" dirty="0"/>
          </a:p>
        </p:txBody>
      </p:sp>
      <p:sp>
        <p:nvSpPr>
          <p:cNvPr id="3" name="Content Placeholder 2"/>
          <p:cNvSpPr>
            <a:spLocks noGrp="1"/>
          </p:cNvSpPr>
          <p:nvPr>
            <p:ph idx="1"/>
          </p:nvPr>
        </p:nvSpPr>
        <p:spPr>
          <a:xfrm>
            <a:off x="838200" y="2000921"/>
            <a:ext cx="10515600" cy="4176041"/>
          </a:xfrm>
        </p:spPr>
        <p:txBody>
          <a:bodyPr/>
          <a:lstStyle/>
          <a:p>
            <a:pPr marL="0" indent="0">
              <a:buFontTx/>
              <a:buNone/>
              <a:defRPr/>
            </a:pPr>
            <a:r>
              <a:rPr lang="en-US" b="1"/>
              <a:t>Vision </a:t>
            </a:r>
          </a:p>
          <a:p>
            <a:pPr marL="0" indent="0">
              <a:buFontTx/>
              <a:buNone/>
              <a:defRPr/>
            </a:pPr>
            <a:r>
              <a:rPr lang="en-US"/>
              <a:t>A health care system committed to reducing the high incidence of HAIs </a:t>
            </a:r>
          </a:p>
          <a:p>
            <a:pPr marL="0" indent="0">
              <a:buFontTx/>
              <a:buNone/>
              <a:defRPr/>
            </a:pPr>
            <a:r>
              <a:rPr lang="en-US" b="1"/>
              <a:t>Mission Statement</a:t>
            </a:r>
          </a:p>
          <a:p>
            <a:pPr marL="0" indent="0">
              <a:buNone/>
              <a:defRPr/>
            </a:pPr>
            <a:r>
              <a:rPr lang="en-US"/>
              <a:t>To promote high standards of IPC in order to reduce the risks of HAIs and improve the safety of patients, clients, HCWs, and the general public</a:t>
            </a:r>
          </a:p>
          <a:p>
            <a:endParaRPr lang="en-US" dirty="0"/>
          </a:p>
        </p:txBody>
      </p:sp>
    </p:spTree>
    <p:extLst>
      <p:ext uri="{BB962C8B-B14F-4D97-AF65-F5344CB8AC3E}">
        <p14:creationId xmlns:p14="http://schemas.microsoft.com/office/powerpoint/2010/main" val="12687341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337175" y="993775"/>
            <a:ext cx="5391150" cy="3314700"/>
          </a:xfrm>
        </p:spPr>
      </p:pic>
      <p:pic>
        <p:nvPicPr>
          <p:cNvPr id="717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25614" y="1219200"/>
            <a:ext cx="370522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07026" y="3930650"/>
            <a:ext cx="5262563"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14653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972" y="365125"/>
            <a:ext cx="11041828" cy="1538979"/>
          </a:xfrm>
        </p:spPr>
        <p:txBody>
          <a:bodyPr>
            <a:noAutofit/>
          </a:bodyPr>
          <a:lstStyle/>
          <a:p>
            <a:pPr algn="ctr"/>
            <a:r>
              <a:rPr lang="en-US" sz="4000" b="1" dirty="0"/>
              <a:t>OBJECTIVE </a:t>
            </a:r>
            <a:r>
              <a:rPr lang="en-US" sz="4000" b="1" dirty="0" smtClean="0"/>
              <a:t>4. </a:t>
            </a:r>
            <a:br>
              <a:rPr lang="en-US" sz="4000" b="1" dirty="0" smtClean="0"/>
            </a:br>
            <a:r>
              <a:rPr lang="en-US" sz="4000" b="1" dirty="0" smtClean="0"/>
              <a:t>Reduction of antimicrobial use through adoption of preventive measures</a:t>
            </a:r>
            <a:br>
              <a:rPr lang="en-US" sz="4000" b="1" dirty="0" smtClean="0"/>
            </a:br>
            <a:endParaRPr lang="en-GB" sz="4000" b="1" dirty="0"/>
          </a:p>
        </p:txBody>
      </p:sp>
      <p:sp>
        <p:nvSpPr>
          <p:cNvPr id="3" name="Content Placeholder 2"/>
          <p:cNvSpPr>
            <a:spLocks noGrp="1"/>
          </p:cNvSpPr>
          <p:nvPr>
            <p:ph idx="1"/>
          </p:nvPr>
        </p:nvSpPr>
        <p:spPr>
          <a:xfrm>
            <a:off x="762896" y="2212901"/>
            <a:ext cx="10515600" cy="4351338"/>
          </a:xfrm>
        </p:spPr>
        <p:txBody>
          <a:bodyPr/>
          <a:lstStyle/>
          <a:p>
            <a:pPr lvl="1">
              <a:buFont typeface="Arial" panose="020B0604020202020204" pitchFamily="34" charset="0"/>
              <a:buChar char="•"/>
              <a:defRPr/>
            </a:pPr>
            <a:r>
              <a:rPr lang="en-US" dirty="0" smtClean="0"/>
              <a:t>Review </a:t>
            </a:r>
            <a:r>
              <a:rPr lang="en-US" dirty="0"/>
              <a:t>and develop guidelines for </a:t>
            </a:r>
            <a:endParaRPr lang="en-US" dirty="0" smtClean="0"/>
          </a:p>
          <a:p>
            <a:pPr lvl="2">
              <a:defRPr/>
            </a:pPr>
            <a:r>
              <a:rPr lang="en-US" dirty="0" smtClean="0"/>
              <a:t>infection </a:t>
            </a:r>
            <a:r>
              <a:rPr lang="en-US" dirty="0"/>
              <a:t>prevention and control (IPC); </a:t>
            </a:r>
            <a:endParaRPr lang="en-US" dirty="0" smtClean="0"/>
          </a:p>
          <a:p>
            <a:pPr lvl="2">
              <a:defRPr/>
            </a:pPr>
            <a:r>
              <a:rPr lang="en-US" dirty="0" smtClean="0"/>
              <a:t>hygiene </a:t>
            </a:r>
            <a:r>
              <a:rPr lang="en-US" dirty="0"/>
              <a:t>&amp; sanitation; </a:t>
            </a:r>
            <a:endParaRPr lang="en-US" dirty="0" smtClean="0"/>
          </a:p>
          <a:p>
            <a:pPr lvl="2">
              <a:defRPr/>
            </a:pPr>
            <a:r>
              <a:rPr lang="en-US" dirty="0" smtClean="0"/>
              <a:t>good </a:t>
            </a:r>
            <a:r>
              <a:rPr lang="en-US" dirty="0"/>
              <a:t>agricultural and animal husbandry practices; </a:t>
            </a:r>
            <a:endParaRPr lang="en-US" dirty="0" smtClean="0"/>
          </a:p>
          <a:p>
            <a:pPr lvl="2">
              <a:defRPr/>
            </a:pPr>
            <a:r>
              <a:rPr lang="en-US" dirty="0" smtClean="0"/>
              <a:t>preventive </a:t>
            </a:r>
            <a:r>
              <a:rPr lang="en-US" dirty="0"/>
              <a:t>vaccinations; </a:t>
            </a:r>
            <a:endParaRPr lang="en-US" dirty="0" smtClean="0"/>
          </a:p>
          <a:p>
            <a:pPr lvl="2">
              <a:defRPr/>
            </a:pPr>
            <a:r>
              <a:rPr lang="en-US" dirty="0" smtClean="0"/>
              <a:t>farm </a:t>
            </a:r>
            <a:r>
              <a:rPr lang="en-US" dirty="0"/>
              <a:t>biosecurity; </a:t>
            </a:r>
            <a:endParaRPr lang="en-US" dirty="0" smtClean="0"/>
          </a:p>
          <a:p>
            <a:pPr lvl="2">
              <a:defRPr/>
            </a:pPr>
            <a:r>
              <a:rPr lang="en-US" dirty="0" smtClean="0"/>
              <a:t>food </a:t>
            </a:r>
            <a:r>
              <a:rPr lang="en-US" dirty="0"/>
              <a:t>and water safety; &amp; </a:t>
            </a:r>
            <a:endParaRPr lang="en-US" dirty="0" smtClean="0"/>
          </a:p>
          <a:p>
            <a:pPr lvl="2">
              <a:defRPr/>
            </a:pPr>
            <a:r>
              <a:rPr lang="en-US" dirty="0" smtClean="0"/>
              <a:t>prudent </a:t>
            </a:r>
            <a:r>
              <a:rPr lang="en-US" dirty="0"/>
              <a:t>antimicrobial use.</a:t>
            </a:r>
            <a:endParaRPr lang="en-GB" dirty="0"/>
          </a:p>
          <a:p>
            <a:pPr lvl="1">
              <a:buFont typeface="Arial" panose="020B0604020202020204" pitchFamily="34" charset="0"/>
              <a:buChar char="•"/>
              <a:defRPr/>
            </a:pPr>
            <a:r>
              <a:rPr lang="en-US" dirty="0"/>
              <a:t>Develop and/or review existing legislation to support compliance to IPC guidelines.</a:t>
            </a:r>
          </a:p>
          <a:p>
            <a:pPr lvl="1">
              <a:buFont typeface="Arial" panose="020B0604020202020204" pitchFamily="34" charset="0"/>
              <a:buChar char="•"/>
              <a:defRPr/>
            </a:pPr>
            <a:r>
              <a:rPr lang="en-US" dirty="0"/>
              <a:t>Provide incentives for utilization of disease preventive measures and vaccines as alternatives to prophylactic antimicrobial use</a:t>
            </a:r>
            <a:endParaRPr lang="en-GB" dirty="0"/>
          </a:p>
          <a:p>
            <a:pPr marL="0" indent="0">
              <a:buNone/>
              <a:defRPr/>
            </a:pPr>
            <a:endParaRPr lang="en-GB" dirty="0">
              <a:solidFill>
                <a:schemeClr val="accent6">
                  <a:lumMod val="75000"/>
                </a:schemeClr>
              </a:solidFill>
            </a:endParaRPr>
          </a:p>
        </p:txBody>
      </p:sp>
    </p:spTree>
    <p:extLst>
      <p:ext uri="{BB962C8B-B14F-4D97-AF65-F5344CB8AC3E}">
        <p14:creationId xmlns:p14="http://schemas.microsoft.com/office/powerpoint/2010/main" val="24796971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lgn="ctr">
              <a:defRPr/>
            </a:pPr>
            <a:r>
              <a:rPr lang="en-US" sz="4000" b="1" dirty="0"/>
              <a:t>OBJECTIVE </a:t>
            </a:r>
            <a:r>
              <a:rPr lang="en-US" sz="4000" b="1" dirty="0" smtClean="0"/>
              <a:t>4. </a:t>
            </a:r>
            <a:br>
              <a:rPr lang="en-US" sz="4000" b="1" dirty="0" smtClean="0"/>
            </a:br>
            <a:r>
              <a:rPr lang="en-US" sz="4000" b="1" dirty="0" smtClean="0"/>
              <a:t>Prudent </a:t>
            </a:r>
            <a:r>
              <a:rPr lang="en-US" sz="4000" b="1" dirty="0"/>
              <a:t>(optimal) use of antimicrobials</a:t>
            </a:r>
          </a:p>
        </p:txBody>
      </p:sp>
      <p:sp>
        <p:nvSpPr>
          <p:cNvPr id="3" name="Content Placeholder 2"/>
          <p:cNvSpPr>
            <a:spLocks noGrp="1"/>
          </p:cNvSpPr>
          <p:nvPr>
            <p:ph idx="1"/>
          </p:nvPr>
        </p:nvSpPr>
        <p:spPr/>
        <p:txBody>
          <a:bodyPr/>
          <a:lstStyle/>
          <a:p>
            <a:pPr>
              <a:defRPr/>
            </a:pPr>
            <a:r>
              <a:rPr lang="en-US" sz="2400" dirty="0" smtClean="0"/>
              <a:t>Develop </a:t>
            </a:r>
            <a:r>
              <a:rPr lang="en-US" sz="2400" dirty="0"/>
              <a:t>and review policies, guidelines and </a:t>
            </a:r>
            <a:r>
              <a:rPr lang="en-US" sz="2400" dirty="0" smtClean="0"/>
              <a:t>strategies</a:t>
            </a:r>
            <a:endParaRPr lang="en-GB" sz="2400" dirty="0"/>
          </a:p>
          <a:p>
            <a:pPr>
              <a:defRPr/>
            </a:pPr>
            <a:r>
              <a:rPr lang="en-US" sz="2400" dirty="0"/>
              <a:t>Review, develop and enforce legislation on prudent use of antimicrobial </a:t>
            </a:r>
            <a:r>
              <a:rPr lang="en-US" sz="2400" dirty="0" smtClean="0"/>
              <a:t>agents</a:t>
            </a:r>
            <a:endParaRPr lang="en-US" sz="2400" dirty="0"/>
          </a:p>
          <a:p>
            <a:pPr>
              <a:defRPr/>
            </a:pPr>
            <a:r>
              <a:rPr lang="en-US" sz="2400" dirty="0"/>
              <a:t>Collaborate with professional regulatory bodies </a:t>
            </a:r>
            <a:endParaRPr lang="en-US" sz="2400" dirty="0" smtClean="0"/>
          </a:p>
          <a:p>
            <a:pPr>
              <a:defRPr/>
            </a:pPr>
            <a:r>
              <a:rPr lang="en-US" sz="2400" dirty="0" smtClean="0"/>
              <a:t>Support </a:t>
            </a:r>
            <a:r>
              <a:rPr lang="en-US" sz="2400" dirty="0"/>
              <a:t>health care provider compliance to antimicrobial use guidelines</a:t>
            </a:r>
          </a:p>
          <a:p>
            <a:pPr>
              <a:defRPr/>
            </a:pPr>
            <a:r>
              <a:rPr lang="en-US" sz="2400" dirty="0"/>
              <a:t>Ensure appropriate human </a:t>
            </a:r>
            <a:r>
              <a:rPr lang="en-US" sz="2400" dirty="0" smtClean="0"/>
              <a:t>resourcing</a:t>
            </a:r>
            <a:endParaRPr lang="en-US" sz="2400" dirty="0"/>
          </a:p>
          <a:p>
            <a:pPr marL="0" indent="0">
              <a:buNone/>
              <a:defRPr/>
            </a:pPr>
            <a:endParaRPr lang="en-GB" sz="2400" dirty="0">
              <a:solidFill>
                <a:schemeClr val="accent6">
                  <a:lumMod val="75000"/>
                </a:schemeClr>
              </a:solidFill>
            </a:endParaRPr>
          </a:p>
        </p:txBody>
      </p:sp>
    </p:spTree>
    <p:extLst>
      <p:ext uri="{BB962C8B-B14F-4D97-AF65-F5344CB8AC3E}">
        <p14:creationId xmlns:p14="http://schemas.microsoft.com/office/powerpoint/2010/main" val="36445167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gn="ctr" eaLnBrk="1" hangingPunct="1"/>
            <a:r>
              <a:rPr lang="en-US" altLang="en-US" sz="4000" b="1" dirty="0">
                <a:latin typeface="+mn-lt"/>
              </a:rPr>
              <a:t>Outline</a:t>
            </a:r>
          </a:p>
        </p:txBody>
      </p:sp>
      <p:sp>
        <p:nvSpPr>
          <p:cNvPr id="4099" name="Content Placeholder 2"/>
          <p:cNvSpPr>
            <a:spLocks noGrp="1"/>
          </p:cNvSpPr>
          <p:nvPr>
            <p:ph idx="1"/>
          </p:nvPr>
        </p:nvSpPr>
        <p:spPr/>
        <p:txBody>
          <a:bodyPr>
            <a:normAutofit lnSpcReduction="10000"/>
          </a:bodyPr>
          <a:lstStyle/>
          <a:p>
            <a:pPr eaLnBrk="1" hangingPunct="1">
              <a:lnSpc>
                <a:spcPct val="150000"/>
              </a:lnSpc>
            </a:pPr>
            <a:r>
              <a:rPr lang="en-US" altLang="en-US" dirty="0"/>
              <a:t>Background</a:t>
            </a:r>
          </a:p>
          <a:p>
            <a:pPr eaLnBrk="1" hangingPunct="1">
              <a:lnSpc>
                <a:spcPct val="150000"/>
              </a:lnSpc>
            </a:pPr>
            <a:r>
              <a:rPr lang="en-US" altLang="en-US" dirty="0"/>
              <a:t>Process of Policy formulation</a:t>
            </a:r>
          </a:p>
          <a:p>
            <a:pPr eaLnBrk="1" hangingPunct="1">
              <a:lnSpc>
                <a:spcPct val="150000"/>
              </a:lnSpc>
            </a:pPr>
            <a:r>
              <a:rPr lang="en-US" altLang="en-US" dirty="0" smtClean="0"/>
              <a:t>Objectives and Scope </a:t>
            </a:r>
            <a:r>
              <a:rPr lang="en-US" altLang="en-US" dirty="0"/>
              <a:t>of the </a:t>
            </a:r>
            <a:r>
              <a:rPr lang="en-US" altLang="en-US" dirty="0" smtClean="0"/>
              <a:t>Policy and NAP</a:t>
            </a:r>
          </a:p>
          <a:p>
            <a:pPr eaLnBrk="1" hangingPunct="1">
              <a:lnSpc>
                <a:spcPct val="150000"/>
              </a:lnSpc>
            </a:pPr>
            <a:r>
              <a:rPr lang="en-US" altLang="en-US" dirty="0" smtClean="0"/>
              <a:t>Roles and Responsibilities for Implementation</a:t>
            </a:r>
          </a:p>
          <a:p>
            <a:pPr eaLnBrk="1" hangingPunct="1">
              <a:lnSpc>
                <a:spcPct val="150000"/>
              </a:lnSpc>
            </a:pPr>
            <a:r>
              <a:rPr lang="en-US" altLang="en-US" dirty="0" smtClean="0"/>
              <a:t>Coordination of Stakeholders</a:t>
            </a:r>
          </a:p>
          <a:p>
            <a:pPr eaLnBrk="1" hangingPunct="1">
              <a:lnSpc>
                <a:spcPct val="150000"/>
              </a:lnSpc>
            </a:pPr>
            <a:r>
              <a:rPr lang="en-US" altLang="en-US" dirty="0" smtClean="0"/>
              <a:t>Monitoring and Evaluation</a:t>
            </a:r>
            <a:endParaRPr lang="en-US" altLang="en-US" dirty="0"/>
          </a:p>
        </p:txBody>
      </p:sp>
    </p:spTree>
    <p:extLst>
      <p:ext uri="{BB962C8B-B14F-4D97-AF65-F5344CB8AC3E}">
        <p14:creationId xmlns:p14="http://schemas.microsoft.com/office/powerpoint/2010/main" val="43626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9850"/>
            <a:ext cx="10515600" cy="1685776"/>
          </a:xfrm>
        </p:spPr>
        <p:txBody>
          <a:bodyPr>
            <a:noAutofit/>
          </a:bodyPr>
          <a:lstStyle/>
          <a:p>
            <a:pPr algn="ctr"/>
            <a:r>
              <a:rPr lang="en-US" sz="4000" b="1" dirty="0"/>
              <a:t>OBJECTIVE </a:t>
            </a:r>
            <a:r>
              <a:rPr lang="en-US" sz="4000" b="1" dirty="0" smtClean="0"/>
              <a:t>5. </a:t>
            </a:r>
            <a:br>
              <a:rPr lang="en-US" sz="4000" b="1" dirty="0" smtClean="0"/>
            </a:br>
            <a:r>
              <a:rPr lang="en-US" sz="4000" b="1" dirty="0" smtClean="0"/>
              <a:t>Research, development and investment in new antimicrobials and diagnostic tools</a:t>
            </a:r>
            <a:endParaRPr lang="en-GB" sz="4000" b="1" dirty="0"/>
          </a:p>
        </p:txBody>
      </p:sp>
      <p:sp>
        <p:nvSpPr>
          <p:cNvPr id="3" name="Content Placeholder 2"/>
          <p:cNvSpPr>
            <a:spLocks noGrp="1"/>
          </p:cNvSpPr>
          <p:nvPr>
            <p:ph idx="1"/>
          </p:nvPr>
        </p:nvSpPr>
        <p:spPr>
          <a:xfrm>
            <a:off x="419548" y="2223658"/>
            <a:ext cx="10934252" cy="4351338"/>
          </a:xfrm>
        </p:spPr>
        <p:txBody>
          <a:bodyPr>
            <a:normAutofit lnSpcReduction="10000"/>
          </a:bodyPr>
          <a:lstStyle/>
          <a:p>
            <a:pPr>
              <a:defRPr/>
            </a:pPr>
            <a:r>
              <a:rPr lang="en-US" sz="2400" dirty="0" smtClean="0"/>
              <a:t>Increase </a:t>
            </a:r>
            <a:r>
              <a:rPr lang="en-US" sz="2400" dirty="0"/>
              <a:t>investment in research for </a:t>
            </a:r>
            <a:endParaRPr lang="en-US" sz="2400" dirty="0" smtClean="0"/>
          </a:p>
          <a:p>
            <a:pPr lvl="1">
              <a:defRPr/>
            </a:pPr>
            <a:r>
              <a:rPr lang="en-US" sz="2000" dirty="0" smtClean="0"/>
              <a:t>new </a:t>
            </a:r>
            <a:r>
              <a:rPr lang="en-US" sz="2000" dirty="0"/>
              <a:t>and existing </a:t>
            </a:r>
            <a:r>
              <a:rPr lang="en-US" sz="2000" dirty="0" smtClean="0"/>
              <a:t>antimicrobials </a:t>
            </a:r>
          </a:p>
          <a:p>
            <a:pPr lvl="1">
              <a:defRPr/>
            </a:pPr>
            <a:r>
              <a:rPr lang="en-US" sz="2000" dirty="0" smtClean="0"/>
              <a:t>diagnostic tools</a:t>
            </a:r>
          </a:p>
          <a:p>
            <a:pPr lvl="1">
              <a:defRPr/>
            </a:pPr>
            <a:r>
              <a:rPr lang="en-US" sz="2000" dirty="0" smtClean="0"/>
              <a:t>alternative medicine</a:t>
            </a:r>
          </a:p>
          <a:p>
            <a:pPr lvl="1">
              <a:defRPr/>
            </a:pPr>
            <a:r>
              <a:rPr lang="en-US" sz="2000" dirty="0" smtClean="0"/>
              <a:t>vaccines </a:t>
            </a:r>
            <a:r>
              <a:rPr lang="en-US" sz="2000" dirty="0"/>
              <a:t>and other </a:t>
            </a:r>
            <a:r>
              <a:rPr lang="en-US" sz="2000" dirty="0" smtClean="0"/>
              <a:t>interventions</a:t>
            </a:r>
            <a:endParaRPr lang="en-GB" sz="2000" dirty="0"/>
          </a:p>
          <a:p>
            <a:pPr>
              <a:defRPr/>
            </a:pPr>
            <a:r>
              <a:rPr lang="en-US" sz="2400" dirty="0"/>
              <a:t>Provide an enabling environment for private sector to undertake research and development of </a:t>
            </a:r>
            <a:endParaRPr lang="en-US" sz="2400" dirty="0" smtClean="0"/>
          </a:p>
          <a:p>
            <a:pPr lvl="1">
              <a:defRPr/>
            </a:pPr>
            <a:r>
              <a:rPr lang="en-US" sz="2000" dirty="0" smtClean="0"/>
              <a:t>new antimicrobials</a:t>
            </a:r>
          </a:p>
          <a:p>
            <a:pPr lvl="1">
              <a:defRPr/>
            </a:pPr>
            <a:r>
              <a:rPr lang="en-US" sz="2000" dirty="0" smtClean="0"/>
              <a:t>vaccines</a:t>
            </a:r>
          </a:p>
          <a:p>
            <a:pPr lvl="1">
              <a:defRPr/>
            </a:pPr>
            <a:r>
              <a:rPr lang="en-US" sz="2000" dirty="0" smtClean="0"/>
              <a:t>alternative medicine</a:t>
            </a:r>
          </a:p>
          <a:p>
            <a:pPr lvl="1">
              <a:defRPr/>
            </a:pPr>
            <a:r>
              <a:rPr lang="en-US" sz="2000" dirty="0" smtClean="0"/>
              <a:t>diagnostics</a:t>
            </a:r>
            <a:endParaRPr lang="en-GB" sz="2000" dirty="0"/>
          </a:p>
          <a:p>
            <a:pPr>
              <a:defRPr/>
            </a:pPr>
            <a:r>
              <a:rPr lang="en-US" sz="2400" dirty="0"/>
              <a:t>Collaborate with local and international research organizations to support research in </a:t>
            </a:r>
            <a:r>
              <a:rPr lang="en-US" sz="2400" dirty="0" smtClean="0"/>
              <a:t>AMR </a:t>
            </a:r>
            <a:endParaRPr lang="en-GB" sz="2400" dirty="0"/>
          </a:p>
          <a:p>
            <a:pPr marL="0" indent="0">
              <a:buNone/>
              <a:defRPr/>
            </a:pPr>
            <a:endParaRPr lang="en-GB" sz="2400" b="1" dirty="0">
              <a:solidFill>
                <a:schemeClr val="accent6">
                  <a:lumMod val="75000"/>
                </a:schemeClr>
              </a:solidFill>
            </a:endParaRPr>
          </a:p>
        </p:txBody>
      </p:sp>
    </p:spTree>
    <p:extLst>
      <p:ext uri="{BB962C8B-B14F-4D97-AF65-F5344CB8AC3E}">
        <p14:creationId xmlns:p14="http://schemas.microsoft.com/office/powerpoint/2010/main" val="24792453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502" y="2703811"/>
            <a:ext cx="10515600" cy="1325563"/>
          </a:xfrm>
        </p:spPr>
        <p:txBody>
          <a:bodyPr/>
          <a:lstStyle/>
          <a:p>
            <a:pPr algn="ctr"/>
            <a:r>
              <a:rPr lang="en-US" b="1" dirty="0" smtClean="0"/>
              <a:t>Policy Implementation</a:t>
            </a:r>
            <a:endParaRPr lang="en-US" dirty="0"/>
          </a:p>
        </p:txBody>
      </p:sp>
    </p:spTree>
    <p:extLst>
      <p:ext uri="{BB962C8B-B14F-4D97-AF65-F5344CB8AC3E}">
        <p14:creationId xmlns:p14="http://schemas.microsoft.com/office/powerpoint/2010/main" val="18549191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p:txBody>
          <a:bodyPr/>
          <a:lstStyle/>
          <a:p>
            <a:r>
              <a:rPr lang="en-US" altLang="en-US" b="1" dirty="0" smtClean="0"/>
              <a:t>Legal Framework</a:t>
            </a:r>
          </a:p>
          <a:p>
            <a:pPr lvl="1"/>
            <a:r>
              <a:rPr lang="en-US" altLang="en-US" dirty="0" smtClean="0"/>
              <a:t>Guided by various acts governing practice relevant to AMR</a:t>
            </a:r>
          </a:p>
          <a:p>
            <a:r>
              <a:rPr lang="en-US" altLang="en-US" b="1" dirty="0" smtClean="0"/>
              <a:t>Institutional Framework</a:t>
            </a:r>
          </a:p>
          <a:p>
            <a:pPr lvl="1"/>
            <a:r>
              <a:rPr lang="en-US" altLang="en-US" b="1" dirty="0" smtClean="0"/>
              <a:t>Role of Public Sector</a:t>
            </a:r>
          </a:p>
          <a:p>
            <a:pPr lvl="2"/>
            <a:r>
              <a:rPr lang="en-US" altLang="en-US" dirty="0" smtClean="0"/>
              <a:t>The AMR policy builds on the existing structures and policies in the country that are directly or indirectly related to AMR. </a:t>
            </a:r>
          </a:p>
          <a:p>
            <a:pPr lvl="1"/>
            <a:r>
              <a:rPr lang="en-US" altLang="en-US" b="1" dirty="0" smtClean="0"/>
              <a:t>Role of Private sector</a:t>
            </a:r>
          </a:p>
          <a:p>
            <a:pPr lvl="1"/>
            <a:r>
              <a:rPr lang="en-US" altLang="en-US" b="1" dirty="0" smtClean="0"/>
              <a:t>Role of International Agencies</a:t>
            </a:r>
            <a:endParaRPr lang="en-US" altLang="en-US" dirty="0" smtClean="0"/>
          </a:p>
        </p:txBody>
      </p:sp>
      <p:sp>
        <p:nvSpPr>
          <p:cNvPr id="6" name="Title 5"/>
          <p:cNvSpPr txBox="1">
            <a:spLocks noGrp="1"/>
          </p:cNvSpPr>
          <p:nvPr>
            <p:ph type="title"/>
          </p:nvPr>
        </p:nvSpPr>
        <p:spPr>
          <a:xfrm>
            <a:off x="838200" y="704741"/>
            <a:ext cx="10515600" cy="646331"/>
          </a:xfrm>
          <a:prstGeom prst="rect">
            <a:avLst/>
          </a:prstGeom>
          <a:noFill/>
        </p:spPr>
        <p:txBody>
          <a:bodyPr>
            <a:spAutoFit/>
          </a:bodyPr>
          <a:lstStyle/>
          <a:p>
            <a:pPr eaLnBrk="1" hangingPunct="1">
              <a:defRPr/>
            </a:pPr>
            <a:r>
              <a:rPr lang="en-US" sz="4000" b="1" dirty="0"/>
              <a:t>Policy Implementation Framework</a:t>
            </a:r>
          </a:p>
        </p:txBody>
      </p:sp>
    </p:spTree>
    <p:extLst>
      <p:ext uri="{BB962C8B-B14F-4D97-AF65-F5344CB8AC3E}">
        <p14:creationId xmlns:p14="http://schemas.microsoft.com/office/powerpoint/2010/main" val="12760022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t>Implementation of the AMR Policy</a:t>
            </a:r>
            <a:endParaRPr lang="en-GB" sz="4000" b="1" dirty="0"/>
          </a:p>
        </p:txBody>
      </p:sp>
      <p:sp>
        <p:nvSpPr>
          <p:cNvPr id="3" name="Content Placeholder 2"/>
          <p:cNvSpPr>
            <a:spLocks noGrp="1"/>
          </p:cNvSpPr>
          <p:nvPr>
            <p:ph idx="1"/>
          </p:nvPr>
        </p:nvSpPr>
        <p:spPr>
          <a:xfrm>
            <a:off x="247427" y="1665696"/>
            <a:ext cx="8175812" cy="5111621"/>
          </a:xfrm>
        </p:spPr>
        <p:txBody>
          <a:bodyPr>
            <a:noAutofit/>
          </a:bodyPr>
          <a:lstStyle/>
          <a:p>
            <a:pPr marL="0" indent="0">
              <a:buNone/>
              <a:defRPr/>
            </a:pPr>
            <a:r>
              <a:rPr lang="en-US" b="1" dirty="0">
                <a:solidFill>
                  <a:prstClr val="black"/>
                </a:solidFill>
              </a:rPr>
              <a:t>National Action Plan</a:t>
            </a:r>
          </a:p>
          <a:p>
            <a:pPr>
              <a:defRPr/>
            </a:pPr>
            <a:r>
              <a:rPr lang="en-US" b="1" dirty="0" smtClean="0">
                <a:solidFill>
                  <a:prstClr val="black"/>
                </a:solidFill>
              </a:rPr>
              <a:t>National </a:t>
            </a:r>
            <a:r>
              <a:rPr lang="en-US" b="1" dirty="0">
                <a:solidFill>
                  <a:prstClr val="black"/>
                </a:solidFill>
              </a:rPr>
              <a:t>Action Plan (NAP) </a:t>
            </a:r>
            <a:r>
              <a:rPr lang="en-US" dirty="0">
                <a:solidFill>
                  <a:prstClr val="black"/>
                </a:solidFill>
              </a:rPr>
              <a:t>has been developed </a:t>
            </a:r>
            <a:r>
              <a:rPr lang="en-US" dirty="0" smtClean="0">
                <a:solidFill>
                  <a:prstClr val="black"/>
                </a:solidFill>
              </a:rPr>
              <a:t>to </a:t>
            </a:r>
            <a:r>
              <a:rPr lang="en-US" dirty="0">
                <a:solidFill>
                  <a:prstClr val="black"/>
                </a:solidFill>
              </a:rPr>
              <a:t>effectively implement the AMR </a:t>
            </a:r>
            <a:r>
              <a:rPr lang="en-US" dirty="0" smtClean="0">
                <a:solidFill>
                  <a:prstClr val="black"/>
                </a:solidFill>
              </a:rPr>
              <a:t>policy </a:t>
            </a:r>
            <a:endParaRPr lang="en-US" dirty="0">
              <a:solidFill>
                <a:prstClr val="black"/>
              </a:solidFill>
            </a:endParaRPr>
          </a:p>
          <a:p>
            <a:pPr marL="0" indent="0">
              <a:buNone/>
              <a:defRPr/>
            </a:pPr>
            <a:r>
              <a:rPr lang="en-US" b="1" dirty="0" smtClean="0"/>
              <a:t>Financing</a:t>
            </a:r>
          </a:p>
          <a:p>
            <a:pPr>
              <a:defRPr/>
            </a:pPr>
            <a:r>
              <a:rPr lang="en-US" dirty="0" smtClean="0"/>
              <a:t>The National and County Governments in collaboration with development partners will ensure that </a:t>
            </a:r>
            <a:r>
              <a:rPr lang="en-US" b="1" dirty="0" smtClean="0"/>
              <a:t>adequate funding</a:t>
            </a:r>
            <a:endParaRPr lang="en-US" dirty="0"/>
          </a:p>
          <a:p>
            <a:pPr marL="0" indent="0">
              <a:buNone/>
              <a:defRPr/>
            </a:pPr>
            <a:endParaRPr lang="en-US" dirty="0"/>
          </a:p>
          <a:p>
            <a:pPr marL="0" indent="0">
              <a:buNone/>
              <a:defRPr/>
            </a:pPr>
            <a:endParaRPr lang="en-US" dirty="0"/>
          </a:p>
        </p:txBody>
      </p:sp>
      <p:pic>
        <p:nvPicPr>
          <p:cNvPr id="4" name="Picture 3"/>
          <p:cNvPicPr>
            <a:picLocks noChangeAspect="1"/>
          </p:cNvPicPr>
          <p:nvPr/>
        </p:nvPicPr>
        <p:blipFill>
          <a:blip r:embed="rId3"/>
          <a:stretch>
            <a:fillRect/>
          </a:stretch>
        </p:blipFill>
        <p:spPr>
          <a:xfrm>
            <a:off x="8529268" y="1665697"/>
            <a:ext cx="3662732" cy="5192303"/>
          </a:xfrm>
          <a:prstGeom prst="rect">
            <a:avLst/>
          </a:prstGeom>
          <a:ln w="3175">
            <a:solidFill>
              <a:schemeClr val="tx1"/>
            </a:solidFill>
          </a:ln>
        </p:spPr>
      </p:pic>
    </p:spTree>
    <p:extLst>
      <p:ext uri="{BB962C8B-B14F-4D97-AF65-F5344CB8AC3E}">
        <p14:creationId xmlns:p14="http://schemas.microsoft.com/office/powerpoint/2010/main" val="18485610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216" y="365125"/>
            <a:ext cx="10697584" cy="1325563"/>
          </a:xfrm>
        </p:spPr>
        <p:txBody>
          <a:bodyPr>
            <a:normAutofit/>
          </a:bodyPr>
          <a:lstStyle/>
          <a:p>
            <a:r>
              <a:rPr lang="en-US" sz="4000" b="1" dirty="0" smtClean="0"/>
              <a:t>NAP Objectives and Activities </a:t>
            </a:r>
            <a:endParaRPr lang="en-US" sz="4000" b="1" dirty="0"/>
          </a:p>
        </p:txBody>
      </p:sp>
      <p:sp>
        <p:nvSpPr>
          <p:cNvPr id="3" name="Content Placeholder 2"/>
          <p:cNvSpPr>
            <a:spLocks noGrp="1"/>
          </p:cNvSpPr>
          <p:nvPr>
            <p:ph idx="1"/>
          </p:nvPr>
        </p:nvSpPr>
        <p:spPr>
          <a:xfrm>
            <a:off x="838200" y="1416834"/>
            <a:ext cx="10515600" cy="4351338"/>
          </a:xfrm>
        </p:spPr>
        <p:txBody>
          <a:bodyPr/>
          <a:lstStyle/>
          <a:p>
            <a:r>
              <a:rPr lang="en-US" dirty="0" smtClean="0"/>
              <a:t>NAP lists interventions and activities for each AMR policy objective </a:t>
            </a:r>
            <a:endParaRPr lang="en-US" dirty="0"/>
          </a:p>
        </p:txBody>
      </p:sp>
      <p:pic>
        <p:nvPicPr>
          <p:cNvPr id="4" name="Picture 3"/>
          <p:cNvPicPr>
            <a:picLocks noChangeAspect="1"/>
          </p:cNvPicPr>
          <p:nvPr/>
        </p:nvPicPr>
        <p:blipFill>
          <a:blip r:embed="rId2"/>
          <a:stretch>
            <a:fillRect/>
          </a:stretch>
        </p:blipFill>
        <p:spPr>
          <a:xfrm>
            <a:off x="1028968" y="1907677"/>
            <a:ext cx="9298373" cy="6709773"/>
          </a:xfrm>
          <a:prstGeom prst="rect">
            <a:avLst/>
          </a:prstGeom>
        </p:spPr>
      </p:pic>
    </p:spTree>
    <p:extLst>
      <p:ext uri="{BB962C8B-B14F-4D97-AF65-F5344CB8AC3E}">
        <p14:creationId xmlns:p14="http://schemas.microsoft.com/office/powerpoint/2010/main" val="11096516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3242" y="2108498"/>
            <a:ext cx="9144000" cy="2213705"/>
          </a:xfrm>
        </p:spPr>
        <p:txBody>
          <a:bodyPr>
            <a:normAutofit/>
          </a:bodyPr>
          <a:lstStyle/>
          <a:p>
            <a:r>
              <a:rPr lang="en-US" altLang="en-US" sz="4400" b="1" dirty="0" smtClean="0"/>
              <a:t>Roles </a:t>
            </a:r>
            <a:r>
              <a:rPr lang="en-US" altLang="en-US" sz="4400" b="1" dirty="0"/>
              <a:t>and </a:t>
            </a:r>
            <a:r>
              <a:rPr lang="en-US" altLang="en-US" sz="4400" b="1" dirty="0" smtClean="0"/>
              <a:t>Responsibilities</a:t>
            </a:r>
            <a:r>
              <a:rPr lang="en-US" altLang="en-US" sz="4400" b="1" dirty="0"/>
              <a:t/>
            </a:r>
            <a:br>
              <a:rPr lang="en-US" altLang="en-US" sz="4400" b="1" dirty="0"/>
            </a:br>
            <a:endParaRPr lang="en-US" sz="4400" b="1" dirty="0"/>
          </a:p>
        </p:txBody>
      </p:sp>
    </p:spTree>
    <p:extLst>
      <p:ext uri="{BB962C8B-B14F-4D97-AF65-F5344CB8AC3E}">
        <p14:creationId xmlns:p14="http://schemas.microsoft.com/office/powerpoint/2010/main" val="33304208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3" algn="ctr" rtl="0">
              <a:lnSpc>
                <a:spcPct val="90000"/>
              </a:lnSpc>
              <a:spcBef>
                <a:spcPct val="0"/>
              </a:spcBef>
            </a:pPr>
            <a:r>
              <a:rPr lang="en-US" sz="4400" b="1" dirty="0" smtClean="0">
                <a:solidFill>
                  <a:schemeClr val="tx1"/>
                </a:solidFill>
                <a:latin typeface="+mj-lt"/>
              </a:rPr>
              <a:t>Role of the National Government</a:t>
            </a:r>
            <a:endParaRPr lang="en-GB" sz="4400" dirty="0">
              <a:solidFill>
                <a:schemeClr val="tx1"/>
              </a:solidFill>
              <a:latin typeface="+mj-lt"/>
            </a:endParaRPr>
          </a:p>
        </p:txBody>
      </p:sp>
      <p:sp>
        <p:nvSpPr>
          <p:cNvPr id="3" name="Content Placeholder 2"/>
          <p:cNvSpPr>
            <a:spLocks noGrp="1"/>
          </p:cNvSpPr>
          <p:nvPr>
            <p:ph idx="1"/>
          </p:nvPr>
        </p:nvSpPr>
        <p:spPr>
          <a:xfrm>
            <a:off x="838200" y="1631896"/>
            <a:ext cx="10515600" cy="5226104"/>
          </a:xfrm>
        </p:spPr>
        <p:txBody>
          <a:bodyPr>
            <a:noAutofit/>
          </a:bodyPr>
          <a:lstStyle/>
          <a:p>
            <a:pPr>
              <a:defRPr/>
            </a:pPr>
            <a:r>
              <a:rPr lang="en-US" b="1" dirty="0" smtClean="0"/>
              <a:t>The </a:t>
            </a:r>
            <a:r>
              <a:rPr lang="en-US" b="1" dirty="0"/>
              <a:t>Ministry responsible for </a:t>
            </a:r>
            <a:r>
              <a:rPr lang="en-US" b="1" dirty="0" smtClean="0"/>
              <a:t>Health</a:t>
            </a:r>
            <a:endParaRPr lang="en-US" dirty="0" smtClean="0"/>
          </a:p>
          <a:p>
            <a:pPr lvl="1">
              <a:defRPr/>
            </a:pPr>
            <a:r>
              <a:rPr lang="en-US" dirty="0" smtClean="0"/>
              <a:t>Provide </a:t>
            </a:r>
            <a:r>
              <a:rPr lang="en-US" dirty="0"/>
              <a:t>leadership in the Implementation of this Policy and </a:t>
            </a:r>
            <a:endParaRPr lang="en-US" dirty="0" smtClean="0"/>
          </a:p>
          <a:p>
            <a:pPr lvl="1">
              <a:defRPr/>
            </a:pPr>
            <a:r>
              <a:rPr lang="en-US" dirty="0" smtClean="0"/>
              <a:t>Host </a:t>
            </a:r>
            <a:r>
              <a:rPr lang="en-US" dirty="0"/>
              <a:t>the multi-sectoral Secretariat for the AMR agenda. </a:t>
            </a:r>
            <a:endParaRPr lang="en-US" dirty="0" smtClean="0"/>
          </a:p>
          <a:p>
            <a:pPr>
              <a:defRPr/>
            </a:pPr>
            <a:r>
              <a:rPr lang="en-US" b="1" dirty="0" smtClean="0"/>
              <a:t>The </a:t>
            </a:r>
            <a:r>
              <a:rPr lang="en-US" b="1" dirty="0"/>
              <a:t>Ministry responsible for Agriculture, Livestock and Fisheries</a:t>
            </a:r>
            <a:r>
              <a:rPr lang="en-US" dirty="0"/>
              <a:t>. </a:t>
            </a:r>
            <a:endParaRPr lang="en-GB" dirty="0"/>
          </a:p>
          <a:p>
            <a:pPr lvl="1">
              <a:defRPr/>
            </a:pPr>
            <a:r>
              <a:rPr lang="en-US" dirty="0" smtClean="0"/>
              <a:t>Provide </a:t>
            </a:r>
            <a:r>
              <a:rPr lang="en-US" dirty="0"/>
              <a:t>leadership in the implementation of the AMR agenda in </a:t>
            </a:r>
            <a:r>
              <a:rPr lang="en-US" dirty="0" smtClean="0"/>
              <a:t>sub sectors</a:t>
            </a:r>
          </a:p>
          <a:p>
            <a:pPr lvl="1">
              <a:defRPr/>
            </a:pPr>
            <a:r>
              <a:rPr lang="en-US" dirty="0"/>
              <a:t>B</a:t>
            </a:r>
            <a:r>
              <a:rPr lang="en-US" dirty="0" smtClean="0"/>
              <a:t>e </a:t>
            </a:r>
            <a:r>
              <a:rPr lang="en-US" dirty="0"/>
              <a:t>part of the AMR </a:t>
            </a:r>
            <a:r>
              <a:rPr lang="en-US" dirty="0" smtClean="0"/>
              <a:t>secretariat</a:t>
            </a:r>
            <a:endParaRPr lang="en-GB" dirty="0"/>
          </a:p>
          <a:p>
            <a:pPr>
              <a:defRPr/>
            </a:pPr>
            <a:r>
              <a:rPr lang="en-US" b="1" dirty="0"/>
              <a:t>The Ministry responsible for Environment</a:t>
            </a:r>
            <a:r>
              <a:rPr lang="en-US" dirty="0"/>
              <a:t> </a:t>
            </a:r>
            <a:endParaRPr lang="en-US" dirty="0" smtClean="0"/>
          </a:p>
          <a:p>
            <a:pPr lvl="1">
              <a:defRPr/>
            </a:pPr>
            <a:r>
              <a:rPr lang="en-US" dirty="0" smtClean="0"/>
              <a:t>Support </a:t>
            </a:r>
            <a:r>
              <a:rPr lang="en-US" dirty="0"/>
              <a:t>implementation of the AMR agenda with respect to the e</a:t>
            </a:r>
            <a:r>
              <a:rPr lang="en-US" dirty="0" smtClean="0"/>
              <a:t>nvironment</a:t>
            </a:r>
            <a:endParaRPr lang="en-GB" dirty="0"/>
          </a:p>
          <a:p>
            <a:pPr>
              <a:defRPr/>
            </a:pPr>
            <a:r>
              <a:rPr lang="en-US" dirty="0"/>
              <a:t>Other Government Ministries, Departments and Agencies (MDAs</a:t>
            </a:r>
            <a:r>
              <a:rPr lang="en-US" dirty="0" smtClean="0"/>
              <a:t>) </a:t>
            </a:r>
            <a:endParaRPr lang="en-US" strike="sngStrike" dirty="0" smtClean="0"/>
          </a:p>
          <a:p>
            <a:pPr lvl="1">
              <a:defRPr/>
            </a:pPr>
            <a:r>
              <a:rPr lang="en-US" dirty="0" smtClean="0"/>
              <a:t>Support </a:t>
            </a:r>
            <a:r>
              <a:rPr lang="en-US" dirty="0"/>
              <a:t>specified roles in the AMR agenda.</a:t>
            </a:r>
            <a:endParaRPr lang="en-GB" dirty="0"/>
          </a:p>
          <a:p>
            <a:pPr>
              <a:defRPr/>
            </a:pPr>
            <a:endParaRPr lang="en-GB" dirty="0"/>
          </a:p>
        </p:txBody>
      </p:sp>
    </p:spTree>
    <p:extLst>
      <p:ext uri="{BB962C8B-B14F-4D97-AF65-F5344CB8AC3E}">
        <p14:creationId xmlns:p14="http://schemas.microsoft.com/office/powerpoint/2010/main" val="27516353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Role of County Governments</a:t>
            </a:r>
            <a:endParaRPr lang="en-GB" sz="4000" b="1" dirty="0"/>
          </a:p>
        </p:txBody>
      </p:sp>
      <p:sp>
        <p:nvSpPr>
          <p:cNvPr id="3" name="Content Placeholder 2"/>
          <p:cNvSpPr>
            <a:spLocks noGrp="1"/>
          </p:cNvSpPr>
          <p:nvPr>
            <p:ph idx="1"/>
          </p:nvPr>
        </p:nvSpPr>
        <p:spPr/>
        <p:txBody>
          <a:bodyPr>
            <a:normAutofit/>
          </a:bodyPr>
          <a:lstStyle/>
          <a:p>
            <a:pPr>
              <a:defRPr/>
            </a:pPr>
            <a:r>
              <a:rPr lang="en-US" dirty="0" smtClean="0"/>
              <a:t>The </a:t>
            </a:r>
            <a:r>
              <a:rPr lang="en-US" dirty="0"/>
              <a:t>Department responsible for Health </a:t>
            </a:r>
            <a:endParaRPr lang="en-US" dirty="0" smtClean="0"/>
          </a:p>
          <a:p>
            <a:pPr lvl="1">
              <a:defRPr/>
            </a:pPr>
            <a:r>
              <a:rPr lang="en-US" dirty="0" smtClean="0"/>
              <a:t>provide </a:t>
            </a:r>
            <a:r>
              <a:rPr lang="en-US" dirty="0"/>
              <a:t>leadership in </a:t>
            </a:r>
            <a:r>
              <a:rPr lang="en-US" dirty="0" smtClean="0"/>
              <a:t>implementation </a:t>
            </a:r>
            <a:r>
              <a:rPr lang="en-US" dirty="0"/>
              <a:t>of this </a:t>
            </a:r>
            <a:r>
              <a:rPr lang="en-US" dirty="0" smtClean="0"/>
              <a:t>policy </a:t>
            </a:r>
            <a:r>
              <a:rPr lang="en-US" dirty="0"/>
              <a:t>at the </a:t>
            </a:r>
            <a:r>
              <a:rPr lang="en-US" dirty="0" smtClean="0"/>
              <a:t>county </a:t>
            </a:r>
          </a:p>
          <a:p>
            <a:pPr lvl="1">
              <a:defRPr/>
            </a:pPr>
            <a:r>
              <a:rPr lang="en-US" dirty="0" smtClean="0"/>
              <a:t>implement </a:t>
            </a:r>
            <a:r>
              <a:rPr lang="en-US" dirty="0"/>
              <a:t>AMR agenda within the </a:t>
            </a:r>
            <a:r>
              <a:rPr lang="en-US" dirty="0" smtClean="0"/>
              <a:t>health sector</a:t>
            </a:r>
            <a:endParaRPr lang="en-GB" dirty="0"/>
          </a:p>
          <a:p>
            <a:pPr>
              <a:defRPr/>
            </a:pPr>
            <a:r>
              <a:rPr lang="en-US" dirty="0"/>
              <a:t>The Department responsible for Veterinary </a:t>
            </a:r>
            <a:r>
              <a:rPr lang="en-US" dirty="0" smtClean="0"/>
              <a:t>Services</a:t>
            </a:r>
          </a:p>
          <a:p>
            <a:pPr lvl="1">
              <a:defRPr/>
            </a:pPr>
            <a:r>
              <a:rPr lang="en-US" dirty="0" smtClean="0"/>
              <a:t>provide </a:t>
            </a:r>
            <a:r>
              <a:rPr lang="en-US" dirty="0"/>
              <a:t>leadership in the implementation of the AMR agenda in </a:t>
            </a:r>
            <a:r>
              <a:rPr lang="en-US" dirty="0" smtClean="0"/>
              <a:t>sub sectors </a:t>
            </a:r>
            <a:endParaRPr lang="en-GB" dirty="0"/>
          </a:p>
          <a:p>
            <a:pPr>
              <a:defRPr/>
            </a:pPr>
            <a:r>
              <a:rPr lang="en-US" dirty="0"/>
              <a:t>The Department responsible for </a:t>
            </a:r>
            <a:r>
              <a:rPr lang="en-US" dirty="0" smtClean="0"/>
              <a:t>Environment</a:t>
            </a:r>
          </a:p>
          <a:p>
            <a:pPr lvl="1">
              <a:defRPr/>
            </a:pPr>
            <a:r>
              <a:rPr lang="en-US" dirty="0" smtClean="0"/>
              <a:t>support </a:t>
            </a:r>
            <a:r>
              <a:rPr lang="en-US" dirty="0"/>
              <a:t>implementation of the AMR agenda with respect to the </a:t>
            </a:r>
            <a:r>
              <a:rPr lang="en-US" dirty="0" smtClean="0"/>
              <a:t>environment</a:t>
            </a:r>
            <a:endParaRPr lang="en-GB" dirty="0"/>
          </a:p>
          <a:p>
            <a:pPr>
              <a:defRPr/>
            </a:pPr>
            <a:r>
              <a:rPr lang="en-US" dirty="0"/>
              <a:t>Other Departments and </a:t>
            </a:r>
            <a:r>
              <a:rPr lang="en-US" dirty="0" smtClean="0"/>
              <a:t>Agencies</a:t>
            </a:r>
            <a:endParaRPr lang="en-US" strike="sngStrike" dirty="0" smtClean="0"/>
          </a:p>
          <a:p>
            <a:pPr lvl="1">
              <a:defRPr/>
            </a:pPr>
            <a:r>
              <a:rPr lang="en-US" dirty="0" smtClean="0"/>
              <a:t>Support </a:t>
            </a:r>
            <a:r>
              <a:rPr lang="en-US" dirty="0"/>
              <a:t>specified roles in the AMR </a:t>
            </a:r>
            <a:r>
              <a:rPr lang="en-US" dirty="0" smtClean="0"/>
              <a:t>agenda</a:t>
            </a:r>
            <a:endParaRPr lang="en-GB" dirty="0"/>
          </a:p>
          <a:p>
            <a:pPr>
              <a:defRPr/>
            </a:pPr>
            <a:endParaRPr lang="en-GB" dirty="0"/>
          </a:p>
        </p:txBody>
      </p:sp>
    </p:spTree>
    <p:extLst>
      <p:ext uri="{BB962C8B-B14F-4D97-AF65-F5344CB8AC3E}">
        <p14:creationId xmlns:p14="http://schemas.microsoft.com/office/powerpoint/2010/main" val="40288578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b="1" dirty="0" smtClean="0"/>
              <a:t>Role of Other Sectors</a:t>
            </a:r>
            <a:endParaRPr lang="en-GB" sz="4000" b="1" dirty="0"/>
          </a:p>
        </p:txBody>
      </p:sp>
      <p:sp>
        <p:nvSpPr>
          <p:cNvPr id="3" name="Content Placeholder 2"/>
          <p:cNvSpPr>
            <a:spLocks noGrp="1"/>
          </p:cNvSpPr>
          <p:nvPr>
            <p:ph idx="1"/>
          </p:nvPr>
        </p:nvSpPr>
        <p:spPr/>
        <p:txBody>
          <a:bodyPr/>
          <a:lstStyle/>
          <a:p>
            <a:pPr marL="0" indent="0">
              <a:buNone/>
              <a:defRPr/>
            </a:pPr>
            <a:r>
              <a:rPr lang="en-US" sz="2400" b="1" dirty="0"/>
              <a:t>Role of Private Sector</a:t>
            </a:r>
            <a:endParaRPr lang="en-GB" sz="2400" b="1" dirty="0"/>
          </a:p>
          <a:p>
            <a:pPr>
              <a:defRPr/>
            </a:pPr>
            <a:r>
              <a:rPr lang="en-US" sz="2400" dirty="0" smtClean="0"/>
              <a:t>Collaborate </a:t>
            </a:r>
            <a:r>
              <a:rPr lang="en-US" sz="2400" dirty="0"/>
              <a:t>with the government </a:t>
            </a:r>
            <a:r>
              <a:rPr lang="en-US" sz="2400" dirty="0" smtClean="0"/>
              <a:t>to implement this Policy</a:t>
            </a:r>
          </a:p>
          <a:p>
            <a:pPr marL="0" indent="0">
              <a:buNone/>
              <a:defRPr/>
            </a:pPr>
            <a:r>
              <a:rPr lang="en-US" sz="2400" b="1" dirty="0" smtClean="0"/>
              <a:t>Role </a:t>
            </a:r>
            <a:r>
              <a:rPr lang="en-US" sz="2400" b="1" dirty="0"/>
              <a:t>of International Agencies</a:t>
            </a:r>
            <a:endParaRPr lang="en-GB" sz="2400" b="1" dirty="0"/>
          </a:p>
          <a:p>
            <a:pPr>
              <a:defRPr/>
            </a:pPr>
            <a:r>
              <a:rPr lang="en-US" sz="2400" dirty="0" smtClean="0"/>
              <a:t>Resource mobilization </a:t>
            </a:r>
          </a:p>
          <a:p>
            <a:pPr>
              <a:defRPr/>
            </a:pPr>
            <a:r>
              <a:rPr lang="en-US" sz="2400" dirty="0"/>
              <a:t>T</a:t>
            </a:r>
            <a:r>
              <a:rPr lang="en-US" sz="2400" dirty="0" smtClean="0"/>
              <a:t>echnical </a:t>
            </a:r>
            <a:r>
              <a:rPr lang="en-US" sz="2400" dirty="0"/>
              <a:t>assistance </a:t>
            </a:r>
            <a:endParaRPr lang="en-US" sz="2400" dirty="0" smtClean="0"/>
          </a:p>
          <a:p>
            <a:pPr>
              <a:defRPr/>
            </a:pPr>
            <a:endParaRPr lang="en-GB" sz="2400" dirty="0"/>
          </a:p>
          <a:p>
            <a:pPr>
              <a:defRPr/>
            </a:pPr>
            <a:endParaRPr lang="en-GB" sz="2400" dirty="0"/>
          </a:p>
        </p:txBody>
      </p:sp>
    </p:spTree>
    <p:extLst>
      <p:ext uri="{BB962C8B-B14F-4D97-AF65-F5344CB8AC3E}">
        <p14:creationId xmlns:p14="http://schemas.microsoft.com/office/powerpoint/2010/main" val="7092617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3999" y="1122363"/>
            <a:ext cx="9793045" cy="2387600"/>
          </a:xfrm>
        </p:spPr>
        <p:txBody>
          <a:bodyPr>
            <a:normAutofit/>
          </a:bodyPr>
          <a:lstStyle/>
          <a:p>
            <a:r>
              <a:rPr lang="en-US" altLang="en-US" sz="4400" b="1" dirty="0" smtClean="0"/>
              <a:t>How will the Stakeholder Coordinate their activities?</a:t>
            </a:r>
            <a:endParaRPr lang="en-US" sz="4400" b="1" dirty="0"/>
          </a:p>
        </p:txBody>
      </p:sp>
    </p:spTree>
    <p:extLst>
      <p:ext uri="{BB962C8B-B14F-4D97-AF65-F5344CB8AC3E}">
        <p14:creationId xmlns:p14="http://schemas.microsoft.com/office/powerpoint/2010/main" val="26036596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GB" sz="4000" b="1" dirty="0" smtClean="0">
                <a:latin typeface="+mn-lt"/>
              </a:rPr>
              <a:t>Objectives</a:t>
            </a:r>
            <a:endParaRPr lang="en-GB" sz="4000" b="1" dirty="0">
              <a:latin typeface="+mn-lt"/>
            </a:endParaRPr>
          </a:p>
        </p:txBody>
      </p:sp>
      <p:sp>
        <p:nvSpPr>
          <p:cNvPr id="5" name="Content Placeholder 4"/>
          <p:cNvSpPr>
            <a:spLocks noGrp="1"/>
          </p:cNvSpPr>
          <p:nvPr>
            <p:ph idx="1"/>
          </p:nvPr>
        </p:nvSpPr>
        <p:spPr/>
        <p:txBody>
          <a:bodyPr/>
          <a:lstStyle/>
          <a:p>
            <a:pPr marL="0" indent="0">
              <a:buNone/>
            </a:pPr>
            <a:r>
              <a:rPr lang="en-GB" dirty="0" smtClean="0"/>
              <a:t>By the end of this module participants will be able to</a:t>
            </a:r>
          </a:p>
          <a:p>
            <a:r>
              <a:rPr lang="en-GB" dirty="0" smtClean="0"/>
              <a:t>Describe the objectives and scope of the </a:t>
            </a:r>
          </a:p>
          <a:p>
            <a:pPr lvl="1"/>
            <a:r>
              <a:rPr lang="en-GB" dirty="0" smtClean="0"/>
              <a:t>National Policy </a:t>
            </a:r>
            <a:r>
              <a:rPr lang="en-GB" dirty="0"/>
              <a:t>on prevention and containment of AMR in Kenya</a:t>
            </a:r>
            <a:endParaRPr lang="en-GB" dirty="0" smtClean="0"/>
          </a:p>
          <a:p>
            <a:pPr lvl="1"/>
            <a:r>
              <a:rPr lang="en-GB" dirty="0" smtClean="0"/>
              <a:t>National Action Plan on prevention and containment of AMR in Kenya</a:t>
            </a:r>
          </a:p>
          <a:p>
            <a:r>
              <a:rPr lang="en-GB" dirty="0" smtClean="0"/>
              <a:t>Describe roles and responsibilities of the stakeholders</a:t>
            </a:r>
          </a:p>
          <a:p>
            <a:r>
              <a:rPr lang="en-GB" dirty="0" smtClean="0"/>
              <a:t>Describe monitoring and evaluation plans</a:t>
            </a:r>
          </a:p>
        </p:txBody>
      </p:sp>
    </p:spTree>
    <p:extLst>
      <p:ext uri="{BB962C8B-B14F-4D97-AF65-F5344CB8AC3E}">
        <p14:creationId xmlns:p14="http://schemas.microsoft.com/office/powerpoint/2010/main" val="24244175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AMR Coordination Mechanism</a:t>
            </a:r>
            <a:endParaRPr lang="en-GB" sz="4000" b="1" dirty="0"/>
          </a:p>
        </p:txBody>
      </p:sp>
      <p:sp>
        <p:nvSpPr>
          <p:cNvPr id="3" name="Content Placeholder 2"/>
          <p:cNvSpPr>
            <a:spLocks noGrp="1"/>
          </p:cNvSpPr>
          <p:nvPr>
            <p:ph idx="1"/>
          </p:nvPr>
        </p:nvSpPr>
        <p:spPr/>
        <p:txBody>
          <a:bodyPr/>
          <a:lstStyle/>
          <a:p>
            <a:pPr>
              <a:defRPr/>
            </a:pPr>
            <a:r>
              <a:rPr lang="en-US" dirty="0" smtClean="0"/>
              <a:t>The </a:t>
            </a:r>
            <a:r>
              <a:rPr lang="en-US" dirty="0"/>
              <a:t>Ministries responsible for Health and Livestock, Fisheries &amp; </a:t>
            </a:r>
            <a:r>
              <a:rPr lang="en-US" dirty="0" smtClean="0"/>
              <a:t>Crops</a:t>
            </a:r>
          </a:p>
          <a:p>
            <a:pPr lvl="1">
              <a:defRPr/>
            </a:pPr>
            <a:r>
              <a:rPr lang="en-US" dirty="0" smtClean="0"/>
              <a:t>jointly </a:t>
            </a:r>
            <a:r>
              <a:rPr lang="en-US" dirty="0"/>
              <a:t>establish the </a:t>
            </a:r>
            <a:r>
              <a:rPr lang="en-US" dirty="0" err="1"/>
              <a:t>multisectoral</a:t>
            </a:r>
            <a:r>
              <a:rPr lang="en-US" dirty="0"/>
              <a:t> AMR Secretariat </a:t>
            </a:r>
            <a:endParaRPr lang="en-US" dirty="0" smtClean="0"/>
          </a:p>
          <a:p>
            <a:pPr>
              <a:defRPr/>
            </a:pPr>
            <a:r>
              <a:rPr lang="en-US" dirty="0" smtClean="0"/>
              <a:t>Ministry </a:t>
            </a:r>
            <a:r>
              <a:rPr lang="en-US" dirty="0"/>
              <a:t>responsible for </a:t>
            </a:r>
            <a:r>
              <a:rPr lang="en-US" dirty="0" smtClean="0"/>
              <a:t>Health</a:t>
            </a:r>
          </a:p>
          <a:p>
            <a:pPr lvl="1">
              <a:defRPr/>
            </a:pPr>
            <a:r>
              <a:rPr lang="en-US" dirty="0" smtClean="0"/>
              <a:t>host to </a:t>
            </a:r>
            <a:r>
              <a:rPr lang="en-US" dirty="0"/>
              <a:t>coordinate the AMR </a:t>
            </a:r>
            <a:r>
              <a:rPr lang="en-US" dirty="0" smtClean="0"/>
              <a:t>agenda</a:t>
            </a:r>
          </a:p>
          <a:p>
            <a:r>
              <a:rPr lang="en-GB" dirty="0" smtClean="0"/>
              <a:t>The </a:t>
            </a:r>
            <a:r>
              <a:rPr lang="en-GB" dirty="0"/>
              <a:t>Intergovernmental </a:t>
            </a:r>
            <a:r>
              <a:rPr lang="en-GB" dirty="0" smtClean="0"/>
              <a:t>structures</a:t>
            </a:r>
          </a:p>
          <a:p>
            <a:pPr lvl="1"/>
            <a:r>
              <a:rPr lang="en-GB" dirty="0" smtClean="0"/>
              <a:t>agree </a:t>
            </a:r>
            <a:r>
              <a:rPr lang="en-GB" dirty="0"/>
              <a:t>on implementation of the National Action </a:t>
            </a:r>
            <a:r>
              <a:rPr lang="en-GB" dirty="0" smtClean="0"/>
              <a:t>Plan</a:t>
            </a:r>
            <a:endParaRPr lang="en-US" dirty="0" smtClean="0"/>
          </a:p>
          <a:p>
            <a:pPr marL="0" indent="0">
              <a:buNone/>
              <a:defRPr/>
            </a:pPr>
            <a:endParaRPr lang="en-US" dirty="0"/>
          </a:p>
        </p:txBody>
      </p:sp>
    </p:spTree>
    <p:extLst>
      <p:ext uri="{BB962C8B-B14F-4D97-AF65-F5344CB8AC3E}">
        <p14:creationId xmlns:p14="http://schemas.microsoft.com/office/powerpoint/2010/main" val="16196669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269001604"/>
              </p:ext>
            </p:extLst>
          </p:nvPr>
        </p:nvGraphicFramePr>
        <p:xfrm>
          <a:off x="1474061" y="986195"/>
          <a:ext cx="8128000" cy="56945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t>AMR Coordination Mechanism</a:t>
            </a:r>
            <a:br>
              <a:rPr lang="en-US" sz="3200" b="1" dirty="0" smtClean="0"/>
            </a:br>
            <a:endParaRPr lang="en-GB" sz="3200" b="1" dirty="0"/>
          </a:p>
        </p:txBody>
      </p:sp>
    </p:spTree>
    <p:extLst>
      <p:ext uri="{BB962C8B-B14F-4D97-AF65-F5344CB8AC3E}">
        <p14:creationId xmlns:p14="http://schemas.microsoft.com/office/powerpoint/2010/main" val="32763483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3180"/>
            <a:ext cx="10515600" cy="1325563"/>
          </a:xfrm>
        </p:spPr>
        <p:txBody>
          <a:bodyPr>
            <a:noAutofit/>
          </a:bodyPr>
          <a:lstStyle/>
          <a:p>
            <a:pPr algn="ctr">
              <a:defRPr/>
            </a:pPr>
            <a:r>
              <a:rPr lang="en-US" sz="4000" b="1" dirty="0">
                <a:latin typeface="+mn-lt"/>
                <a:cs typeface="Arial" panose="020B0604020202020204" pitchFamily="34" charset="0"/>
              </a:rPr>
              <a:t>Role of Public sector- </a:t>
            </a:r>
            <a:r>
              <a:rPr lang="en-US" sz="4000" b="1" dirty="0" smtClean="0">
                <a:latin typeface="+mn-lt"/>
                <a:cs typeface="Arial" panose="020B0604020202020204" pitchFamily="34" charset="0"/>
              </a:rPr>
              <a:t/>
            </a:r>
            <a:br>
              <a:rPr lang="en-US" sz="4000" b="1" dirty="0" smtClean="0">
                <a:latin typeface="+mn-lt"/>
                <a:cs typeface="Arial" panose="020B0604020202020204" pitchFamily="34" charset="0"/>
              </a:rPr>
            </a:br>
            <a:r>
              <a:rPr lang="en-US" sz="4000" b="1" dirty="0" smtClean="0">
                <a:latin typeface="+mn-lt"/>
                <a:cs typeface="Arial" panose="020B0604020202020204" pitchFamily="34" charset="0"/>
              </a:rPr>
              <a:t>Oversight</a:t>
            </a:r>
            <a:r>
              <a:rPr lang="en-US" sz="4000" b="1" dirty="0">
                <a:latin typeface="+mn-lt"/>
                <a:cs typeface="Arial" panose="020B0604020202020204" pitchFamily="34" charset="0"/>
              </a:rPr>
              <a:t>, Management </a:t>
            </a:r>
            <a:r>
              <a:rPr lang="en-US" sz="4000" b="1" dirty="0" smtClean="0">
                <a:latin typeface="+mn-lt"/>
                <a:cs typeface="Arial" panose="020B0604020202020204" pitchFamily="34" charset="0"/>
              </a:rPr>
              <a:t>&amp; Coordination</a:t>
            </a:r>
            <a:endParaRPr lang="en-US" sz="4000" b="1" dirty="0">
              <a:latin typeface="+mn-lt"/>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84466727"/>
              </p:ext>
            </p:extLst>
          </p:nvPr>
        </p:nvGraphicFramePr>
        <p:xfrm>
          <a:off x="838200" y="1564065"/>
          <a:ext cx="10515600" cy="46128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Arrow: Left 5"/>
          <p:cNvSpPr/>
          <p:nvPr/>
        </p:nvSpPr>
        <p:spPr>
          <a:xfrm>
            <a:off x="7682446" y="2669759"/>
            <a:ext cx="1371600" cy="32543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8917" name="TextBox 7"/>
          <p:cNvSpPr txBox="1">
            <a:spLocks noChangeArrowheads="1"/>
          </p:cNvSpPr>
          <p:nvPr/>
        </p:nvSpPr>
        <p:spPr bwMode="auto">
          <a:xfrm>
            <a:off x="9174696" y="1935163"/>
            <a:ext cx="159067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b="1" dirty="0"/>
              <a:t>approving budgets and work plans, resource mobilization and policy</a:t>
            </a:r>
          </a:p>
        </p:txBody>
      </p:sp>
      <p:sp>
        <p:nvSpPr>
          <p:cNvPr id="9" name="Arrow: Left 8"/>
          <p:cNvSpPr/>
          <p:nvPr/>
        </p:nvSpPr>
        <p:spPr>
          <a:xfrm>
            <a:off x="9161270" y="5302115"/>
            <a:ext cx="721451" cy="24053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8919" name="TextBox 9"/>
          <p:cNvSpPr txBox="1">
            <a:spLocks noChangeArrowheads="1"/>
          </p:cNvSpPr>
          <p:nvPr/>
        </p:nvSpPr>
        <p:spPr bwMode="auto">
          <a:xfrm>
            <a:off x="9882721" y="4602190"/>
            <a:ext cx="17653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b="1" dirty="0"/>
              <a:t>approving budgets and work </a:t>
            </a:r>
            <a:r>
              <a:rPr lang="en-US" altLang="en-US" sz="1800" b="1" dirty="0" smtClean="0"/>
              <a:t>plans, resource mobilization and implementation of Policy</a:t>
            </a:r>
            <a:endParaRPr lang="en-US" altLang="en-US" sz="1800" b="1" dirty="0"/>
          </a:p>
        </p:txBody>
      </p:sp>
      <p:sp>
        <p:nvSpPr>
          <p:cNvPr id="11" name="Arrow: Right 10"/>
          <p:cNvSpPr/>
          <p:nvPr/>
        </p:nvSpPr>
        <p:spPr>
          <a:xfrm>
            <a:off x="3478214" y="2312988"/>
            <a:ext cx="935037" cy="2397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8921" name="TextBox 11"/>
          <p:cNvSpPr txBox="1">
            <a:spLocks noChangeArrowheads="1"/>
          </p:cNvSpPr>
          <p:nvPr/>
        </p:nvSpPr>
        <p:spPr bwMode="auto">
          <a:xfrm>
            <a:off x="1115878" y="1564065"/>
            <a:ext cx="2490923"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b="1" dirty="0">
                <a:solidFill>
                  <a:srgbClr val="002060"/>
                </a:solidFill>
              </a:rPr>
              <a:t>Principal Secretaries of relevant ministries and a management committee comprising of Technical Directors and experts</a:t>
            </a:r>
          </a:p>
        </p:txBody>
      </p:sp>
      <p:sp>
        <p:nvSpPr>
          <p:cNvPr id="15" name="TextBox 14"/>
          <p:cNvSpPr txBox="1"/>
          <p:nvPr/>
        </p:nvSpPr>
        <p:spPr>
          <a:xfrm>
            <a:off x="414338" y="4444790"/>
            <a:ext cx="2597150" cy="1754188"/>
          </a:xfrm>
          <a:prstGeom prst="rect">
            <a:avLst/>
          </a:prstGeom>
          <a:noFill/>
        </p:spPr>
        <p:txBody>
          <a:bodyPr>
            <a:spAutoFit/>
          </a:bodyPr>
          <a:lstStyle/>
          <a:p>
            <a:pPr eaLnBrk="1" hangingPunct="1">
              <a:defRPr/>
            </a:pPr>
            <a:r>
              <a:rPr lang="en-US" b="1" dirty="0">
                <a:solidFill>
                  <a:schemeClr val="accent1">
                    <a:lumMod val="75000"/>
                  </a:schemeClr>
                </a:solidFill>
              </a:rPr>
              <a:t>County Executive Committee members, County Chief Officers of relevant Departments and Technical County Directors. </a:t>
            </a:r>
          </a:p>
        </p:txBody>
      </p:sp>
      <p:sp>
        <p:nvSpPr>
          <p:cNvPr id="12" name="Arrow: Right 10"/>
          <p:cNvSpPr/>
          <p:nvPr/>
        </p:nvSpPr>
        <p:spPr>
          <a:xfrm>
            <a:off x="2541722" y="5041899"/>
            <a:ext cx="572953" cy="2602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34506106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smtClean="0"/>
              <a:t>Kenya’s implementation status</a:t>
            </a:r>
            <a:endParaRPr lang="en-GB" b="1" dirty="0"/>
          </a:p>
        </p:txBody>
      </p:sp>
      <p:sp>
        <p:nvSpPr>
          <p:cNvPr id="5" name="Text Placeholder 4"/>
          <p:cNvSpPr>
            <a:spLocks noGrp="1"/>
          </p:cNvSpPr>
          <p:nvPr>
            <p:ph type="body" idx="1"/>
          </p:nvPr>
        </p:nvSpPr>
        <p:spPr/>
        <p:txBody>
          <a:bodyPr/>
          <a:lstStyle/>
          <a:p>
            <a:endParaRPr lang="en-GB"/>
          </a:p>
        </p:txBody>
      </p:sp>
    </p:spTree>
    <p:extLst>
      <p:ext uri="{BB962C8B-B14F-4D97-AF65-F5344CB8AC3E}">
        <p14:creationId xmlns:p14="http://schemas.microsoft.com/office/powerpoint/2010/main" val="20697377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3600" b="1" dirty="0" smtClean="0"/>
              <a:t>1. Advocacy, Awareness and Education</a:t>
            </a:r>
            <a:endParaRPr lang="en-GB" sz="3600" b="1" dirty="0"/>
          </a:p>
        </p:txBody>
      </p:sp>
      <p:sp>
        <p:nvSpPr>
          <p:cNvPr id="5" name="Content Placeholder 4"/>
          <p:cNvSpPr>
            <a:spLocks noGrp="1"/>
          </p:cNvSpPr>
          <p:nvPr>
            <p:ph sz="half" idx="1"/>
          </p:nvPr>
        </p:nvSpPr>
        <p:spPr/>
        <p:txBody>
          <a:bodyPr>
            <a:normAutofit/>
          </a:bodyPr>
          <a:lstStyle/>
          <a:p>
            <a:endParaRPr lang="en-US" dirty="0" smtClean="0"/>
          </a:p>
          <a:p>
            <a:r>
              <a:rPr lang="en-US" dirty="0" smtClean="0"/>
              <a:t>Provide </a:t>
            </a:r>
            <a:r>
              <a:rPr lang="en-US" dirty="0"/>
              <a:t>relevant and accurate information to persons handling </a:t>
            </a:r>
            <a:r>
              <a:rPr lang="en-US" dirty="0" smtClean="0"/>
              <a:t>antimicrobials. </a:t>
            </a:r>
          </a:p>
        </p:txBody>
      </p:sp>
      <p:pic>
        <p:nvPicPr>
          <p:cNvPr id="7" name="Content Placeholder 6"/>
          <p:cNvPicPr>
            <a:picLocks noGrp="1" noChangeAspect="1"/>
          </p:cNvPicPr>
          <p:nvPr>
            <p:ph sz="half" idx="2"/>
          </p:nvPr>
        </p:nvPicPr>
        <p:blipFill>
          <a:blip r:embed="rId2"/>
          <a:stretch>
            <a:fillRect/>
          </a:stretch>
        </p:blipFill>
        <p:spPr>
          <a:xfrm>
            <a:off x="6421655" y="1825625"/>
            <a:ext cx="4598282" cy="4351338"/>
          </a:xfrm>
          <a:prstGeom prst="rect">
            <a:avLst/>
          </a:prstGeom>
          <a:ln w="19050">
            <a:solidFill>
              <a:schemeClr val="tx1"/>
            </a:solidFill>
          </a:ln>
        </p:spPr>
      </p:pic>
    </p:spTree>
    <p:extLst>
      <p:ext uri="{BB962C8B-B14F-4D97-AF65-F5344CB8AC3E}">
        <p14:creationId xmlns:p14="http://schemas.microsoft.com/office/powerpoint/2010/main" val="40694556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t>Information Education and Communication Materials</a:t>
            </a:r>
            <a:endParaRPr lang="en-GB" sz="3600" b="1" dirty="0"/>
          </a:p>
        </p:txBody>
      </p:sp>
      <p:pic>
        <p:nvPicPr>
          <p:cNvPr id="5" name="Content Placeholder 4"/>
          <p:cNvPicPr>
            <a:picLocks noGrp="1" noChangeAspect="1"/>
          </p:cNvPicPr>
          <p:nvPr>
            <p:ph sz="half" idx="1"/>
          </p:nvPr>
        </p:nvPicPr>
        <p:blipFill>
          <a:blip r:embed="rId2"/>
          <a:stretch>
            <a:fillRect/>
          </a:stretch>
        </p:blipFill>
        <p:spPr>
          <a:xfrm>
            <a:off x="1272386" y="1401929"/>
            <a:ext cx="4712676" cy="5121957"/>
          </a:xfrm>
          <a:prstGeom prst="rect">
            <a:avLst/>
          </a:prstGeom>
        </p:spPr>
      </p:pic>
      <p:pic>
        <p:nvPicPr>
          <p:cNvPr id="6" name="Content Placeholder 5"/>
          <p:cNvPicPr>
            <a:picLocks noGrp="1" noChangeAspect="1"/>
          </p:cNvPicPr>
          <p:nvPr>
            <p:ph sz="half" idx="2"/>
          </p:nvPr>
        </p:nvPicPr>
        <p:blipFill>
          <a:blip r:embed="rId3"/>
          <a:stretch>
            <a:fillRect/>
          </a:stretch>
        </p:blipFill>
        <p:spPr>
          <a:xfrm>
            <a:off x="5985062" y="1401929"/>
            <a:ext cx="4754880" cy="5084404"/>
          </a:xfrm>
          <a:prstGeom prst="rect">
            <a:avLst/>
          </a:prstGeom>
        </p:spPr>
      </p:pic>
    </p:spTree>
    <p:extLst>
      <p:ext uri="{BB962C8B-B14F-4D97-AF65-F5344CB8AC3E}">
        <p14:creationId xmlns:p14="http://schemas.microsoft.com/office/powerpoint/2010/main" val="11838980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t>Advocacy, Awareness and Education</a:t>
            </a:r>
            <a:endParaRPr lang="en-GB" sz="3600" b="1" dirty="0"/>
          </a:p>
        </p:txBody>
      </p:sp>
      <p:pic>
        <p:nvPicPr>
          <p:cNvPr id="6" name="Content Placeholder 5"/>
          <p:cNvPicPr>
            <a:picLocks noGrp="1" noChangeAspect="1"/>
          </p:cNvPicPr>
          <p:nvPr>
            <p:ph sz="half" idx="1"/>
          </p:nvPr>
        </p:nvPicPr>
        <p:blipFill>
          <a:blip r:embed="rId2"/>
          <a:stretch>
            <a:fillRect/>
          </a:stretch>
        </p:blipFill>
        <p:spPr>
          <a:xfrm>
            <a:off x="1493322" y="1544270"/>
            <a:ext cx="4853089" cy="5060304"/>
          </a:xfrm>
          <a:prstGeom prst="rect">
            <a:avLst/>
          </a:prstGeom>
        </p:spPr>
      </p:pic>
      <p:pic>
        <p:nvPicPr>
          <p:cNvPr id="9" name="Content Placeholder 4"/>
          <p:cNvPicPr>
            <a:picLocks noGrp="1" noChangeAspect="1"/>
          </p:cNvPicPr>
          <p:nvPr>
            <p:ph sz="half" idx="2"/>
          </p:nvPr>
        </p:nvPicPr>
        <p:blipFill>
          <a:blip r:embed="rId3"/>
          <a:stretch>
            <a:fillRect/>
          </a:stretch>
        </p:blipFill>
        <p:spPr>
          <a:xfrm>
            <a:off x="6116705" y="1544270"/>
            <a:ext cx="5341268" cy="5060304"/>
          </a:xfrm>
          <a:prstGeom prst="rect">
            <a:avLst/>
          </a:prstGeom>
        </p:spPr>
      </p:pic>
    </p:spTree>
    <p:extLst>
      <p:ext uri="{BB962C8B-B14F-4D97-AF65-F5344CB8AC3E}">
        <p14:creationId xmlns:p14="http://schemas.microsoft.com/office/powerpoint/2010/main" val="38151333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sz="3600" b="1" dirty="0" smtClean="0"/>
              <a:t>Marking the World Antibiotic Resistance Awareness Week 2017</a:t>
            </a:r>
            <a:endParaRPr lang="en-GB" sz="3600" b="1" dirty="0"/>
          </a:p>
        </p:txBody>
      </p:sp>
      <p:pic>
        <p:nvPicPr>
          <p:cNvPr id="7"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70364" y="1559430"/>
            <a:ext cx="7687887" cy="5183742"/>
          </a:xfrm>
        </p:spPr>
      </p:pic>
    </p:spTree>
    <p:extLst>
      <p:ext uri="{BB962C8B-B14F-4D97-AF65-F5344CB8AC3E}">
        <p14:creationId xmlns:p14="http://schemas.microsoft.com/office/powerpoint/2010/main" val="935791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t>Understanding the Scope of AMR- Surveillance</a:t>
            </a:r>
            <a:endParaRPr lang="en-GB" sz="3600" b="1" dirty="0"/>
          </a:p>
        </p:txBody>
      </p:sp>
      <p:sp>
        <p:nvSpPr>
          <p:cNvPr id="3" name="Content Placeholder 2"/>
          <p:cNvSpPr>
            <a:spLocks noGrp="1"/>
          </p:cNvSpPr>
          <p:nvPr>
            <p:ph sz="half" idx="1"/>
          </p:nvPr>
        </p:nvSpPr>
        <p:spPr>
          <a:xfrm>
            <a:off x="838200" y="1690688"/>
            <a:ext cx="5181600" cy="4486275"/>
          </a:xfrm>
        </p:spPr>
        <p:txBody>
          <a:bodyPr/>
          <a:lstStyle/>
          <a:p>
            <a:r>
              <a:rPr lang="en-GB" dirty="0" smtClean="0"/>
              <a:t>Implementation is in progress</a:t>
            </a:r>
          </a:p>
          <a:p>
            <a:r>
              <a:rPr lang="en-GB" dirty="0" smtClean="0"/>
              <a:t>2 pilot sites to test the system</a:t>
            </a:r>
          </a:p>
          <a:p>
            <a:r>
              <a:rPr lang="en-GB" dirty="0" smtClean="0"/>
              <a:t>Scaling up to 4 sites in 2018</a:t>
            </a:r>
          </a:p>
          <a:p>
            <a:r>
              <a:rPr lang="en-GB" dirty="0" smtClean="0"/>
              <a:t>Goal to have at least 20 sites by 2022</a:t>
            </a:r>
          </a:p>
          <a:p>
            <a:r>
              <a:rPr lang="en-GB" dirty="0" smtClean="0"/>
              <a:t>Surveillance strategy finalized</a:t>
            </a:r>
            <a:endParaRPr lang="en-GB" dirty="0"/>
          </a:p>
        </p:txBody>
      </p:sp>
      <p:pic>
        <p:nvPicPr>
          <p:cNvPr id="7" name="Content Placeholder 6"/>
          <p:cNvPicPr>
            <a:picLocks noGrp="1" noChangeAspect="1"/>
          </p:cNvPicPr>
          <p:nvPr>
            <p:ph sz="half" idx="2"/>
          </p:nvPr>
        </p:nvPicPr>
        <p:blipFill>
          <a:blip r:embed="rId2"/>
          <a:stretch>
            <a:fillRect/>
          </a:stretch>
        </p:blipFill>
        <p:spPr>
          <a:xfrm>
            <a:off x="7034957" y="1220411"/>
            <a:ext cx="4529797" cy="4798395"/>
          </a:xfrm>
          <a:prstGeom prst="rect">
            <a:avLst/>
          </a:prstGeom>
        </p:spPr>
      </p:pic>
      <p:pic>
        <p:nvPicPr>
          <p:cNvPr id="5" name="Picture 4"/>
          <p:cNvPicPr>
            <a:picLocks noChangeAspect="1"/>
          </p:cNvPicPr>
          <p:nvPr/>
        </p:nvPicPr>
        <p:blipFill>
          <a:blip r:embed="rId3"/>
          <a:stretch>
            <a:fillRect/>
          </a:stretch>
        </p:blipFill>
        <p:spPr>
          <a:xfrm>
            <a:off x="6837642" y="4647206"/>
            <a:ext cx="4924425" cy="1371600"/>
          </a:xfrm>
          <a:prstGeom prst="rect">
            <a:avLst/>
          </a:prstGeom>
          <a:ln w="28575">
            <a:solidFill>
              <a:schemeClr val="tx1"/>
            </a:solidFill>
          </a:ln>
        </p:spPr>
      </p:pic>
    </p:spTree>
    <p:extLst>
      <p:ext uri="{BB962C8B-B14F-4D97-AF65-F5344CB8AC3E}">
        <p14:creationId xmlns:p14="http://schemas.microsoft.com/office/powerpoint/2010/main" val="12625919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454727" y="4160862"/>
            <a:ext cx="9587346" cy="2142956"/>
          </a:xfrm>
          <a:prstGeom prst="rect">
            <a:avLst/>
          </a:prstGeom>
        </p:spPr>
      </p:pic>
      <p:pic>
        <p:nvPicPr>
          <p:cNvPr id="10" name="Picture 9"/>
          <p:cNvPicPr>
            <a:picLocks noChangeAspect="1"/>
          </p:cNvPicPr>
          <p:nvPr/>
        </p:nvPicPr>
        <p:blipFill>
          <a:blip r:embed="rId3"/>
          <a:stretch>
            <a:fillRect/>
          </a:stretch>
        </p:blipFill>
        <p:spPr>
          <a:xfrm>
            <a:off x="2507673" y="12953"/>
            <a:ext cx="7125113" cy="4279810"/>
          </a:xfrm>
          <a:prstGeom prst="rect">
            <a:avLst/>
          </a:prstGeom>
        </p:spPr>
      </p:pic>
      <p:sp>
        <p:nvSpPr>
          <p:cNvPr id="2" name="TextBox 1"/>
          <p:cNvSpPr txBox="1"/>
          <p:nvPr/>
        </p:nvSpPr>
        <p:spPr>
          <a:xfrm>
            <a:off x="739589" y="6199094"/>
            <a:ext cx="6884894" cy="646331"/>
          </a:xfrm>
          <a:prstGeom prst="rect">
            <a:avLst/>
          </a:prstGeom>
          <a:noFill/>
        </p:spPr>
        <p:txBody>
          <a:bodyPr wrap="square" rtlCol="0">
            <a:spAutoFit/>
          </a:bodyPr>
          <a:lstStyle/>
          <a:p>
            <a:r>
              <a:rPr lang="en-GB" dirty="0" smtClean="0"/>
              <a:t>Participants and trainers from different regions during the on line training</a:t>
            </a:r>
            <a:endParaRPr lang="en-GB" dirty="0"/>
          </a:p>
        </p:txBody>
      </p:sp>
    </p:spTree>
    <p:extLst>
      <p:ext uri="{BB962C8B-B14F-4D97-AF65-F5344CB8AC3E}">
        <p14:creationId xmlns:p14="http://schemas.microsoft.com/office/powerpoint/2010/main" val="35604553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b="1" dirty="0" smtClean="0">
                <a:latin typeface="+mn-lt"/>
              </a:rPr>
              <a:t>Background </a:t>
            </a:r>
            <a:endParaRPr lang="en-GB" sz="4000" b="1" strike="sngStrike" dirty="0">
              <a:latin typeface="+mn-lt"/>
            </a:endParaRPr>
          </a:p>
        </p:txBody>
      </p:sp>
      <p:sp>
        <p:nvSpPr>
          <p:cNvPr id="9218" name="Content Placeholder 2"/>
          <p:cNvSpPr>
            <a:spLocks noGrp="1"/>
          </p:cNvSpPr>
          <p:nvPr>
            <p:ph idx="1"/>
          </p:nvPr>
        </p:nvSpPr>
        <p:spPr>
          <a:xfrm>
            <a:off x="344245" y="1825625"/>
            <a:ext cx="11009555" cy="4351338"/>
          </a:xfrm>
        </p:spPr>
        <p:txBody>
          <a:bodyPr>
            <a:normAutofit/>
          </a:bodyPr>
          <a:lstStyle/>
          <a:p>
            <a:r>
              <a:rPr lang="en-GB" altLang="en-US" dirty="0"/>
              <a:t>World Health Assembly May </a:t>
            </a:r>
            <a:r>
              <a:rPr lang="en-GB" altLang="en-US" dirty="0" smtClean="0"/>
              <a:t>2014 resolution: </a:t>
            </a:r>
          </a:p>
          <a:p>
            <a:pPr lvl="1"/>
            <a:r>
              <a:rPr lang="en-GB" altLang="en-US" dirty="0" smtClean="0"/>
              <a:t>To </a:t>
            </a:r>
            <a:r>
              <a:rPr lang="en-GB" altLang="en-US" dirty="0"/>
              <a:t>develop a draft global action plan to combat AMR </a:t>
            </a:r>
            <a:r>
              <a:rPr lang="en-GB" altLang="en-US" dirty="0" smtClean="0"/>
              <a:t> </a:t>
            </a:r>
          </a:p>
          <a:p>
            <a:pPr lvl="1"/>
            <a:r>
              <a:rPr lang="en-GB" altLang="en-US" dirty="0" smtClean="0"/>
              <a:t>to </a:t>
            </a:r>
            <a:r>
              <a:rPr lang="en-GB" altLang="en-US" dirty="0"/>
              <a:t>ensure that all countries </a:t>
            </a:r>
            <a:r>
              <a:rPr lang="en-GB" altLang="en-US" dirty="0" smtClean="0"/>
              <a:t>have </a:t>
            </a:r>
            <a:r>
              <a:rPr lang="en-GB" altLang="en-US" dirty="0"/>
              <a:t>the capacity to combat </a:t>
            </a:r>
            <a:r>
              <a:rPr lang="en-GB" altLang="en-US" dirty="0" smtClean="0"/>
              <a:t>AMR</a:t>
            </a:r>
            <a:endParaRPr lang="en-GB" altLang="en-US" dirty="0"/>
          </a:p>
          <a:p>
            <a:r>
              <a:rPr lang="en-GB" altLang="en-US" sz="3200" dirty="0"/>
              <a:t>Takes into account existing action plans and </a:t>
            </a:r>
            <a:br>
              <a:rPr lang="en-GB" altLang="en-US" sz="3200" dirty="0"/>
            </a:br>
            <a:r>
              <a:rPr lang="en-GB" altLang="en-US" sz="3200" dirty="0"/>
              <a:t>all available evidence and best practice</a:t>
            </a:r>
          </a:p>
          <a:p>
            <a:r>
              <a:rPr lang="en-GB" altLang="en-US" sz="3200" dirty="0"/>
              <a:t>To apply a </a:t>
            </a:r>
            <a:r>
              <a:rPr lang="en-GB" altLang="en-US" sz="3200" dirty="0" err="1"/>
              <a:t>multisectoral</a:t>
            </a:r>
            <a:r>
              <a:rPr lang="en-GB" altLang="en-US" sz="3200" dirty="0"/>
              <a:t> </a:t>
            </a:r>
            <a:r>
              <a:rPr lang="en-GB" altLang="en-US" sz="3200" dirty="0" smtClean="0"/>
              <a:t>approach</a:t>
            </a:r>
            <a:endParaRPr lang="en-GB" altLang="en-US" sz="3200" dirty="0"/>
          </a:p>
        </p:txBody>
      </p:sp>
      <p:pic>
        <p:nvPicPr>
          <p:cNvPr id="9219" name="Picture 2"/>
          <p:cNvPicPr>
            <a:picLocks noChangeAspect="1" noChangeArrowheads="1"/>
          </p:cNvPicPr>
          <p:nvPr/>
        </p:nvPicPr>
        <p:blipFill>
          <a:blip r:embed="rId3">
            <a:extLst>
              <a:ext uri="{28A0092B-C50C-407E-A947-70E740481C1C}">
                <a14:useLocalDpi xmlns:a14="http://schemas.microsoft.com/office/drawing/2010/main" val="0"/>
              </a:ext>
            </a:extLst>
          </a:blip>
          <a:srcRect l="33295" t="10715" r="31207" b="1152"/>
          <a:stretch>
            <a:fillRect/>
          </a:stretch>
        </p:blipFill>
        <p:spPr bwMode="auto">
          <a:xfrm>
            <a:off x="8924427" y="2366682"/>
            <a:ext cx="3267574" cy="449131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7444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AMR Data- Site Weekly Summaries to </a:t>
            </a:r>
            <a:r>
              <a:rPr lang="en-GB" sz="3600" dirty="0"/>
              <a:t>t</a:t>
            </a:r>
            <a:r>
              <a:rPr lang="en-GB" sz="3600" dirty="0" smtClean="0"/>
              <a:t>he National AMR Database at </a:t>
            </a:r>
            <a:r>
              <a:rPr lang="en-GB" sz="3600" dirty="0"/>
              <a:t>t</a:t>
            </a:r>
            <a:r>
              <a:rPr lang="en-GB" sz="3600" dirty="0" smtClean="0"/>
              <a:t>he National Public Health Laboratory</a:t>
            </a:r>
            <a:endParaRPr lang="en-GB" sz="3600" dirty="0"/>
          </a:p>
        </p:txBody>
      </p:sp>
      <p:pic>
        <p:nvPicPr>
          <p:cNvPr id="4" name="Content Placeholder 3"/>
          <p:cNvPicPr>
            <a:picLocks noGrp="1" noChangeAspect="1"/>
          </p:cNvPicPr>
          <p:nvPr>
            <p:ph sz="half" idx="1"/>
          </p:nvPr>
        </p:nvPicPr>
        <p:blipFill>
          <a:blip r:embed="rId2"/>
          <a:stretch>
            <a:fillRect/>
          </a:stretch>
        </p:blipFill>
        <p:spPr>
          <a:xfrm>
            <a:off x="1239254" y="1555476"/>
            <a:ext cx="4495550" cy="4415273"/>
          </a:xfrm>
          <a:prstGeom prst="rect">
            <a:avLst/>
          </a:prstGeom>
          <a:ln w="12700">
            <a:solidFill>
              <a:schemeClr val="tx1"/>
            </a:solidFill>
          </a:ln>
        </p:spPr>
      </p:pic>
      <p:pic>
        <p:nvPicPr>
          <p:cNvPr id="5" name="Picture 4"/>
          <p:cNvPicPr>
            <a:picLocks noChangeAspect="1"/>
          </p:cNvPicPr>
          <p:nvPr/>
        </p:nvPicPr>
        <p:blipFill>
          <a:blip r:embed="rId3"/>
          <a:stretch>
            <a:fillRect/>
          </a:stretch>
        </p:blipFill>
        <p:spPr>
          <a:xfrm>
            <a:off x="6619920" y="1555476"/>
            <a:ext cx="4708358" cy="4415273"/>
          </a:xfrm>
          <a:prstGeom prst="rect">
            <a:avLst/>
          </a:prstGeom>
          <a:ln w="12700">
            <a:solidFill>
              <a:schemeClr val="tx1"/>
            </a:solidFill>
          </a:ln>
        </p:spPr>
      </p:pic>
    </p:spTree>
    <p:extLst>
      <p:ext uri="{BB962C8B-B14F-4D97-AF65-F5344CB8AC3E}">
        <p14:creationId xmlns:p14="http://schemas.microsoft.com/office/powerpoint/2010/main" val="8218377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124074" y="1131425"/>
            <a:ext cx="5017168" cy="4626408"/>
          </a:xfrm>
          <a:prstGeom prst="rect">
            <a:avLst/>
          </a:prstGeom>
        </p:spPr>
      </p:pic>
      <p:pic>
        <p:nvPicPr>
          <p:cNvPr id="3" name="Picture 2"/>
          <p:cNvPicPr>
            <a:picLocks noChangeAspect="1"/>
          </p:cNvPicPr>
          <p:nvPr/>
        </p:nvPicPr>
        <p:blipFill>
          <a:blip r:embed="rId3"/>
          <a:stretch>
            <a:fillRect/>
          </a:stretch>
        </p:blipFill>
        <p:spPr>
          <a:xfrm>
            <a:off x="505327" y="1131425"/>
            <a:ext cx="4806364" cy="4626408"/>
          </a:xfrm>
          <a:prstGeom prst="rect">
            <a:avLst/>
          </a:prstGeom>
          <a:ln w="28575">
            <a:solidFill>
              <a:schemeClr val="tx1"/>
            </a:solidFill>
          </a:ln>
        </p:spPr>
      </p:pic>
      <p:sp>
        <p:nvSpPr>
          <p:cNvPr id="5" name="Title 4"/>
          <p:cNvSpPr>
            <a:spLocks noGrp="1"/>
          </p:cNvSpPr>
          <p:nvPr>
            <p:ph type="title"/>
          </p:nvPr>
        </p:nvSpPr>
        <p:spPr>
          <a:xfrm>
            <a:off x="866274" y="254051"/>
            <a:ext cx="10515600" cy="612224"/>
          </a:xfrm>
        </p:spPr>
        <p:txBody>
          <a:bodyPr>
            <a:normAutofit/>
          </a:bodyPr>
          <a:lstStyle/>
          <a:p>
            <a:pPr algn="ctr"/>
            <a:r>
              <a:rPr lang="en-GB" sz="3600" dirty="0" smtClean="0"/>
              <a:t>Scale Up of Surveillance to major regions in the country</a:t>
            </a:r>
            <a:endParaRPr lang="en-GB" sz="3600" dirty="0"/>
          </a:p>
        </p:txBody>
      </p:sp>
    </p:spTree>
    <p:extLst>
      <p:ext uri="{BB962C8B-B14F-4D97-AF65-F5344CB8AC3E}">
        <p14:creationId xmlns:p14="http://schemas.microsoft.com/office/powerpoint/2010/main" val="38301812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t>Specific Challenges to Surveillance</a:t>
            </a:r>
            <a:endParaRPr lang="en-GB" sz="3600" b="1" dirty="0"/>
          </a:p>
        </p:txBody>
      </p:sp>
      <p:sp>
        <p:nvSpPr>
          <p:cNvPr id="3" name="Content Placeholder 2"/>
          <p:cNvSpPr>
            <a:spLocks noGrp="1"/>
          </p:cNvSpPr>
          <p:nvPr>
            <p:ph idx="1"/>
          </p:nvPr>
        </p:nvSpPr>
        <p:spPr/>
        <p:txBody>
          <a:bodyPr>
            <a:normAutofit/>
          </a:bodyPr>
          <a:lstStyle/>
          <a:p>
            <a:pPr>
              <a:lnSpc>
                <a:spcPct val="150000"/>
              </a:lnSpc>
            </a:pPr>
            <a:r>
              <a:rPr lang="en-GB" sz="3200" dirty="0" smtClean="0"/>
              <a:t>Inconsistent Supply of Laboratory Supplies</a:t>
            </a:r>
          </a:p>
          <a:p>
            <a:pPr>
              <a:lnSpc>
                <a:spcPct val="150000"/>
              </a:lnSpc>
            </a:pPr>
            <a:r>
              <a:rPr lang="en-GB" sz="3200" dirty="0" smtClean="0"/>
              <a:t>Inadequate capacity to perform AST</a:t>
            </a:r>
          </a:p>
          <a:p>
            <a:pPr>
              <a:lnSpc>
                <a:spcPct val="150000"/>
              </a:lnSpc>
            </a:pPr>
            <a:r>
              <a:rPr lang="en-GB" sz="3200" dirty="0" smtClean="0"/>
              <a:t>Under- utilization of hospital laboratory</a:t>
            </a:r>
          </a:p>
          <a:p>
            <a:pPr>
              <a:lnSpc>
                <a:spcPct val="150000"/>
              </a:lnSpc>
            </a:pPr>
            <a:r>
              <a:rPr lang="en-GB" sz="3200" dirty="0" smtClean="0"/>
              <a:t>Mistrust between the laboratory staff and the clinical staff</a:t>
            </a:r>
            <a:endParaRPr lang="en-GB" sz="3200" dirty="0"/>
          </a:p>
        </p:txBody>
      </p:sp>
    </p:spTree>
    <p:extLst>
      <p:ext uri="{BB962C8B-B14F-4D97-AF65-F5344CB8AC3E}">
        <p14:creationId xmlns:p14="http://schemas.microsoft.com/office/powerpoint/2010/main" val="40810024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3618" y="171162"/>
            <a:ext cx="10515600" cy="1325563"/>
          </a:xfrm>
        </p:spPr>
        <p:txBody>
          <a:bodyPr>
            <a:normAutofit/>
          </a:bodyPr>
          <a:lstStyle/>
          <a:p>
            <a:r>
              <a:rPr lang="en-GB" sz="3600" b="1" dirty="0" smtClean="0"/>
              <a:t>Improving Connectivity to enhance Participation through Partner support-</a:t>
            </a:r>
            <a:r>
              <a:rPr lang="en-GB" sz="3600" b="1" dirty="0" err="1" smtClean="0"/>
              <a:t>Thika</a:t>
            </a:r>
            <a:r>
              <a:rPr lang="en-GB" sz="3600" b="1" dirty="0" smtClean="0"/>
              <a:t> L5 Hospital</a:t>
            </a:r>
            <a:endParaRPr lang="en-GB" sz="3600" b="1"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483018" y="1907325"/>
            <a:ext cx="5119388" cy="4298189"/>
          </a:xfrm>
        </p:spPr>
      </p:pic>
      <p:pic>
        <p:nvPicPr>
          <p:cNvPr id="8" name="Content Placeholder 7"/>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rot="5400000">
            <a:off x="6299088" y="1682657"/>
            <a:ext cx="5053483" cy="4681618"/>
          </a:xfrm>
        </p:spPr>
      </p:pic>
    </p:spTree>
    <p:extLst>
      <p:ext uri="{BB962C8B-B14F-4D97-AF65-F5344CB8AC3E}">
        <p14:creationId xmlns:p14="http://schemas.microsoft.com/office/powerpoint/2010/main" val="28836582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r>
              <a:rPr lang="en-GB" altLang="en-US" sz="3200" dirty="0">
                <a:latin typeface="Arial Rounded MT Bold" panose="020F0704030504030204" pitchFamily="34" charset="0"/>
              </a:rPr>
              <a:t/>
            </a:r>
            <a:br>
              <a:rPr lang="en-GB" altLang="en-US" sz="3200" dirty="0">
                <a:latin typeface="Arial Rounded MT Bold" panose="020F0704030504030204" pitchFamily="34" charset="0"/>
              </a:rPr>
            </a:br>
            <a:r>
              <a:rPr lang="en-GB" altLang="en-US" sz="3200" dirty="0" smtClean="0">
                <a:latin typeface="Arial Rounded MT Bold" panose="020F0704030504030204" pitchFamily="34" charset="0"/>
              </a:rPr>
              <a:t>Infection </a:t>
            </a:r>
            <a:r>
              <a:rPr lang="en-GB" altLang="en-US" sz="3200" dirty="0">
                <a:latin typeface="Arial Rounded MT Bold" panose="020F0704030504030204" pitchFamily="34" charset="0"/>
              </a:rPr>
              <a:t>Prevention and </a:t>
            </a:r>
            <a:r>
              <a:rPr lang="en-GB" altLang="en-US" sz="3200" dirty="0" smtClean="0">
                <a:latin typeface="Arial Rounded MT Bold" panose="020F0704030504030204" pitchFamily="34" charset="0"/>
              </a:rPr>
              <a:t>Control- Implementing the National Strategy</a:t>
            </a:r>
            <a:endParaRPr lang="en-GB" altLang="en-US" sz="3200" dirty="0"/>
          </a:p>
        </p:txBody>
      </p:sp>
      <p:pic>
        <p:nvPicPr>
          <p:cNvPr id="6" name="Content Placeholder 5"/>
          <p:cNvPicPr>
            <a:picLocks noGrp="1" noChangeAspect="1"/>
          </p:cNvPicPr>
          <p:nvPr>
            <p:ph sz="half" idx="1"/>
          </p:nvPr>
        </p:nvPicPr>
        <p:blipFill>
          <a:blip r:embed="rId2"/>
          <a:stretch>
            <a:fillRect/>
          </a:stretch>
        </p:blipFill>
        <p:spPr>
          <a:xfrm>
            <a:off x="1672079" y="1825625"/>
            <a:ext cx="3569261" cy="4351338"/>
          </a:xfrm>
          <a:prstGeom prst="rect">
            <a:avLst/>
          </a:prstGeom>
          <a:ln>
            <a:solidFill>
              <a:schemeClr val="tx1"/>
            </a:solidFill>
          </a:ln>
        </p:spPr>
      </p:pic>
      <p:sp>
        <p:nvSpPr>
          <p:cNvPr id="4" name="Content Placeholder 3"/>
          <p:cNvSpPr>
            <a:spLocks noGrp="1"/>
          </p:cNvSpPr>
          <p:nvPr>
            <p:ph sz="half" idx="2"/>
          </p:nvPr>
        </p:nvSpPr>
        <p:spPr/>
        <p:txBody>
          <a:bodyPr/>
          <a:lstStyle/>
          <a:p>
            <a:r>
              <a:rPr lang="en-GB" sz="2400" dirty="0" smtClean="0"/>
              <a:t>Incorporation of IPC/AMS standards into the Kenya Quality for Health 2018 (Minimum standards that healthcare facilities must attain)</a:t>
            </a:r>
          </a:p>
          <a:p>
            <a:r>
              <a:rPr lang="en-GB" sz="2400" dirty="0" smtClean="0"/>
              <a:t>Sector guides for various value chains in the animal health sector;</a:t>
            </a:r>
          </a:p>
          <a:p>
            <a:pPr lvl="1"/>
            <a:r>
              <a:rPr lang="en-GB" sz="2000" dirty="0" smtClean="0"/>
              <a:t>Good husbandry practices</a:t>
            </a:r>
          </a:p>
          <a:p>
            <a:pPr lvl="1"/>
            <a:r>
              <a:rPr lang="en-GB" sz="2000" dirty="0" smtClean="0"/>
              <a:t>Good hygienic practices along the value chain (HACCP)</a:t>
            </a:r>
          </a:p>
          <a:p>
            <a:pPr lvl="1"/>
            <a:r>
              <a:rPr lang="en-GB" sz="2000" dirty="0" smtClean="0"/>
              <a:t>Biosecurity measures at the farms</a:t>
            </a:r>
          </a:p>
          <a:p>
            <a:pPr lvl="1"/>
            <a:r>
              <a:rPr lang="en-GB" sz="2000" dirty="0" smtClean="0"/>
              <a:t>Good Agriculture Practices</a:t>
            </a:r>
          </a:p>
          <a:p>
            <a:pPr lvl="1"/>
            <a:r>
              <a:rPr lang="en-GB" sz="2000" dirty="0" smtClean="0"/>
              <a:t>Good Veterinary Practices</a:t>
            </a:r>
          </a:p>
          <a:p>
            <a:pPr marL="457200" lvl="1" indent="0">
              <a:buNone/>
            </a:pPr>
            <a:endParaRPr lang="en-GB" sz="2000" dirty="0" smtClean="0"/>
          </a:p>
          <a:p>
            <a:endParaRPr lang="en-GB" sz="2400" dirty="0" smtClean="0"/>
          </a:p>
          <a:p>
            <a:endParaRPr lang="en-GB" dirty="0"/>
          </a:p>
        </p:txBody>
      </p:sp>
    </p:spTree>
    <p:extLst>
      <p:ext uri="{BB962C8B-B14F-4D97-AF65-F5344CB8AC3E}">
        <p14:creationId xmlns:p14="http://schemas.microsoft.com/office/powerpoint/2010/main" val="33448203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t>Building Capacity for IPC</a:t>
            </a:r>
            <a:endParaRPr lang="en-GB" sz="3600" b="1" dirty="0"/>
          </a:p>
        </p:txBody>
      </p:sp>
      <p:sp>
        <p:nvSpPr>
          <p:cNvPr id="3" name="Content Placeholder 2"/>
          <p:cNvSpPr>
            <a:spLocks noGrp="1"/>
          </p:cNvSpPr>
          <p:nvPr>
            <p:ph sz="half" idx="1"/>
          </p:nvPr>
        </p:nvSpPr>
        <p:spPr/>
        <p:txBody>
          <a:bodyPr/>
          <a:lstStyle/>
          <a:p>
            <a:r>
              <a:rPr lang="en-GB" dirty="0" smtClean="0"/>
              <a:t>National Basic Training Course for IPC- Trained TOTs in 30/47 Counties</a:t>
            </a:r>
          </a:p>
          <a:p>
            <a:r>
              <a:rPr lang="en-GB" dirty="0" smtClean="0"/>
              <a:t>Established IPC programs in facilities</a:t>
            </a:r>
          </a:p>
          <a:p>
            <a:r>
              <a:rPr lang="en-GB" dirty="0" smtClean="0"/>
              <a:t>Adopted a Continuous Quality Improvement Approach to implementation</a:t>
            </a:r>
          </a:p>
          <a:p>
            <a:r>
              <a:rPr lang="en-GB" dirty="0" smtClean="0"/>
              <a:t>Online and on site mentorship platform</a:t>
            </a:r>
          </a:p>
          <a:p>
            <a:endParaRPr lang="en-GB" dirty="0"/>
          </a:p>
        </p:txBody>
      </p:sp>
      <p:pic>
        <p:nvPicPr>
          <p:cNvPr id="6" name="Content Placeholder 5"/>
          <p:cNvPicPr>
            <a:picLocks noGrp="1" noChangeAspect="1"/>
          </p:cNvPicPr>
          <p:nvPr>
            <p:ph sz="half" idx="2"/>
          </p:nvPr>
        </p:nvPicPr>
        <p:blipFill>
          <a:blip r:embed="rId2"/>
          <a:stretch>
            <a:fillRect/>
          </a:stretch>
        </p:blipFill>
        <p:spPr>
          <a:xfrm>
            <a:off x="6172199" y="1690687"/>
            <a:ext cx="5521817" cy="4497842"/>
          </a:xfrm>
          <a:prstGeom prst="rect">
            <a:avLst/>
          </a:prstGeom>
        </p:spPr>
      </p:pic>
    </p:spTree>
    <p:extLst>
      <p:ext uri="{BB962C8B-B14F-4D97-AF65-F5344CB8AC3E}">
        <p14:creationId xmlns:p14="http://schemas.microsoft.com/office/powerpoint/2010/main" val="1469317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Autofit/>
          </a:bodyPr>
          <a:lstStyle/>
          <a:p>
            <a:r>
              <a:rPr lang="en-GB" altLang="en-US" sz="3600" b="1" dirty="0" smtClean="0"/>
              <a:t/>
            </a:r>
            <a:br>
              <a:rPr lang="en-GB" altLang="en-US" sz="3600" b="1" dirty="0" smtClean="0"/>
            </a:br>
            <a:r>
              <a:rPr lang="en-GB" altLang="en-US" sz="3600" b="1" dirty="0" smtClean="0"/>
              <a:t/>
            </a:r>
            <a:br>
              <a:rPr lang="en-GB" altLang="en-US" sz="3600" b="1" dirty="0" smtClean="0"/>
            </a:br>
            <a:r>
              <a:rPr lang="en-GB" altLang="en-US" sz="3600" b="1" dirty="0" smtClean="0"/>
              <a:t>Optimizing Use of antimicrobial agents</a:t>
            </a:r>
          </a:p>
        </p:txBody>
      </p:sp>
      <p:sp>
        <p:nvSpPr>
          <p:cNvPr id="25603" name="Content Placeholder 3"/>
          <p:cNvSpPr>
            <a:spLocks noGrp="1"/>
          </p:cNvSpPr>
          <p:nvPr>
            <p:ph idx="1"/>
          </p:nvPr>
        </p:nvSpPr>
        <p:spPr/>
        <p:txBody>
          <a:bodyPr>
            <a:normAutofit fontScale="85000" lnSpcReduction="10000"/>
          </a:bodyPr>
          <a:lstStyle/>
          <a:p>
            <a:pPr algn="just">
              <a:lnSpc>
                <a:spcPct val="150000"/>
              </a:lnSpc>
            </a:pPr>
            <a:r>
              <a:rPr lang="en-GB" altLang="en-US" dirty="0"/>
              <a:t>Completed a point prevalence survey on antibiotic use </a:t>
            </a:r>
            <a:r>
              <a:rPr lang="en-GB" altLang="en-US" dirty="0" smtClean="0"/>
              <a:t>in 3 major hospitals (An additional 3 covered  by students)</a:t>
            </a:r>
          </a:p>
          <a:p>
            <a:pPr algn="just">
              <a:lnSpc>
                <a:spcPct val="150000"/>
              </a:lnSpc>
            </a:pPr>
            <a:r>
              <a:rPr lang="en-GB" altLang="en-US" dirty="0" smtClean="0"/>
              <a:t>Development of Antimicrobial Stewardship Guidelines is on going</a:t>
            </a:r>
          </a:p>
          <a:p>
            <a:pPr lvl="1" algn="just">
              <a:lnSpc>
                <a:spcPct val="150000"/>
              </a:lnSpc>
            </a:pPr>
            <a:r>
              <a:rPr lang="en-GB" altLang="en-US" dirty="0" smtClean="0"/>
              <a:t>Establishment of Stewardship Programs in hospitals</a:t>
            </a:r>
            <a:endParaRPr lang="en-GB" altLang="en-US" dirty="0"/>
          </a:p>
          <a:p>
            <a:pPr algn="just">
              <a:lnSpc>
                <a:spcPct val="150000"/>
              </a:lnSpc>
            </a:pPr>
            <a:r>
              <a:rPr lang="en-GB" altLang="en-US" dirty="0"/>
              <a:t>Development of </a:t>
            </a:r>
            <a:r>
              <a:rPr lang="en-GB" altLang="en-US" dirty="0" smtClean="0"/>
              <a:t>Guidelines on rational use of antibiotics in Animals completed</a:t>
            </a:r>
          </a:p>
          <a:p>
            <a:pPr algn="just">
              <a:lnSpc>
                <a:spcPct val="150000"/>
              </a:lnSpc>
            </a:pPr>
            <a:r>
              <a:rPr lang="en-GB" altLang="en-US" dirty="0" smtClean="0"/>
              <a:t>Review of antibiotics import data is on going/ mapping of medicines the veterinary supply chain complete</a:t>
            </a:r>
            <a:endParaRPr lang="en-GB" altLang="en-US" dirty="0"/>
          </a:p>
          <a:p>
            <a:pPr algn="just">
              <a:lnSpc>
                <a:spcPct val="150000"/>
              </a:lnSpc>
            </a:pPr>
            <a:endParaRPr lang="en-GB" altLang="en-US" dirty="0"/>
          </a:p>
        </p:txBody>
      </p:sp>
    </p:spTree>
    <p:extLst>
      <p:ext uri="{BB962C8B-B14F-4D97-AF65-F5344CB8AC3E}">
        <p14:creationId xmlns:p14="http://schemas.microsoft.com/office/powerpoint/2010/main" val="4644245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2238" y="262168"/>
            <a:ext cx="8229600" cy="1143000"/>
          </a:xfrm>
        </p:spPr>
        <p:txBody>
          <a:bodyPr/>
          <a:lstStyle/>
          <a:p>
            <a:r>
              <a:rPr lang="en-US" dirty="0"/>
              <a:t>1. Antibiotic Use Prevalence by Ward </a:t>
            </a:r>
            <a:r>
              <a:rPr lang="en-US" dirty="0" smtClean="0"/>
              <a:t>Types Hospital 1</a:t>
            </a:r>
            <a:endParaRPr lang="en-US" dirty="0"/>
          </a:p>
        </p:txBody>
      </p:sp>
      <p:graphicFrame>
        <p:nvGraphicFramePr>
          <p:cNvPr id="4" name="Chart 3"/>
          <p:cNvGraphicFramePr>
            <a:graphicFrameLocks/>
          </p:cNvGraphicFramePr>
          <p:nvPr>
            <p:extLst/>
          </p:nvPr>
        </p:nvGraphicFramePr>
        <p:xfrm>
          <a:off x="1524001" y="1596980"/>
          <a:ext cx="9086850" cy="428130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524001" y="6297769"/>
            <a:ext cx="9822286" cy="553998"/>
          </a:xfrm>
          <a:prstGeom prst="rect">
            <a:avLst/>
          </a:prstGeom>
          <a:noFill/>
        </p:spPr>
        <p:txBody>
          <a:bodyPr wrap="square" rtlCol="0">
            <a:spAutoFit/>
          </a:bodyPr>
          <a:lstStyle/>
          <a:p>
            <a:r>
              <a:rPr lang="en-US" sz="1000" dirty="0" smtClean="0">
                <a:solidFill>
                  <a:srgbClr val="020916"/>
                </a:solidFill>
              </a:rPr>
              <a:t>6</a:t>
            </a:r>
            <a:r>
              <a:rPr lang="en-US" sz="1000" baseline="30000" dirty="0" smtClean="0">
                <a:solidFill>
                  <a:srgbClr val="020916"/>
                </a:solidFill>
              </a:rPr>
              <a:t>th</a:t>
            </a:r>
            <a:r>
              <a:rPr lang="en-US" sz="1000" dirty="0" smtClean="0">
                <a:solidFill>
                  <a:srgbClr val="020916"/>
                </a:solidFill>
              </a:rPr>
              <a:t> IPNET-Kenya 1 December 2017, </a:t>
            </a:r>
            <a:r>
              <a:rPr lang="en-US" sz="1000" dirty="0" err="1" smtClean="0">
                <a:solidFill>
                  <a:srgbClr val="020916"/>
                </a:solidFill>
              </a:rPr>
              <a:t>Eldoret</a:t>
            </a:r>
            <a:r>
              <a:rPr lang="en-US" sz="1000" dirty="0" smtClean="0">
                <a:solidFill>
                  <a:srgbClr val="020916"/>
                </a:solidFill>
              </a:rPr>
              <a:t>, Kenya, </a:t>
            </a:r>
            <a:r>
              <a:rPr lang="en-US" sz="1000" b="0" dirty="0" smtClean="0">
                <a:solidFill>
                  <a:srgbClr val="020916"/>
                </a:solidFill>
              </a:rPr>
              <a:t>University of Nairobi, Washington State University, Ministry of Health, and CDC</a:t>
            </a:r>
          </a:p>
          <a:p>
            <a:endParaRPr lang="en-US" sz="1000" dirty="0" smtClean="0">
              <a:solidFill>
                <a:srgbClr val="020916"/>
              </a:solidFill>
            </a:endParaRPr>
          </a:p>
          <a:p>
            <a:endParaRPr lang="en-GB" sz="1000" dirty="0"/>
          </a:p>
        </p:txBody>
      </p:sp>
    </p:spTree>
    <p:extLst>
      <p:ext uri="{BB962C8B-B14F-4D97-AF65-F5344CB8AC3E}">
        <p14:creationId xmlns:p14="http://schemas.microsoft.com/office/powerpoint/2010/main" val="3035022118"/>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465" y="189802"/>
            <a:ext cx="8229600" cy="1143000"/>
          </a:xfrm>
        </p:spPr>
        <p:txBody>
          <a:bodyPr/>
          <a:lstStyle/>
          <a:p>
            <a:r>
              <a:rPr lang="en-US" dirty="0"/>
              <a:t>2. Prescribing Patterns by </a:t>
            </a:r>
            <a:r>
              <a:rPr lang="en-US" dirty="0" smtClean="0"/>
              <a:t>Antibiotics Hospital 1</a:t>
            </a:r>
            <a:endParaRPr lang="en-US" dirty="0"/>
          </a:p>
        </p:txBody>
      </p:sp>
      <p:graphicFrame>
        <p:nvGraphicFramePr>
          <p:cNvPr id="4" name="Chart 3"/>
          <p:cNvGraphicFramePr>
            <a:graphicFrameLocks/>
          </p:cNvGraphicFramePr>
          <p:nvPr>
            <p:extLst/>
          </p:nvPr>
        </p:nvGraphicFramePr>
        <p:xfrm>
          <a:off x="1171977" y="1332802"/>
          <a:ext cx="9221703" cy="461079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524000" y="6211669"/>
            <a:ext cx="9822286" cy="553998"/>
          </a:xfrm>
          <a:prstGeom prst="rect">
            <a:avLst/>
          </a:prstGeom>
          <a:noFill/>
        </p:spPr>
        <p:txBody>
          <a:bodyPr wrap="square" rtlCol="0">
            <a:spAutoFit/>
          </a:bodyPr>
          <a:lstStyle/>
          <a:p>
            <a:r>
              <a:rPr lang="en-US" sz="1000" dirty="0" smtClean="0">
                <a:solidFill>
                  <a:srgbClr val="020916"/>
                </a:solidFill>
              </a:rPr>
              <a:t>6</a:t>
            </a:r>
            <a:r>
              <a:rPr lang="en-US" sz="1000" baseline="30000" dirty="0" smtClean="0">
                <a:solidFill>
                  <a:srgbClr val="020916"/>
                </a:solidFill>
              </a:rPr>
              <a:t>th</a:t>
            </a:r>
            <a:r>
              <a:rPr lang="en-US" sz="1000" dirty="0" smtClean="0">
                <a:solidFill>
                  <a:srgbClr val="020916"/>
                </a:solidFill>
              </a:rPr>
              <a:t> IPNET-Kenya 1 December 2017, </a:t>
            </a:r>
            <a:r>
              <a:rPr lang="en-US" sz="1000" dirty="0" err="1" smtClean="0">
                <a:solidFill>
                  <a:srgbClr val="020916"/>
                </a:solidFill>
              </a:rPr>
              <a:t>Eldoret</a:t>
            </a:r>
            <a:r>
              <a:rPr lang="en-US" sz="1000" dirty="0" smtClean="0">
                <a:solidFill>
                  <a:srgbClr val="020916"/>
                </a:solidFill>
              </a:rPr>
              <a:t>, Kenya, </a:t>
            </a:r>
            <a:r>
              <a:rPr lang="en-US" sz="1000" b="0" dirty="0" smtClean="0">
                <a:solidFill>
                  <a:srgbClr val="020916"/>
                </a:solidFill>
              </a:rPr>
              <a:t>University of Nairobi, Washington State University, Ministry of Health, and CDC</a:t>
            </a:r>
          </a:p>
          <a:p>
            <a:endParaRPr lang="en-US" sz="1000" dirty="0" smtClean="0">
              <a:solidFill>
                <a:srgbClr val="020916"/>
              </a:solidFill>
            </a:endParaRPr>
          </a:p>
          <a:p>
            <a:endParaRPr lang="en-GB" sz="1000" dirty="0"/>
          </a:p>
        </p:txBody>
      </p:sp>
    </p:spTree>
    <p:extLst>
      <p:ext uri="{BB962C8B-B14F-4D97-AF65-F5344CB8AC3E}">
        <p14:creationId xmlns:p14="http://schemas.microsoft.com/office/powerpoint/2010/main" val="3741825498"/>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92160" y="1140361"/>
            <a:ext cx="11239500" cy="4295775"/>
          </a:xfrm>
          <a:prstGeom prst="rect">
            <a:avLst/>
          </a:prstGeom>
        </p:spPr>
      </p:pic>
    </p:spTree>
    <p:extLst>
      <p:ext uri="{BB962C8B-B14F-4D97-AF65-F5344CB8AC3E}">
        <p14:creationId xmlns:p14="http://schemas.microsoft.com/office/powerpoint/2010/main" val="37430111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gn="ctr"/>
            <a:r>
              <a:rPr lang="en-US" altLang="en-US" sz="4000" b="1" dirty="0"/>
              <a:t>Addressing AMR is a </a:t>
            </a:r>
            <a:r>
              <a:rPr lang="en-US" altLang="en-US" sz="4000" b="1" dirty="0" smtClean="0"/>
              <a:t>Shared Responsibility</a:t>
            </a:r>
            <a:endParaRPr lang="en-US" altLang="en-US" sz="4000" b="1" dirty="0"/>
          </a:p>
        </p:txBody>
      </p:sp>
      <p:pic>
        <p:nvPicPr>
          <p:cNvPr id="4" name="Picture 3"/>
          <p:cNvPicPr>
            <a:picLocks noChangeAspect="1"/>
          </p:cNvPicPr>
          <p:nvPr/>
        </p:nvPicPr>
        <p:blipFill>
          <a:blip r:embed="rId3"/>
          <a:stretch>
            <a:fillRect/>
          </a:stretch>
        </p:blipFill>
        <p:spPr>
          <a:xfrm>
            <a:off x="4399878" y="1759739"/>
            <a:ext cx="3281629" cy="4417223"/>
          </a:xfrm>
          <a:prstGeom prst="rect">
            <a:avLst/>
          </a:prstGeom>
          <a:ln>
            <a:solidFill>
              <a:schemeClr val="tx1"/>
            </a:solidFill>
          </a:ln>
          <a:effectLst>
            <a:outerShdw blurRad="50800" dist="38100" dir="2700000" algn="tl" rotWithShape="0">
              <a:prstClr val="black">
                <a:alpha val="40000"/>
              </a:prstClr>
            </a:outerShdw>
          </a:effectLst>
        </p:spPr>
      </p:pic>
      <p:pic>
        <p:nvPicPr>
          <p:cNvPr id="8" name="Picture 7"/>
          <p:cNvPicPr>
            <a:picLocks noChangeAspect="1"/>
          </p:cNvPicPr>
          <p:nvPr/>
        </p:nvPicPr>
        <p:blipFill>
          <a:blip r:embed="rId4"/>
          <a:stretch>
            <a:fillRect/>
          </a:stretch>
        </p:blipFill>
        <p:spPr>
          <a:xfrm>
            <a:off x="8195637" y="1229316"/>
            <a:ext cx="3201035" cy="4947646"/>
          </a:xfrm>
          <a:prstGeom prst="rect">
            <a:avLst/>
          </a:prstGeom>
          <a:ln w="28575">
            <a:solidFill>
              <a:schemeClr val="tx2">
                <a:lumMod val="75000"/>
              </a:schemeClr>
            </a:solidFill>
          </a:ln>
        </p:spPr>
      </p:pic>
      <p:sp>
        <p:nvSpPr>
          <p:cNvPr id="12" name="Right Arrow 11"/>
          <p:cNvSpPr/>
          <p:nvPr/>
        </p:nvSpPr>
        <p:spPr>
          <a:xfrm>
            <a:off x="1046538" y="6068555"/>
            <a:ext cx="9786777" cy="7248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46538" y="2257425"/>
            <a:ext cx="2789983" cy="3919537"/>
          </a:xfrm>
          <a:prstGeom prst="rect">
            <a:avLst/>
          </a:prstGeom>
          <a:noFill/>
          <a:ln w="9525">
            <a:solidFill>
              <a:schemeClr val="tx1"/>
            </a:solidFill>
            <a:miter lim="800000"/>
            <a:headEnd/>
            <a:tailEnd/>
          </a:ln>
          <a:extLst/>
        </p:spPr>
      </p:pic>
    </p:spTree>
    <p:extLst>
      <p:ext uri="{BB962C8B-B14F-4D97-AF65-F5344CB8AC3E}">
        <p14:creationId xmlns:p14="http://schemas.microsoft.com/office/powerpoint/2010/main" val="39503838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44519" y="2080022"/>
            <a:ext cx="2373313"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35812" y="3446544"/>
            <a:ext cx="1990725"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45638" y="2960851"/>
            <a:ext cx="1193800"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02825" y="3979862"/>
            <a:ext cx="2763838"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131176" y="5051425"/>
            <a:ext cx="2117725"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333501" y="5392738"/>
            <a:ext cx="2790825" cy="897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104901" y="699905"/>
            <a:ext cx="4400550" cy="10763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3801" name="Picture 8"/>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213476" y="699905"/>
            <a:ext cx="4525962" cy="10763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3802" name="Picture 9"/>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898228" y="4454524"/>
            <a:ext cx="20859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11"/>
          <a:stretch>
            <a:fillRect/>
          </a:stretch>
        </p:blipFill>
        <p:spPr>
          <a:xfrm>
            <a:off x="1333501" y="2480072"/>
            <a:ext cx="1971675" cy="761892"/>
          </a:xfrm>
          <a:prstGeom prst="rect">
            <a:avLst/>
          </a:prstGeom>
        </p:spPr>
      </p:pic>
      <p:pic>
        <p:nvPicPr>
          <p:cNvPr id="3" name="Picture 2"/>
          <p:cNvPicPr>
            <a:picLocks noChangeAspect="1"/>
          </p:cNvPicPr>
          <p:nvPr/>
        </p:nvPicPr>
        <p:blipFill>
          <a:blip r:embed="rId12"/>
          <a:stretch>
            <a:fillRect/>
          </a:stretch>
        </p:blipFill>
        <p:spPr>
          <a:xfrm>
            <a:off x="3629424" y="2633714"/>
            <a:ext cx="2962275" cy="1162050"/>
          </a:xfrm>
          <a:prstGeom prst="rect">
            <a:avLst/>
          </a:prstGeom>
          <a:ln>
            <a:solidFill>
              <a:schemeClr val="tx1"/>
            </a:solidFill>
          </a:ln>
        </p:spPr>
      </p:pic>
    </p:spTree>
    <p:extLst>
      <p:ext uri="{BB962C8B-B14F-4D97-AF65-F5344CB8AC3E}">
        <p14:creationId xmlns:p14="http://schemas.microsoft.com/office/powerpoint/2010/main" val="104219454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504" y="2398320"/>
            <a:ext cx="10515600" cy="1325563"/>
          </a:xfrm>
        </p:spPr>
        <p:txBody>
          <a:bodyPr/>
          <a:lstStyle/>
          <a:p>
            <a:pPr algn="ctr"/>
            <a:r>
              <a:rPr lang="en-US" b="1" dirty="0" smtClean="0"/>
              <a:t>Monitoring and Evaluation</a:t>
            </a:r>
            <a:endParaRPr lang="en-US" b="1" strike="sngStrike" dirty="0"/>
          </a:p>
        </p:txBody>
      </p:sp>
    </p:spTree>
    <p:extLst>
      <p:ext uri="{BB962C8B-B14F-4D97-AF65-F5344CB8AC3E}">
        <p14:creationId xmlns:p14="http://schemas.microsoft.com/office/powerpoint/2010/main" val="33625337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t>Monitoring and Evaluation (M&amp;E)</a:t>
            </a:r>
            <a:endParaRPr lang="en-GB" dirty="0"/>
          </a:p>
        </p:txBody>
      </p:sp>
      <p:sp>
        <p:nvSpPr>
          <p:cNvPr id="3" name="Content Placeholder 2"/>
          <p:cNvSpPr>
            <a:spLocks noGrp="1"/>
          </p:cNvSpPr>
          <p:nvPr>
            <p:ph idx="1"/>
          </p:nvPr>
        </p:nvSpPr>
        <p:spPr/>
        <p:txBody>
          <a:bodyPr>
            <a:normAutofit/>
          </a:bodyPr>
          <a:lstStyle/>
          <a:p>
            <a:pPr>
              <a:defRPr/>
            </a:pPr>
            <a:r>
              <a:rPr lang="en-US" sz="3200" dirty="0" smtClean="0"/>
              <a:t>Objective: </a:t>
            </a:r>
          </a:p>
          <a:p>
            <a:pPr lvl="1">
              <a:defRPr/>
            </a:pPr>
            <a:r>
              <a:rPr lang="en-US" sz="3200" dirty="0"/>
              <a:t>T</a:t>
            </a:r>
            <a:r>
              <a:rPr lang="en-US" sz="3200" smtClean="0"/>
              <a:t>o </a:t>
            </a:r>
            <a:r>
              <a:rPr lang="en-US" sz="3200" dirty="0"/>
              <a:t>ensure prudent </a:t>
            </a:r>
            <a:r>
              <a:rPr lang="en-US" sz="3200" dirty="0" smtClean="0"/>
              <a:t>antimicrobial use</a:t>
            </a:r>
          </a:p>
          <a:p>
            <a:pPr lvl="1">
              <a:defRPr/>
            </a:pPr>
            <a:r>
              <a:rPr lang="en-US" sz="3200" dirty="0"/>
              <a:t>R</a:t>
            </a:r>
            <a:r>
              <a:rPr lang="en-US" sz="3200" smtClean="0"/>
              <a:t>eduction </a:t>
            </a:r>
            <a:r>
              <a:rPr lang="en-US" sz="3200" dirty="0"/>
              <a:t>of AMR against set targets and </a:t>
            </a:r>
            <a:endParaRPr lang="en-US" sz="3200" dirty="0" smtClean="0"/>
          </a:p>
          <a:p>
            <a:pPr lvl="1">
              <a:defRPr/>
            </a:pPr>
            <a:r>
              <a:rPr lang="en-US" sz="3200" dirty="0"/>
              <a:t>D</a:t>
            </a:r>
            <a:r>
              <a:rPr lang="en-US" sz="3200" smtClean="0"/>
              <a:t>ocument </a:t>
            </a:r>
            <a:r>
              <a:rPr lang="en-US" sz="3200" dirty="0"/>
              <a:t>useful lessons for planning purposes. </a:t>
            </a:r>
          </a:p>
          <a:p>
            <a:pPr marL="457200" lvl="1" indent="0">
              <a:buNone/>
              <a:defRPr/>
            </a:pPr>
            <a:r>
              <a:rPr lang="en-US" sz="3200" dirty="0"/>
              <a:t> </a:t>
            </a:r>
          </a:p>
          <a:p>
            <a:pPr>
              <a:defRPr/>
            </a:pPr>
            <a:endParaRPr lang="en-US" sz="3200" dirty="0"/>
          </a:p>
        </p:txBody>
      </p:sp>
    </p:spTree>
    <p:extLst>
      <p:ext uri="{BB962C8B-B14F-4D97-AF65-F5344CB8AC3E}">
        <p14:creationId xmlns:p14="http://schemas.microsoft.com/office/powerpoint/2010/main" val="5357326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cs typeface="Arial" panose="020B0604020202020204" pitchFamily="34" charset="0"/>
              </a:rPr>
              <a:t>Policy Review and NAP </a:t>
            </a:r>
            <a:r>
              <a:rPr lang="en-US" sz="4000" b="1" dirty="0">
                <a:cs typeface="Arial" panose="020B0604020202020204" pitchFamily="34" charset="0"/>
              </a:rPr>
              <a:t>M</a:t>
            </a:r>
            <a:r>
              <a:rPr lang="en-US" sz="4000" b="1" dirty="0" smtClean="0">
                <a:cs typeface="Arial" panose="020B0604020202020204" pitchFamily="34" charset="0"/>
              </a:rPr>
              <a:t>onitoring</a:t>
            </a:r>
            <a:endParaRPr lang="en-GB" sz="4000" dirty="0"/>
          </a:p>
        </p:txBody>
      </p:sp>
      <p:sp>
        <p:nvSpPr>
          <p:cNvPr id="3" name="Content Placeholder 2"/>
          <p:cNvSpPr>
            <a:spLocks noGrp="1"/>
          </p:cNvSpPr>
          <p:nvPr>
            <p:ph idx="1"/>
          </p:nvPr>
        </p:nvSpPr>
        <p:spPr/>
        <p:txBody>
          <a:bodyPr/>
          <a:lstStyle/>
          <a:p>
            <a:pPr>
              <a:defRPr/>
            </a:pPr>
            <a:r>
              <a:rPr lang="en-US" dirty="0" smtClean="0">
                <a:cs typeface="Arial" panose="020B0604020202020204" pitchFamily="34" charset="0"/>
              </a:rPr>
              <a:t>AMR </a:t>
            </a:r>
            <a:r>
              <a:rPr lang="en-US" dirty="0">
                <a:cs typeface="Arial" panose="020B0604020202020204" pitchFamily="34" charset="0"/>
              </a:rPr>
              <a:t>policy will be reviewed as frequently as </a:t>
            </a:r>
            <a:r>
              <a:rPr lang="en-US" dirty="0" smtClean="0">
                <a:cs typeface="Arial" panose="020B0604020202020204" pitchFamily="34" charset="0"/>
              </a:rPr>
              <a:t>necessary </a:t>
            </a:r>
          </a:p>
          <a:p>
            <a:pPr>
              <a:defRPr/>
            </a:pPr>
            <a:r>
              <a:rPr lang="en-US" dirty="0" smtClean="0">
                <a:cs typeface="Arial" panose="020B0604020202020204" pitchFamily="34" charset="0"/>
              </a:rPr>
              <a:t>NAP mid-term review will be done after 2 years of implementation (2019)</a:t>
            </a:r>
          </a:p>
          <a:p>
            <a:pPr>
              <a:defRPr/>
            </a:pPr>
            <a:r>
              <a:rPr lang="en-US" dirty="0" smtClean="0">
                <a:cs typeface="Arial" panose="020B0604020202020204" pitchFamily="34" charset="0"/>
              </a:rPr>
              <a:t>NAP End-term evaluation will be conducted in 2021</a:t>
            </a:r>
            <a:endParaRPr lang="en-US" dirty="0">
              <a:cs typeface="Arial" panose="020B0604020202020204" pitchFamily="34" charset="0"/>
            </a:endParaRPr>
          </a:p>
        </p:txBody>
      </p:sp>
    </p:spTree>
    <p:extLst>
      <p:ext uri="{BB962C8B-B14F-4D97-AF65-F5344CB8AC3E}">
        <p14:creationId xmlns:p14="http://schemas.microsoft.com/office/powerpoint/2010/main" val="286129595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08996" y="2333195"/>
            <a:ext cx="4327525" cy="265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11775" y="298450"/>
            <a:ext cx="11049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50880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t>Why </a:t>
            </a:r>
            <a:r>
              <a:rPr lang="en-GB" sz="4000" b="1" dirty="0"/>
              <a:t>W</a:t>
            </a:r>
            <a:r>
              <a:rPr lang="en-GB" sz="4000" b="1" dirty="0" smtClean="0"/>
              <a:t>e Should Care About AMR in Kenya? </a:t>
            </a:r>
            <a:endParaRPr lang="en-GB" sz="4000" b="1" dirty="0"/>
          </a:p>
        </p:txBody>
      </p:sp>
      <p:sp>
        <p:nvSpPr>
          <p:cNvPr id="3" name="Content Placeholder 2"/>
          <p:cNvSpPr>
            <a:spLocks noGrp="1"/>
          </p:cNvSpPr>
          <p:nvPr>
            <p:ph idx="1"/>
          </p:nvPr>
        </p:nvSpPr>
        <p:spPr/>
        <p:txBody>
          <a:bodyPr>
            <a:normAutofit/>
          </a:bodyPr>
          <a:lstStyle/>
          <a:p>
            <a:pPr>
              <a:defRPr/>
            </a:pPr>
            <a:r>
              <a:rPr lang="en-US" dirty="0" smtClean="0"/>
              <a:t>AMR </a:t>
            </a:r>
            <a:r>
              <a:rPr lang="en-US" dirty="0"/>
              <a:t>threatens to reverse the gains made in the fight against </a:t>
            </a:r>
            <a:endParaRPr lang="en-US" dirty="0" smtClean="0"/>
          </a:p>
          <a:p>
            <a:pPr lvl="1">
              <a:defRPr/>
            </a:pPr>
            <a:r>
              <a:rPr lang="en-US" dirty="0" smtClean="0"/>
              <a:t>HIV/AIDS</a:t>
            </a:r>
            <a:r>
              <a:rPr lang="en-US" dirty="0"/>
              <a:t>, </a:t>
            </a:r>
            <a:endParaRPr lang="en-US" dirty="0" smtClean="0"/>
          </a:p>
          <a:p>
            <a:pPr lvl="1">
              <a:defRPr/>
            </a:pPr>
            <a:r>
              <a:rPr lang="en-US" dirty="0" smtClean="0"/>
              <a:t>TB </a:t>
            </a:r>
            <a:r>
              <a:rPr lang="en-US" dirty="0"/>
              <a:t>and </a:t>
            </a:r>
            <a:endParaRPr lang="en-US" dirty="0" smtClean="0"/>
          </a:p>
          <a:p>
            <a:pPr lvl="1">
              <a:defRPr/>
            </a:pPr>
            <a:r>
              <a:rPr lang="en-US" dirty="0" smtClean="0"/>
              <a:t>malaria </a:t>
            </a:r>
            <a:endParaRPr lang="en-US" strike="sngStrike" dirty="0" smtClean="0"/>
          </a:p>
          <a:p>
            <a:pPr>
              <a:defRPr/>
            </a:pPr>
            <a:r>
              <a:rPr lang="en-US" dirty="0" smtClean="0"/>
              <a:t>The </a:t>
            </a:r>
            <a:r>
              <a:rPr lang="en-US" dirty="0"/>
              <a:t>impact of AMR on the </a:t>
            </a:r>
            <a:r>
              <a:rPr lang="en-US" dirty="0" smtClean="0"/>
              <a:t>agricultural sector </a:t>
            </a:r>
            <a:r>
              <a:rPr lang="en-US" dirty="0"/>
              <a:t>will have enormous negative effects on the </a:t>
            </a:r>
            <a:r>
              <a:rPr lang="en-US" dirty="0" smtClean="0"/>
              <a:t>economy </a:t>
            </a:r>
            <a:endParaRPr lang="en-US" dirty="0"/>
          </a:p>
          <a:p>
            <a:pPr>
              <a:defRPr/>
            </a:pPr>
            <a:r>
              <a:rPr lang="en-US" dirty="0" smtClean="0"/>
              <a:t>Kenya </a:t>
            </a:r>
            <a:r>
              <a:rPr lang="en-US" dirty="0"/>
              <a:t>has ratified the resolutions by the WHA, OIE and FAO </a:t>
            </a:r>
            <a:r>
              <a:rPr lang="en-US" dirty="0" smtClean="0"/>
              <a:t>on </a:t>
            </a:r>
            <a:r>
              <a:rPr lang="en-US" dirty="0"/>
              <a:t>combating </a:t>
            </a:r>
            <a:r>
              <a:rPr lang="en-US" dirty="0" smtClean="0"/>
              <a:t>AMR globally </a:t>
            </a:r>
            <a:endParaRPr lang="en-US" dirty="0"/>
          </a:p>
          <a:p>
            <a:pPr>
              <a:defRPr/>
            </a:pPr>
            <a:endParaRPr lang="en-GB" dirty="0"/>
          </a:p>
        </p:txBody>
      </p:sp>
    </p:spTree>
    <p:extLst>
      <p:ext uri="{BB962C8B-B14F-4D97-AF65-F5344CB8AC3E}">
        <p14:creationId xmlns:p14="http://schemas.microsoft.com/office/powerpoint/2010/main" val="23400694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gn="ctr">
              <a:lnSpc>
                <a:spcPct val="150000"/>
              </a:lnSpc>
            </a:pPr>
            <a:r>
              <a:rPr lang="en-US" altLang="en-US" sz="4000" b="1" dirty="0">
                <a:latin typeface="+mn-lt"/>
              </a:rPr>
              <a:t>Process of </a:t>
            </a:r>
            <a:r>
              <a:rPr lang="en-US" altLang="en-US" sz="4000" b="1" dirty="0"/>
              <a:t>AMR </a:t>
            </a:r>
            <a:r>
              <a:rPr lang="en-US" altLang="en-US" sz="4000" b="1" dirty="0" smtClean="0">
                <a:latin typeface="+mn-lt"/>
              </a:rPr>
              <a:t>Policy Formulation</a:t>
            </a:r>
            <a:endParaRPr lang="en-US" altLang="en-US" sz="4000" b="1" dirty="0">
              <a:latin typeface="+mn-lt"/>
            </a:endParaRPr>
          </a:p>
        </p:txBody>
      </p:sp>
      <p:sp>
        <p:nvSpPr>
          <p:cNvPr id="3" name="Content Placeholder 2"/>
          <p:cNvSpPr>
            <a:spLocks noGrp="1"/>
          </p:cNvSpPr>
          <p:nvPr>
            <p:ph idx="1"/>
          </p:nvPr>
        </p:nvSpPr>
        <p:spPr/>
        <p:txBody>
          <a:bodyPr rtlCol="0">
            <a:normAutofit/>
          </a:bodyPr>
          <a:lstStyle/>
          <a:p>
            <a:pPr marL="57150" indent="0">
              <a:buNone/>
              <a:defRPr/>
            </a:pPr>
            <a:r>
              <a:rPr lang="en-US" dirty="0">
                <a:ea typeface="+mn-ea"/>
              </a:rPr>
              <a:t>Based on National </a:t>
            </a:r>
            <a:r>
              <a:rPr lang="en-US" dirty="0" smtClean="0">
                <a:ea typeface="+mn-ea"/>
              </a:rPr>
              <a:t>priorities:</a:t>
            </a:r>
            <a:endParaRPr lang="en-US" dirty="0">
              <a:ea typeface="+mn-ea"/>
            </a:endParaRPr>
          </a:p>
          <a:p>
            <a:pPr marL="514350" indent="-457200">
              <a:buFont typeface="Arial" charset="0"/>
              <a:buChar char="•"/>
              <a:defRPr/>
            </a:pPr>
            <a:r>
              <a:rPr lang="en-US" dirty="0">
                <a:ea typeface="+mn-ea"/>
              </a:rPr>
              <a:t>The Constitution of Kenya 2010</a:t>
            </a:r>
          </a:p>
          <a:p>
            <a:pPr marL="514350" indent="-457200">
              <a:buFont typeface="Arial" charset="0"/>
              <a:buChar char="•"/>
              <a:defRPr/>
            </a:pPr>
            <a:r>
              <a:rPr lang="en-US" dirty="0">
                <a:ea typeface="+mn-ea"/>
              </a:rPr>
              <a:t>Sector policies</a:t>
            </a:r>
          </a:p>
          <a:p>
            <a:pPr marL="914400" lvl="1" indent="-457200">
              <a:lnSpc>
                <a:spcPct val="120000"/>
              </a:lnSpc>
              <a:buFont typeface="Arial" charset="0"/>
              <a:buChar char="–"/>
              <a:defRPr/>
            </a:pPr>
            <a:r>
              <a:rPr lang="en-US" dirty="0">
                <a:ea typeface="+mn-ea"/>
              </a:rPr>
              <a:t>Health Policy</a:t>
            </a:r>
          </a:p>
          <a:p>
            <a:pPr marL="914400" lvl="1" indent="-457200">
              <a:lnSpc>
                <a:spcPct val="120000"/>
              </a:lnSpc>
              <a:buFont typeface="Arial" charset="0"/>
              <a:buChar char="–"/>
              <a:defRPr/>
            </a:pPr>
            <a:r>
              <a:rPr lang="en-US" dirty="0">
                <a:ea typeface="+mn-ea"/>
              </a:rPr>
              <a:t>Veterinary Policy</a:t>
            </a:r>
          </a:p>
          <a:p>
            <a:pPr marL="914400" lvl="1" indent="-457200">
              <a:lnSpc>
                <a:spcPct val="120000"/>
              </a:lnSpc>
              <a:buFont typeface="Arial" charset="0"/>
              <a:buChar char="–"/>
              <a:defRPr/>
            </a:pPr>
            <a:r>
              <a:rPr lang="en-US" dirty="0">
                <a:ea typeface="+mn-ea"/>
              </a:rPr>
              <a:t>Agricultural Policy</a:t>
            </a:r>
          </a:p>
          <a:p>
            <a:pPr marL="457200" lvl="1" indent="0">
              <a:buNone/>
              <a:defRPr/>
            </a:pPr>
            <a:endParaRPr lang="en-US" dirty="0">
              <a:ea typeface="+mn-ea"/>
            </a:endParaRPr>
          </a:p>
        </p:txBody>
      </p:sp>
    </p:spTree>
    <p:extLst>
      <p:ext uri="{BB962C8B-B14F-4D97-AF65-F5344CB8AC3E}">
        <p14:creationId xmlns:p14="http://schemas.microsoft.com/office/powerpoint/2010/main" val="42343358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gn="ctr" eaLnBrk="1" hangingPunct="1"/>
            <a:r>
              <a:rPr lang="en-US" altLang="en-US" sz="4000" b="1" dirty="0"/>
              <a:t>Process </a:t>
            </a:r>
            <a:r>
              <a:rPr lang="en-US" altLang="en-US" sz="4000" b="1"/>
              <a:t>of </a:t>
            </a:r>
            <a:r>
              <a:rPr lang="en-US" altLang="en-US" sz="4000" b="1" smtClean="0"/>
              <a:t>AMR Policy </a:t>
            </a:r>
            <a:r>
              <a:rPr lang="en-US" altLang="en-US" sz="4000" b="1" dirty="0"/>
              <a:t>F</a:t>
            </a:r>
            <a:r>
              <a:rPr lang="en-US" altLang="en-US" sz="4000" b="1" dirty="0" smtClean="0"/>
              <a:t>ormulation (continued)</a:t>
            </a:r>
            <a:endParaRPr lang="en-US" altLang="en-US" sz="4000" b="1" dirty="0"/>
          </a:p>
        </p:txBody>
      </p:sp>
      <p:sp>
        <p:nvSpPr>
          <p:cNvPr id="2" name="Content Placeholder 1"/>
          <p:cNvSpPr>
            <a:spLocks noGrp="1"/>
          </p:cNvSpPr>
          <p:nvPr>
            <p:ph idx="1"/>
          </p:nvPr>
        </p:nvSpPr>
        <p:spPr/>
        <p:txBody>
          <a:bodyPr/>
          <a:lstStyle/>
          <a:p>
            <a:r>
              <a:rPr lang="en-US" altLang="en-US" dirty="0"/>
              <a:t>Situational Analysis</a:t>
            </a:r>
          </a:p>
          <a:p>
            <a:pPr lvl="1"/>
            <a:r>
              <a:rPr lang="en-US" altLang="en-US" dirty="0" smtClean="0"/>
              <a:t>Antimicrobial use </a:t>
            </a:r>
            <a:r>
              <a:rPr lang="en-US" altLang="en-US" dirty="0"/>
              <a:t>studies, data management, legislation, KAP, lab capacity, </a:t>
            </a:r>
            <a:r>
              <a:rPr lang="en-US" altLang="en-US" dirty="0" smtClean="0"/>
              <a:t>etc.</a:t>
            </a:r>
            <a:endParaRPr lang="en-US" altLang="en-US" dirty="0"/>
          </a:p>
          <a:p>
            <a:r>
              <a:rPr lang="en-US" altLang="en-US" dirty="0"/>
              <a:t>Recognition of AMR as an issue national importance</a:t>
            </a:r>
          </a:p>
          <a:p>
            <a:pPr lvl="1"/>
            <a:r>
              <a:rPr lang="en-US" altLang="en-US" dirty="0"/>
              <a:t>Identify the key ministries responsible</a:t>
            </a:r>
          </a:p>
          <a:p>
            <a:pPr lvl="1"/>
            <a:r>
              <a:rPr lang="en-US" altLang="en-US" dirty="0"/>
              <a:t>Other MDA that are important in addressing AMR</a:t>
            </a:r>
          </a:p>
          <a:p>
            <a:pPr lvl="1"/>
            <a:r>
              <a:rPr lang="en-US" altLang="en-US" dirty="0"/>
              <a:t>Private sector organizations</a:t>
            </a:r>
          </a:p>
          <a:p>
            <a:pPr lvl="1"/>
            <a:r>
              <a:rPr lang="en-US" altLang="en-US" dirty="0"/>
              <a:t>Development partners-WHO/FAO/OIE/CDC/</a:t>
            </a:r>
            <a:r>
              <a:rPr lang="is-IS" altLang="en-US" dirty="0"/>
              <a:t>…</a:t>
            </a:r>
            <a:endParaRPr lang="en-US" altLang="en-US" dirty="0"/>
          </a:p>
          <a:p>
            <a:r>
              <a:rPr lang="en-US" altLang="en-US" dirty="0"/>
              <a:t>AMR is not limited to one sector and requires a multi-sectoral approach</a:t>
            </a:r>
          </a:p>
          <a:p>
            <a:pPr lvl="1"/>
            <a:endParaRPr lang="en-US" altLang="en-US" dirty="0"/>
          </a:p>
          <a:p>
            <a:pPr lvl="1"/>
            <a:endParaRPr lang="en-US" altLang="en-US" dirty="0"/>
          </a:p>
        </p:txBody>
      </p:sp>
    </p:spTree>
    <p:extLst>
      <p:ext uri="{BB962C8B-B14F-4D97-AF65-F5344CB8AC3E}">
        <p14:creationId xmlns:p14="http://schemas.microsoft.com/office/powerpoint/2010/main" val="35968600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gn="ctr"/>
            <a:r>
              <a:rPr lang="en-US" altLang="en-US" sz="4000" b="1" dirty="0"/>
              <a:t>Process of </a:t>
            </a:r>
            <a:r>
              <a:rPr lang="en-US" altLang="en-US" sz="4000" b="1" dirty="0" smtClean="0"/>
              <a:t>AMR Policy </a:t>
            </a:r>
            <a:r>
              <a:rPr lang="en-US" altLang="en-US" sz="4000" b="1" dirty="0"/>
              <a:t>formulation </a:t>
            </a:r>
            <a:r>
              <a:rPr lang="en-US" altLang="en-US" sz="4000" b="1" dirty="0" smtClean="0"/>
              <a:t>(</a:t>
            </a:r>
            <a:r>
              <a:rPr lang="en-US" altLang="en-US" sz="4000" b="1" dirty="0"/>
              <a:t>continued</a:t>
            </a:r>
            <a:r>
              <a:rPr lang="en-US" altLang="en-US" sz="4000" dirty="0" smtClean="0"/>
              <a:t>)</a:t>
            </a:r>
            <a:endParaRPr lang="en-US" altLang="en-US" sz="4000" dirty="0"/>
          </a:p>
        </p:txBody>
      </p:sp>
      <p:sp>
        <p:nvSpPr>
          <p:cNvPr id="19458" name="Content Placeholder 2"/>
          <p:cNvSpPr>
            <a:spLocks noGrp="1"/>
          </p:cNvSpPr>
          <p:nvPr>
            <p:ph idx="1"/>
          </p:nvPr>
        </p:nvSpPr>
        <p:spPr>
          <a:xfrm>
            <a:off x="139849" y="1825625"/>
            <a:ext cx="11213951" cy="4351338"/>
          </a:xfrm>
        </p:spPr>
        <p:txBody>
          <a:bodyPr/>
          <a:lstStyle/>
          <a:p>
            <a:pPr eaLnBrk="1" hangingPunct="1"/>
            <a:r>
              <a:rPr lang="en-US" altLang="en-US" dirty="0"/>
              <a:t>Government protocols that guide policy and strategy formulation</a:t>
            </a:r>
          </a:p>
          <a:p>
            <a:pPr lvl="1" eaLnBrk="1" hangingPunct="1"/>
            <a:r>
              <a:rPr lang="en-US" altLang="en-US" dirty="0"/>
              <a:t>Formally Constitute committee/taskforces or TWGs </a:t>
            </a:r>
          </a:p>
          <a:p>
            <a:pPr lvl="1" eaLnBrk="1" hangingPunct="1"/>
            <a:r>
              <a:rPr lang="en-US" altLang="en-US" dirty="0"/>
              <a:t>Develop work plan and discussion </a:t>
            </a:r>
            <a:r>
              <a:rPr lang="en-US" altLang="en-US" dirty="0" smtClean="0"/>
              <a:t>paper (</a:t>
            </a:r>
            <a:r>
              <a:rPr lang="en-US" altLang="en-US" dirty="0"/>
              <a:t>zero draft)</a:t>
            </a:r>
          </a:p>
          <a:p>
            <a:pPr lvl="1" eaLnBrk="1" hangingPunct="1"/>
            <a:r>
              <a:rPr lang="en-US" altLang="en-US" dirty="0"/>
              <a:t>Consultative workshops internally and externally with various </a:t>
            </a:r>
            <a:r>
              <a:rPr lang="en-US" altLang="en-US" dirty="0" smtClean="0"/>
              <a:t>stakeholder (</a:t>
            </a:r>
            <a:r>
              <a:rPr lang="en-US" altLang="en-US" dirty="0"/>
              <a:t>Industry, counties among others)</a:t>
            </a:r>
          </a:p>
          <a:p>
            <a:pPr lvl="1" eaLnBrk="1" hangingPunct="1"/>
            <a:r>
              <a:rPr lang="en-US" altLang="en-US" dirty="0"/>
              <a:t>Brief to Departmental </a:t>
            </a:r>
            <a:r>
              <a:rPr lang="en-US" altLang="en-US" dirty="0" smtClean="0"/>
              <a:t>heads (</a:t>
            </a:r>
            <a:r>
              <a:rPr lang="en-US" altLang="en-US" dirty="0"/>
              <a:t>Principal Secretaries)</a:t>
            </a:r>
          </a:p>
          <a:p>
            <a:pPr lvl="1" eaLnBrk="1" hangingPunct="1"/>
            <a:r>
              <a:rPr lang="en-US" altLang="en-US" dirty="0"/>
              <a:t>Brief to Ministerial </a:t>
            </a:r>
            <a:r>
              <a:rPr lang="en-US" altLang="en-US" dirty="0" smtClean="0"/>
              <a:t>heads (</a:t>
            </a:r>
            <a:r>
              <a:rPr lang="en-US" altLang="en-US" dirty="0"/>
              <a:t>Cabinet Secretaries)</a:t>
            </a:r>
          </a:p>
        </p:txBody>
      </p:sp>
    </p:spTree>
    <p:extLst>
      <p:ext uri="{BB962C8B-B14F-4D97-AF65-F5344CB8AC3E}">
        <p14:creationId xmlns:p14="http://schemas.microsoft.com/office/powerpoint/2010/main" val="38681217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45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458">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9458">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9458">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45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369</TotalTime>
  <Words>3217</Words>
  <Application>Microsoft Office PowerPoint</Application>
  <PresentationFormat>Widescreen</PresentationFormat>
  <Paragraphs>349</Paragraphs>
  <Slides>54</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MS PGothic</vt:lpstr>
      <vt:lpstr>MS PGothic</vt:lpstr>
      <vt:lpstr>Arial</vt:lpstr>
      <vt:lpstr>Arial Rounded MT Bold</vt:lpstr>
      <vt:lpstr>Calibri</vt:lpstr>
      <vt:lpstr>Wingdings</vt:lpstr>
      <vt:lpstr>Office Theme</vt:lpstr>
      <vt:lpstr>Overview of the National Policy and Action Plan on Antimicrobial Resistance in Kenya</vt:lpstr>
      <vt:lpstr>Outline</vt:lpstr>
      <vt:lpstr>Objectives</vt:lpstr>
      <vt:lpstr>Background </vt:lpstr>
      <vt:lpstr>Addressing AMR is a Shared Responsibility</vt:lpstr>
      <vt:lpstr>Why We Should Care About AMR in Kenya? </vt:lpstr>
      <vt:lpstr>Process of AMR Policy Formulation</vt:lpstr>
      <vt:lpstr>Process of AMR Policy Formulation (continued)</vt:lpstr>
      <vt:lpstr>Process of AMR Policy formulation (continued)</vt:lpstr>
      <vt:lpstr>PowerPoint Presentation</vt:lpstr>
      <vt:lpstr>AMR Policy Goal</vt:lpstr>
      <vt:lpstr>Scope of the AMR Policy</vt:lpstr>
      <vt:lpstr>AMR Policy Objectives</vt:lpstr>
      <vt:lpstr> OBJECTIVE 1.  Improve awareness and understanding of AMR  </vt:lpstr>
      <vt:lpstr>OBJECTIVE 2.  Strengthen the Knowledge and Evidence Base of Antimicrobial resistance: Surveillance and research </vt:lpstr>
      <vt:lpstr>OBJECTIVE 3.  Reduce the incidence of infection through effective sanitation, hygiene and IPC</vt:lpstr>
      <vt:lpstr>PowerPoint Presentation</vt:lpstr>
      <vt:lpstr>OBJECTIVE 4.  Reduction of antimicrobial use through adoption of preventive measures </vt:lpstr>
      <vt:lpstr>OBJECTIVE 4.  Prudent (optimal) use of antimicrobials</vt:lpstr>
      <vt:lpstr>OBJECTIVE 5.  Research, development and investment in new antimicrobials and diagnostic tools</vt:lpstr>
      <vt:lpstr>Policy Implementation</vt:lpstr>
      <vt:lpstr>Policy Implementation Framework</vt:lpstr>
      <vt:lpstr>Implementation of the AMR Policy</vt:lpstr>
      <vt:lpstr>NAP Objectives and Activities </vt:lpstr>
      <vt:lpstr>Roles and Responsibilities </vt:lpstr>
      <vt:lpstr>Role of the National Government</vt:lpstr>
      <vt:lpstr>Role of County Governments</vt:lpstr>
      <vt:lpstr>Role of Other Sectors</vt:lpstr>
      <vt:lpstr>How will the Stakeholder Coordinate their activities?</vt:lpstr>
      <vt:lpstr>AMR Coordination Mechanism</vt:lpstr>
      <vt:lpstr>PowerPoint Presentation</vt:lpstr>
      <vt:lpstr>Role of Public sector-  Oversight, Management &amp; Coordination</vt:lpstr>
      <vt:lpstr>Kenya’s implementation status</vt:lpstr>
      <vt:lpstr>1. Advocacy, Awareness and Education</vt:lpstr>
      <vt:lpstr>Information Education and Communication Materials</vt:lpstr>
      <vt:lpstr>Advocacy, Awareness and Education</vt:lpstr>
      <vt:lpstr>Marking the World Antibiotic Resistance Awareness Week 2017</vt:lpstr>
      <vt:lpstr>Understanding the Scope of AMR- Surveillance</vt:lpstr>
      <vt:lpstr>PowerPoint Presentation</vt:lpstr>
      <vt:lpstr>AMR Data- Site Weekly Summaries to the National AMR Database at the National Public Health Laboratory</vt:lpstr>
      <vt:lpstr>Scale Up of Surveillance to major regions in the country</vt:lpstr>
      <vt:lpstr>Specific Challenges to Surveillance</vt:lpstr>
      <vt:lpstr>Improving Connectivity to enhance Participation through Partner support-Thika L5 Hospital</vt:lpstr>
      <vt:lpstr> Infection Prevention and Control- Implementing the National Strategy</vt:lpstr>
      <vt:lpstr>Building Capacity for IPC</vt:lpstr>
      <vt:lpstr>  Optimizing Use of antimicrobial agents</vt:lpstr>
      <vt:lpstr>1. Antibiotic Use Prevalence by Ward Types Hospital 1</vt:lpstr>
      <vt:lpstr>2. Prescribing Patterns by Antibiotics Hospital 1</vt:lpstr>
      <vt:lpstr>PowerPoint Presentation</vt:lpstr>
      <vt:lpstr>PowerPoint Presentation</vt:lpstr>
      <vt:lpstr>Monitoring and Evaluation</vt:lpstr>
      <vt:lpstr>Monitoring and Evaluation (M&amp;E)</vt:lpstr>
      <vt:lpstr>Policy Review and NAP Monitoring</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the National Policy and Action Plan on Antimicrobial Resistance in Kenya</dc:title>
  <dc:creator>Evelyn Wesangula</dc:creator>
  <cp:lastModifiedBy>Evelyn Wesangula</cp:lastModifiedBy>
  <cp:revision>40</cp:revision>
  <dcterms:created xsi:type="dcterms:W3CDTF">2017-07-04T15:18:25Z</dcterms:created>
  <dcterms:modified xsi:type="dcterms:W3CDTF">2018-11-27T06:08:16Z</dcterms:modified>
</cp:coreProperties>
</file>