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574" r:id="rId2"/>
    <p:sldId id="658" r:id="rId3"/>
    <p:sldId id="660" r:id="rId4"/>
    <p:sldId id="666" r:id="rId5"/>
    <p:sldId id="662" r:id="rId6"/>
    <p:sldId id="661" r:id="rId7"/>
    <p:sldId id="663" r:id="rId8"/>
    <p:sldId id="659" r:id="rId9"/>
    <p:sldId id="664" r:id="rId10"/>
    <p:sldId id="6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0">
          <p15:clr>
            <a:srgbClr val="A4A3A4"/>
          </p15:clr>
        </p15:guide>
        <p15:guide id="2" orient="horz" pos="3690">
          <p15:clr>
            <a:srgbClr val="A4A3A4"/>
          </p15:clr>
        </p15:guide>
        <p15:guide id="3" pos="2887">
          <p15:clr>
            <a:srgbClr val="A4A3A4"/>
          </p15:clr>
        </p15:guide>
        <p15:guide id="4" pos="3021">
          <p15:clr>
            <a:srgbClr val="A4A3A4"/>
          </p15:clr>
        </p15:guide>
        <p15:guide id="5" pos="5534">
          <p15:clr>
            <a:srgbClr val="A4A3A4"/>
          </p15:clr>
        </p15:guide>
        <p15:guide id="6" pos="2754">
          <p15:clr>
            <a:srgbClr val="A4A3A4"/>
          </p15:clr>
        </p15:guide>
        <p15:guide id="7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001A54"/>
    <a:srgbClr val="0ACEE8"/>
    <a:srgbClr val="E49B13"/>
    <a:srgbClr val="9E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9002" autoAdjust="0"/>
  </p:normalViewPr>
  <p:slideViewPr>
    <p:cSldViewPr snapToGrid="0" showGuides="1">
      <p:cViewPr varScale="1">
        <p:scale>
          <a:sx n="91" d="100"/>
          <a:sy n="91" d="100"/>
        </p:scale>
        <p:origin x="816" y="90"/>
      </p:cViewPr>
      <p:guideLst>
        <p:guide orient="horz" pos="750"/>
        <p:guide orient="horz" pos="3690"/>
        <p:guide pos="2887"/>
        <p:guide pos="3021"/>
        <p:guide pos="5534"/>
        <p:guide pos="275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4F8D0-3288-4C15-AF86-3BB3561D6A0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AE72B8-9040-4988-921E-44BE7832E30F}">
      <dgm:prSet phldrT="[Text]"/>
      <dgm:spPr/>
      <dgm:t>
        <a:bodyPr/>
        <a:lstStyle/>
        <a:p>
          <a:r>
            <a:rPr lang="en-GB" dirty="0" smtClean="0"/>
            <a:t> Stop and re-evaluate treatment with diagnostic feedback/additional history </a:t>
          </a:r>
          <a:endParaRPr lang="en-GB" dirty="0"/>
        </a:p>
      </dgm:t>
    </dgm:pt>
    <dgm:pt modelId="{7ABDD583-CE4C-40DF-A62D-C478FD5472BD}" type="parTrans" cxnId="{8E1FB9D4-988F-46FF-B1DD-49AC3896A88B}">
      <dgm:prSet/>
      <dgm:spPr/>
      <dgm:t>
        <a:bodyPr/>
        <a:lstStyle/>
        <a:p>
          <a:endParaRPr lang="en-GB"/>
        </a:p>
      </dgm:t>
    </dgm:pt>
    <dgm:pt modelId="{FCCAE969-F3F3-4E18-BC4A-124AE1977E42}" type="sibTrans" cxnId="{8E1FB9D4-988F-46FF-B1DD-49AC3896A88B}">
      <dgm:prSet/>
      <dgm:spPr/>
      <dgm:t>
        <a:bodyPr/>
        <a:lstStyle/>
        <a:p>
          <a:endParaRPr lang="en-GB"/>
        </a:p>
      </dgm:t>
    </dgm:pt>
    <dgm:pt modelId="{C47C0FB0-AD00-4AA9-B915-878AEADEA7F0}">
      <dgm:prSet/>
      <dgm:spPr/>
      <dgm:t>
        <a:bodyPr/>
        <a:lstStyle/>
        <a:p>
          <a:r>
            <a:rPr lang="en-GB" dirty="0" smtClean="0"/>
            <a:t> All antibiotic prescriptions should have 3 pieces of information -- a dose, duration, and indication.</a:t>
          </a:r>
          <a:endParaRPr lang="en-GB" dirty="0"/>
        </a:p>
      </dgm:t>
    </dgm:pt>
    <dgm:pt modelId="{9C272448-F028-4BAA-A668-2E3724A58038}" type="parTrans" cxnId="{868C532E-DF16-4508-ACB0-340C99567B9A}">
      <dgm:prSet/>
      <dgm:spPr/>
      <dgm:t>
        <a:bodyPr/>
        <a:lstStyle/>
        <a:p>
          <a:endParaRPr lang="en-GB"/>
        </a:p>
      </dgm:t>
    </dgm:pt>
    <dgm:pt modelId="{56D21312-D28C-4097-A1B3-B88A74161513}" type="sibTrans" cxnId="{868C532E-DF16-4508-ACB0-340C99567B9A}">
      <dgm:prSet/>
      <dgm:spPr/>
      <dgm:t>
        <a:bodyPr/>
        <a:lstStyle/>
        <a:p>
          <a:endParaRPr lang="en-GB"/>
        </a:p>
      </dgm:t>
    </dgm:pt>
    <dgm:pt modelId="{B9E8E50E-761C-4896-8071-B8789D5CAD37}">
      <dgm:prSet/>
      <dgm:spPr/>
      <dgm:t>
        <a:bodyPr/>
        <a:lstStyle/>
        <a:p>
          <a:r>
            <a:rPr lang="en-GB" b="0" i="0" dirty="0" smtClean="0"/>
            <a:t> When prescribing, make certain that they include </a:t>
          </a:r>
          <a:r>
            <a:rPr lang="en-GB" b="0" i="0" dirty="0" smtClean="0"/>
            <a:t>choices made with diagnostics</a:t>
          </a:r>
          <a:endParaRPr lang="en-GB" dirty="0"/>
        </a:p>
      </dgm:t>
    </dgm:pt>
    <dgm:pt modelId="{F3362D4B-5344-4333-871B-C00DFA299DB7}" type="parTrans" cxnId="{06360E8D-91C8-4016-AD39-291F762962CC}">
      <dgm:prSet/>
      <dgm:spPr/>
      <dgm:t>
        <a:bodyPr/>
        <a:lstStyle/>
        <a:p>
          <a:endParaRPr lang="en-GB"/>
        </a:p>
      </dgm:t>
    </dgm:pt>
    <dgm:pt modelId="{1C50F90C-E560-49A5-B364-05B7A638F303}" type="sibTrans" cxnId="{06360E8D-91C8-4016-AD39-291F762962CC}">
      <dgm:prSet/>
      <dgm:spPr/>
      <dgm:t>
        <a:bodyPr/>
        <a:lstStyle/>
        <a:p>
          <a:endParaRPr lang="en-GB"/>
        </a:p>
      </dgm:t>
    </dgm:pt>
    <dgm:pt modelId="{A7E42B47-4679-4C0B-B9A5-8D1243D0D007}">
      <dgm:prSet/>
      <dgm:spPr/>
      <dgm:t>
        <a:bodyPr/>
        <a:lstStyle/>
        <a:p>
          <a:r>
            <a:rPr lang="en-GB" dirty="0" smtClean="0"/>
            <a:t>Look at matrices that will indicate success /progress of program. Evidence speaks!!</a:t>
          </a:r>
          <a:endParaRPr lang="en-GB" dirty="0"/>
        </a:p>
      </dgm:t>
    </dgm:pt>
    <dgm:pt modelId="{E49C7307-36DE-4F0A-BAF4-66457B730F2A}" type="parTrans" cxnId="{87BD4586-3A6B-4391-BE02-5EEDFB5ED699}">
      <dgm:prSet/>
      <dgm:spPr/>
      <dgm:t>
        <a:bodyPr/>
        <a:lstStyle/>
        <a:p>
          <a:endParaRPr lang="en-GB"/>
        </a:p>
      </dgm:t>
    </dgm:pt>
    <dgm:pt modelId="{45B4DBD9-5072-44BC-B57E-2DD37ABA5E0A}" type="sibTrans" cxnId="{87BD4586-3A6B-4391-BE02-5EEDFB5ED699}">
      <dgm:prSet/>
      <dgm:spPr/>
      <dgm:t>
        <a:bodyPr/>
        <a:lstStyle/>
        <a:p>
          <a:endParaRPr lang="en-GB"/>
        </a:p>
      </dgm:t>
    </dgm:pt>
    <dgm:pt modelId="{F5858186-4A59-45B2-AC02-012F2FBFECB1}">
      <dgm:prSet/>
      <dgm:spPr/>
      <dgm:t>
        <a:bodyPr/>
        <a:lstStyle/>
        <a:p>
          <a:r>
            <a:rPr lang="en-GB" dirty="0" smtClean="0"/>
            <a:t>Treatment protocol/guidelines based on expected /known sensitivities</a:t>
          </a:r>
          <a:endParaRPr lang="en-GB" dirty="0"/>
        </a:p>
      </dgm:t>
    </dgm:pt>
    <dgm:pt modelId="{D76910F6-042A-4E1C-8350-17CE600E2AD5}" type="parTrans" cxnId="{D4CF6D78-F8B2-4253-9FD3-B581E480D9E5}">
      <dgm:prSet/>
      <dgm:spPr/>
      <dgm:t>
        <a:bodyPr/>
        <a:lstStyle/>
        <a:p>
          <a:endParaRPr lang="en-GB"/>
        </a:p>
      </dgm:t>
    </dgm:pt>
    <dgm:pt modelId="{3A9AE750-A007-42E3-9763-0E48834DEA8F}" type="sibTrans" cxnId="{D4CF6D78-F8B2-4253-9FD3-B581E480D9E5}">
      <dgm:prSet/>
      <dgm:spPr/>
      <dgm:t>
        <a:bodyPr/>
        <a:lstStyle/>
        <a:p>
          <a:endParaRPr lang="en-GB"/>
        </a:p>
      </dgm:t>
    </dgm:pt>
    <dgm:pt modelId="{B5FD6A46-E29E-46C1-AF70-A06C8ECFC45F}" type="pres">
      <dgm:prSet presAssocID="{B984F8D0-3288-4C15-AF86-3BB3561D6A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F5AAF8-4DAB-4C95-88BF-69707F30F06E}" type="pres">
      <dgm:prSet presAssocID="{F5858186-4A59-45B2-AC02-012F2FBFECB1}" presName="comp" presStyleCnt="0"/>
      <dgm:spPr/>
    </dgm:pt>
    <dgm:pt modelId="{9BB713D3-1C83-48EA-A847-E83597C34014}" type="pres">
      <dgm:prSet presAssocID="{F5858186-4A59-45B2-AC02-012F2FBFECB1}" presName="box" presStyleLbl="node1" presStyleIdx="0" presStyleCnt="5"/>
      <dgm:spPr/>
      <dgm:t>
        <a:bodyPr/>
        <a:lstStyle/>
        <a:p>
          <a:endParaRPr lang="en-GB"/>
        </a:p>
      </dgm:t>
    </dgm:pt>
    <dgm:pt modelId="{DD56608B-2467-4DC4-A801-1F7EA5B22857}" type="pres">
      <dgm:prSet presAssocID="{F5858186-4A59-45B2-AC02-012F2FBFECB1}" presName="img" presStyleLbl="fgImgPlace1" presStyleIdx="0" presStyleCnt="5"/>
      <dgm:spPr/>
    </dgm:pt>
    <dgm:pt modelId="{5366AE6A-2D3C-47B2-90BE-F1BE146147A2}" type="pres">
      <dgm:prSet presAssocID="{F5858186-4A59-45B2-AC02-012F2FBFECB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DB99D2-664E-4935-BA39-8F922CA03E48}" type="pres">
      <dgm:prSet presAssocID="{3A9AE750-A007-42E3-9763-0E48834DEA8F}" presName="spacer" presStyleCnt="0"/>
      <dgm:spPr/>
    </dgm:pt>
    <dgm:pt modelId="{46734D75-BD6C-4E27-84B0-030167FCFDCD}" type="pres">
      <dgm:prSet presAssocID="{C47C0FB0-AD00-4AA9-B915-878AEADEA7F0}" presName="comp" presStyleCnt="0"/>
      <dgm:spPr/>
    </dgm:pt>
    <dgm:pt modelId="{E08344D4-9EC0-4BB8-9E0B-5E65B241B215}" type="pres">
      <dgm:prSet presAssocID="{C47C0FB0-AD00-4AA9-B915-878AEADEA7F0}" presName="box" presStyleLbl="node1" presStyleIdx="1" presStyleCnt="5"/>
      <dgm:spPr/>
      <dgm:t>
        <a:bodyPr/>
        <a:lstStyle/>
        <a:p>
          <a:endParaRPr lang="en-GB"/>
        </a:p>
      </dgm:t>
    </dgm:pt>
    <dgm:pt modelId="{152B8DEA-B5A4-47EA-A80D-FB184AD6BDEA}" type="pres">
      <dgm:prSet presAssocID="{C47C0FB0-AD00-4AA9-B915-878AEADEA7F0}" presName="img" presStyleLbl="fgImgPlace1" presStyleIdx="1" presStyleCnt="5"/>
      <dgm:spPr/>
    </dgm:pt>
    <dgm:pt modelId="{6FC46219-7078-4827-A100-3360C8A5E4FE}" type="pres">
      <dgm:prSet presAssocID="{C47C0FB0-AD00-4AA9-B915-878AEADEA7F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F62388-C6AC-4D01-818E-354C261B00D3}" type="pres">
      <dgm:prSet presAssocID="{56D21312-D28C-4097-A1B3-B88A74161513}" presName="spacer" presStyleCnt="0"/>
      <dgm:spPr/>
    </dgm:pt>
    <dgm:pt modelId="{994BA699-7A05-4BF6-A1F4-14A404523EE0}" type="pres">
      <dgm:prSet presAssocID="{B9E8E50E-761C-4896-8071-B8789D5CAD37}" presName="comp" presStyleCnt="0"/>
      <dgm:spPr/>
    </dgm:pt>
    <dgm:pt modelId="{216940C5-7F27-4917-B4F9-BB87897E18A0}" type="pres">
      <dgm:prSet presAssocID="{B9E8E50E-761C-4896-8071-B8789D5CAD37}" presName="box" presStyleLbl="node1" presStyleIdx="2" presStyleCnt="5"/>
      <dgm:spPr/>
      <dgm:t>
        <a:bodyPr/>
        <a:lstStyle/>
        <a:p>
          <a:endParaRPr lang="en-GB"/>
        </a:p>
      </dgm:t>
    </dgm:pt>
    <dgm:pt modelId="{3A9B5165-3FC9-4071-9640-A6BA7BDE6DDA}" type="pres">
      <dgm:prSet presAssocID="{B9E8E50E-761C-4896-8071-B8789D5CAD37}" presName="img" presStyleLbl="fgImgPlace1" presStyleIdx="2" presStyleCnt="5"/>
      <dgm:spPr/>
    </dgm:pt>
    <dgm:pt modelId="{B91CE79D-6F5A-43DB-B72C-82302666CBA3}" type="pres">
      <dgm:prSet presAssocID="{B9E8E50E-761C-4896-8071-B8789D5CAD3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1E06B1-F75B-4F4E-838C-07BE4DFCCF3A}" type="pres">
      <dgm:prSet presAssocID="{1C50F90C-E560-49A5-B364-05B7A638F303}" presName="spacer" presStyleCnt="0"/>
      <dgm:spPr/>
    </dgm:pt>
    <dgm:pt modelId="{BE784D6F-4A88-4B97-96B2-75CCEAF8130B}" type="pres">
      <dgm:prSet presAssocID="{C0AE72B8-9040-4988-921E-44BE7832E30F}" presName="comp" presStyleCnt="0"/>
      <dgm:spPr/>
    </dgm:pt>
    <dgm:pt modelId="{E1025378-5250-41E5-B9D3-1643D1362906}" type="pres">
      <dgm:prSet presAssocID="{C0AE72B8-9040-4988-921E-44BE7832E30F}" presName="box" presStyleLbl="node1" presStyleIdx="3" presStyleCnt="5"/>
      <dgm:spPr/>
      <dgm:t>
        <a:bodyPr/>
        <a:lstStyle/>
        <a:p>
          <a:endParaRPr lang="en-GB"/>
        </a:p>
      </dgm:t>
    </dgm:pt>
    <dgm:pt modelId="{7C2DB19A-E654-46BB-A531-61F1665C4C43}" type="pres">
      <dgm:prSet presAssocID="{C0AE72B8-9040-4988-921E-44BE7832E30F}" presName="img" presStyleLbl="fgImgPlace1" presStyleIdx="3" presStyleCnt="5"/>
      <dgm:spPr/>
    </dgm:pt>
    <dgm:pt modelId="{2297414B-2ED2-4630-9494-08F538E2C37E}" type="pres">
      <dgm:prSet presAssocID="{C0AE72B8-9040-4988-921E-44BE7832E30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F7AC32-B682-491E-9A5A-FF4D87EDF606}" type="pres">
      <dgm:prSet presAssocID="{FCCAE969-F3F3-4E18-BC4A-124AE1977E42}" presName="spacer" presStyleCnt="0"/>
      <dgm:spPr/>
    </dgm:pt>
    <dgm:pt modelId="{9D9C88A9-E86F-4639-92E0-3BA0FCB59300}" type="pres">
      <dgm:prSet presAssocID="{A7E42B47-4679-4C0B-B9A5-8D1243D0D007}" presName="comp" presStyleCnt="0"/>
      <dgm:spPr/>
    </dgm:pt>
    <dgm:pt modelId="{E3854D57-01C4-420B-80AC-08F36DFF6287}" type="pres">
      <dgm:prSet presAssocID="{A7E42B47-4679-4C0B-B9A5-8D1243D0D007}" presName="box" presStyleLbl="node1" presStyleIdx="4" presStyleCnt="5"/>
      <dgm:spPr/>
      <dgm:t>
        <a:bodyPr/>
        <a:lstStyle/>
        <a:p>
          <a:endParaRPr lang="en-GB"/>
        </a:p>
      </dgm:t>
    </dgm:pt>
    <dgm:pt modelId="{8A9D4408-5417-4311-8143-C871A1F8D374}" type="pres">
      <dgm:prSet presAssocID="{A7E42B47-4679-4C0B-B9A5-8D1243D0D007}" presName="img" presStyleLbl="fgImgPlace1" presStyleIdx="4" presStyleCnt="5"/>
      <dgm:spPr/>
    </dgm:pt>
    <dgm:pt modelId="{A77A4199-6476-44A7-8339-2184318E1D69}" type="pres">
      <dgm:prSet presAssocID="{A7E42B47-4679-4C0B-B9A5-8D1243D0D00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DC4508-57FC-468B-91C5-D31F81251BC7}" type="presOf" srcId="{C0AE72B8-9040-4988-921E-44BE7832E30F}" destId="{E1025378-5250-41E5-B9D3-1643D1362906}" srcOrd="0" destOrd="0" presId="urn:microsoft.com/office/officeart/2005/8/layout/vList4#2"/>
    <dgm:cxn modelId="{07444AEB-F01C-41F2-87AF-A8EF1E42D1D0}" type="presOf" srcId="{B984F8D0-3288-4C15-AF86-3BB3561D6A0E}" destId="{B5FD6A46-E29E-46C1-AF70-A06C8ECFC45F}" srcOrd="0" destOrd="0" presId="urn:microsoft.com/office/officeart/2005/8/layout/vList4#2"/>
    <dgm:cxn modelId="{159F9D45-1AC2-48F9-B2EC-A3169AA7862B}" type="presOf" srcId="{A7E42B47-4679-4C0B-B9A5-8D1243D0D007}" destId="{E3854D57-01C4-420B-80AC-08F36DFF6287}" srcOrd="0" destOrd="0" presId="urn:microsoft.com/office/officeart/2005/8/layout/vList4#2"/>
    <dgm:cxn modelId="{868C532E-DF16-4508-ACB0-340C99567B9A}" srcId="{B984F8D0-3288-4C15-AF86-3BB3561D6A0E}" destId="{C47C0FB0-AD00-4AA9-B915-878AEADEA7F0}" srcOrd="1" destOrd="0" parTransId="{9C272448-F028-4BAA-A668-2E3724A58038}" sibTransId="{56D21312-D28C-4097-A1B3-B88A74161513}"/>
    <dgm:cxn modelId="{87BD4586-3A6B-4391-BE02-5EEDFB5ED699}" srcId="{B984F8D0-3288-4C15-AF86-3BB3561D6A0E}" destId="{A7E42B47-4679-4C0B-B9A5-8D1243D0D007}" srcOrd="4" destOrd="0" parTransId="{E49C7307-36DE-4F0A-BAF4-66457B730F2A}" sibTransId="{45B4DBD9-5072-44BC-B57E-2DD37ABA5E0A}"/>
    <dgm:cxn modelId="{F62D95AA-5C0B-46C6-9CD8-C94E4EF4BB9B}" type="presOf" srcId="{F5858186-4A59-45B2-AC02-012F2FBFECB1}" destId="{5366AE6A-2D3C-47B2-90BE-F1BE146147A2}" srcOrd="1" destOrd="0" presId="urn:microsoft.com/office/officeart/2005/8/layout/vList4#2"/>
    <dgm:cxn modelId="{3737C474-2F65-442D-BE83-6CB90338FA6F}" type="presOf" srcId="{C0AE72B8-9040-4988-921E-44BE7832E30F}" destId="{2297414B-2ED2-4630-9494-08F538E2C37E}" srcOrd="1" destOrd="0" presId="urn:microsoft.com/office/officeart/2005/8/layout/vList4#2"/>
    <dgm:cxn modelId="{14B73E5B-4A97-4D4A-B99F-5A52A34EED13}" type="presOf" srcId="{F5858186-4A59-45B2-AC02-012F2FBFECB1}" destId="{9BB713D3-1C83-48EA-A847-E83597C34014}" srcOrd="0" destOrd="0" presId="urn:microsoft.com/office/officeart/2005/8/layout/vList4#2"/>
    <dgm:cxn modelId="{06360E8D-91C8-4016-AD39-291F762962CC}" srcId="{B984F8D0-3288-4C15-AF86-3BB3561D6A0E}" destId="{B9E8E50E-761C-4896-8071-B8789D5CAD37}" srcOrd="2" destOrd="0" parTransId="{F3362D4B-5344-4333-871B-C00DFA299DB7}" sibTransId="{1C50F90C-E560-49A5-B364-05B7A638F303}"/>
    <dgm:cxn modelId="{D4CF6D78-F8B2-4253-9FD3-B581E480D9E5}" srcId="{B984F8D0-3288-4C15-AF86-3BB3561D6A0E}" destId="{F5858186-4A59-45B2-AC02-012F2FBFECB1}" srcOrd="0" destOrd="0" parTransId="{D76910F6-042A-4E1C-8350-17CE600E2AD5}" sibTransId="{3A9AE750-A007-42E3-9763-0E48834DEA8F}"/>
    <dgm:cxn modelId="{F97A8B00-BBB3-4020-8312-E443ED8DDE14}" type="presOf" srcId="{C47C0FB0-AD00-4AA9-B915-878AEADEA7F0}" destId="{6FC46219-7078-4827-A100-3360C8A5E4FE}" srcOrd="1" destOrd="0" presId="urn:microsoft.com/office/officeart/2005/8/layout/vList4#2"/>
    <dgm:cxn modelId="{D422DC07-1CE3-4D74-952A-DA02CD0D5757}" type="presOf" srcId="{B9E8E50E-761C-4896-8071-B8789D5CAD37}" destId="{216940C5-7F27-4917-B4F9-BB87897E18A0}" srcOrd="0" destOrd="0" presId="urn:microsoft.com/office/officeart/2005/8/layout/vList4#2"/>
    <dgm:cxn modelId="{8E1FB9D4-988F-46FF-B1DD-49AC3896A88B}" srcId="{B984F8D0-3288-4C15-AF86-3BB3561D6A0E}" destId="{C0AE72B8-9040-4988-921E-44BE7832E30F}" srcOrd="3" destOrd="0" parTransId="{7ABDD583-CE4C-40DF-A62D-C478FD5472BD}" sibTransId="{FCCAE969-F3F3-4E18-BC4A-124AE1977E42}"/>
    <dgm:cxn modelId="{01D76449-2671-4B80-8355-2884CC1CFD04}" type="presOf" srcId="{A7E42B47-4679-4C0B-B9A5-8D1243D0D007}" destId="{A77A4199-6476-44A7-8339-2184318E1D69}" srcOrd="1" destOrd="0" presId="urn:microsoft.com/office/officeart/2005/8/layout/vList4#2"/>
    <dgm:cxn modelId="{581170D5-455F-40C2-A85F-7C386D7415CF}" type="presOf" srcId="{C47C0FB0-AD00-4AA9-B915-878AEADEA7F0}" destId="{E08344D4-9EC0-4BB8-9E0B-5E65B241B215}" srcOrd="0" destOrd="0" presId="urn:microsoft.com/office/officeart/2005/8/layout/vList4#2"/>
    <dgm:cxn modelId="{F31EC36A-D3EA-4222-B1ED-0E675920941C}" type="presOf" srcId="{B9E8E50E-761C-4896-8071-B8789D5CAD37}" destId="{B91CE79D-6F5A-43DB-B72C-82302666CBA3}" srcOrd="1" destOrd="0" presId="urn:microsoft.com/office/officeart/2005/8/layout/vList4#2"/>
    <dgm:cxn modelId="{8ACD11AF-8A7C-4DD8-8B80-28EE2D3216F8}" type="presParOf" srcId="{B5FD6A46-E29E-46C1-AF70-A06C8ECFC45F}" destId="{7BF5AAF8-4DAB-4C95-88BF-69707F30F06E}" srcOrd="0" destOrd="0" presId="urn:microsoft.com/office/officeart/2005/8/layout/vList4#2"/>
    <dgm:cxn modelId="{A624F577-92B1-4E83-A5CF-45218B926CC6}" type="presParOf" srcId="{7BF5AAF8-4DAB-4C95-88BF-69707F30F06E}" destId="{9BB713D3-1C83-48EA-A847-E83597C34014}" srcOrd="0" destOrd="0" presId="urn:microsoft.com/office/officeart/2005/8/layout/vList4#2"/>
    <dgm:cxn modelId="{AB634ECA-95A9-47E3-BF8B-6006C703B3B9}" type="presParOf" srcId="{7BF5AAF8-4DAB-4C95-88BF-69707F30F06E}" destId="{DD56608B-2467-4DC4-A801-1F7EA5B22857}" srcOrd="1" destOrd="0" presId="urn:microsoft.com/office/officeart/2005/8/layout/vList4#2"/>
    <dgm:cxn modelId="{DCD16394-17D7-42DF-8F16-50FBB34E47B0}" type="presParOf" srcId="{7BF5AAF8-4DAB-4C95-88BF-69707F30F06E}" destId="{5366AE6A-2D3C-47B2-90BE-F1BE146147A2}" srcOrd="2" destOrd="0" presId="urn:microsoft.com/office/officeart/2005/8/layout/vList4#2"/>
    <dgm:cxn modelId="{4A477BF4-A72D-4484-8570-DBB0008BAB3E}" type="presParOf" srcId="{B5FD6A46-E29E-46C1-AF70-A06C8ECFC45F}" destId="{EFDB99D2-664E-4935-BA39-8F922CA03E48}" srcOrd="1" destOrd="0" presId="urn:microsoft.com/office/officeart/2005/8/layout/vList4#2"/>
    <dgm:cxn modelId="{DDFC688B-6935-423C-92E2-651A2231079E}" type="presParOf" srcId="{B5FD6A46-E29E-46C1-AF70-A06C8ECFC45F}" destId="{46734D75-BD6C-4E27-84B0-030167FCFDCD}" srcOrd="2" destOrd="0" presId="urn:microsoft.com/office/officeart/2005/8/layout/vList4#2"/>
    <dgm:cxn modelId="{777FCAB3-DC31-402F-9F38-C39AD45EE42F}" type="presParOf" srcId="{46734D75-BD6C-4E27-84B0-030167FCFDCD}" destId="{E08344D4-9EC0-4BB8-9E0B-5E65B241B215}" srcOrd="0" destOrd="0" presId="urn:microsoft.com/office/officeart/2005/8/layout/vList4#2"/>
    <dgm:cxn modelId="{16767095-DBFB-4D73-BB2F-F488F0AAF183}" type="presParOf" srcId="{46734D75-BD6C-4E27-84B0-030167FCFDCD}" destId="{152B8DEA-B5A4-47EA-A80D-FB184AD6BDEA}" srcOrd="1" destOrd="0" presId="urn:microsoft.com/office/officeart/2005/8/layout/vList4#2"/>
    <dgm:cxn modelId="{2D697458-E894-4E4D-A905-1AFE3ED15E47}" type="presParOf" srcId="{46734D75-BD6C-4E27-84B0-030167FCFDCD}" destId="{6FC46219-7078-4827-A100-3360C8A5E4FE}" srcOrd="2" destOrd="0" presId="urn:microsoft.com/office/officeart/2005/8/layout/vList4#2"/>
    <dgm:cxn modelId="{DCF9F245-A1D7-4D94-A75C-07CE6AD5C6DE}" type="presParOf" srcId="{B5FD6A46-E29E-46C1-AF70-A06C8ECFC45F}" destId="{1EF62388-C6AC-4D01-818E-354C261B00D3}" srcOrd="3" destOrd="0" presId="urn:microsoft.com/office/officeart/2005/8/layout/vList4#2"/>
    <dgm:cxn modelId="{AC4C8345-7DB2-4CC5-A274-41CB37EB7947}" type="presParOf" srcId="{B5FD6A46-E29E-46C1-AF70-A06C8ECFC45F}" destId="{994BA699-7A05-4BF6-A1F4-14A404523EE0}" srcOrd="4" destOrd="0" presId="urn:microsoft.com/office/officeart/2005/8/layout/vList4#2"/>
    <dgm:cxn modelId="{5C9A4BEE-5CBF-4689-905A-FDC15D5C9C99}" type="presParOf" srcId="{994BA699-7A05-4BF6-A1F4-14A404523EE0}" destId="{216940C5-7F27-4917-B4F9-BB87897E18A0}" srcOrd="0" destOrd="0" presId="urn:microsoft.com/office/officeart/2005/8/layout/vList4#2"/>
    <dgm:cxn modelId="{A61B676E-DD26-47FF-9355-3BA16C951BA8}" type="presParOf" srcId="{994BA699-7A05-4BF6-A1F4-14A404523EE0}" destId="{3A9B5165-3FC9-4071-9640-A6BA7BDE6DDA}" srcOrd="1" destOrd="0" presId="urn:microsoft.com/office/officeart/2005/8/layout/vList4#2"/>
    <dgm:cxn modelId="{589B6ED9-30D1-4ECB-873C-9761421E8FDD}" type="presParOf" srcId="{994BA699-7A05-4BF6-A1F4-14A404523EE0}" destId="{B91CE79D-6F5A-43DB-B72C-82302666CBA3}" srcOrd="2" destOrd="0" presId="urn:microsoft.com/office/officeart/2005/8/layout/vList4#2"/>
    <dgm:cxn modelId="{7B18D3A4-1A73-4536-96ED-3EFBBF32E8AE}" type="presParOf" srcId="{B5FD6A46-E29E-46C1-AF70-A06C8ECFC45F}" destId="{F31E06B1-F75B-4F4E-838C-07BE4DFCCF3A}" srcOrd="5" destOrd="0" presId="urn:microsoft.com/office/officeart/2005/8/layout/vList4#2"/>
    <dgm:cxn modelId="{65AD0AA3-0898-4922-A443-644473331882}" type="presParOf" srcId="{B5FD6A46-E29E-46C1-AF70-A06C8ECFC45F}" destId="{BE784D6F-4A88-4B97-96B2-75CCEAF8130B}" srcOrd="6" destOrd="0" presId="urn:microsoft.com/office/officeart/2005/8/layout/vList4#2"/>
    <dgm:cxn modelId="{9D0664DE-E3CB-436C-809E-5243F554961B}" type="presParOf" srcId="{BE784D6F-4A88-4B97-96B2-75CCEAF8130B}" destId="{E1025378-5250-41E5-B9D3-1643D1362906}" srcOrd="0" destOrd="0" presId="urn:microsoft.com/office/officeart/2005/8/layout/vList4#2"/>
    <dgm:cxn modelId="{9EBE10AA-868D-47A4-9202-44E8A695AEF2}" type="presParOf" srcId="{BE784D6F-4A88-4B97-96B2-75CCEAF8130B}" destId="{7C2DB19A-E654-46BB-A531-61F1665C4C43}" srcOrd="1" destOrd="0" presId="urn:microsoft.com/office/officeart/2005/8/layout/vList4#2"/>
    <dgm:cxn modelId="{932D8995-5A48-4759-A33D-9ACA4A5F5D83}" type="presParOf" srcId="{BE784D6F-4A88-4B97-96B2-75CCEAF8130B}" destId="{2297414B-2ED2-4630-9494-08F538E2C37E}" srcOrd="2" destOrd="0" presId="urn:microsoft.com/office/officeart/2005/8/layout/vList4#2"/>
    <dgm:cxn modelId="{9B6DF289-9506-48BA-8DFD-FF1675F269B1}" type="presParOf" srcId="{B5FD6A46-E29E-46C1-AF70-A06C8ECFC45F}" destId="{CDF7AC32-B682-491E-9A5A-FF4D87EDF606}" srcOrd="7" destOrd="0" presId="urn:microsoft.com/office/officeart/2005/8/layout/vList4#2"/>
    <dgm:cxn modelId="{DA24DBA8-D427-4241-8001-A56823241E42}" type="presParOf" srcId="{B5FD6A46-E29E-46C1-AF70-A06C8ECFC45F}" destId="{9D9C88A9-E86F-4639-92E0-3BA0FCB59300}" srcOrd="8" destOrd="0" presId="urn:microsoft.com/office/officeart/2005/8/layout/vList4#2"/>
    <dgm:cxn modelId="{3AF0CDF5-A4AF-401A-BF11-924A88B90D65}" type="presParOf" srcId="{9D9C88A9-E86F-4639-92E0-3BA0FCB59300}" destId="{E3854D57-01C4-420B-80AC-08F36DFF6287}" srcOrd="0" destOrd="0" presId="urn:microsoft.com/office/officeart/2005/8/layout/vList4#2"/>
    <dgm:cxn modelId="{CF8931C4-94AF-402A-AFEF-97733A2710A5}" type="presParOf" srcId="{9D9C88A9-E86F-4639-92E0-3BA0FCB59300}" destId="{8A9D4408-5417-4311-8143-C871A1F8D374}" srcOrd="1" destOrd="0" presId="urn:microsoft.com/office/officeart/2005/8/layout/vList4#2"/>
    <dgm:cxn modelId="{D227A34C-4A52-4813-8DE0-D70D37AF8C2E}" type="presParOf" srcId="{9D9C88A9-E86F-4639-92E0-3BA0FCB59300}" destId="{A77A4199-6476-44A7-8339-2184318E1D6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713D3-1C83-48EA-A847-E83597C34014}">
      <dsp:nvSpPr>
        <dsp:cNvPr id="0" name=""/>
        <dsp:cNvSpPr/>
      </dsp:nvSpPr>
      <dsp:spPr>
        <a:xfrm>
          <a:off x="0" y="0"/>
          <a:ext cx="8423275" cy="8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Treatment protocol/guidelines based on expected /known sensitivities</a:t>
          </a:r>
          <a:endParaRPr lang="en-GB" sz="2300" kern="1200" dirty="0"/>
        </a:p>
      </dsp:txBody>
      <dsp:txXfrm>
        <a:off x="1770879" y="0"/>
        <a:ext cx="6652395" cy="862245"/>
      </dsp:txXfrm>
    </dsp:sp>
    <dsp:sp modelId="{DD56608B-2467-4DC4-A801-1F7EA5B22857}">
      <dsp:nvSpPr>
        <dsp:cNvPr id="0" name=""/>
        <dsp:cNvSpPr/>
      </dsp:nvSpPr>
      <dsp:spPr>
        <a:xfrm>
          <a:off x="86224" y="86224"/>
          <a:ext cx="1684655" cy="68979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344D4-9EC0-4BB8-9E0B-5E65B241B215}">
      <dsp:nvSpPr>
        <dsp:cNvPr id="0" name=""/>
        <dsp:cNvSpPr/>
      </dsp:nvSpPr>
      <dsp:spPr>
        <a:xfrm>
          <a:off x="0" y="948470"/>
          <a:ext cx="8423275" cy="8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 All antibiotic prescriptions should have 3 pieces of information -- a dose, duration, and indication.</a:t>
          </a:r>
          <a:endParaRPr lang="en-GB" sz="2300" kern="1200" dirty="0"/>
        </a:p>
      </dsp:txBody>
      <dsp:txXfrm>
        <a:off x="1770879" y="948470"/>
        <a:ext cx="6652395" cy="862245"/>
      </dsp:txXfrm>
    </dsp:sp>
    <dsp:sp modelId="{152B8DEA-B5A4-47EA-A80D-FB184AD6BDEA}">
      <dsp:nvSpPr>
        <dsp:cNvPr id="0" name=""/>
        <dsp:cNvSpPr/>
      </dsp:nvSpPr>
      <dsp:spPr>
        <a:xfrm>
          <a:off x="86224" y="1034694"/>
          <a:ext cx="1684655" cy="68979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940C5-7F27-4917-B4F9-BB87897E18A0}">
      <dsp:nvSpPr>
        <dsp:cNvPr id="0" name=""/>
        <dsp:cNvSpPr/>
      </dsp:nvSpPr>
      <dsp:spPr>
        <a:xfrm>
          <a:off x="0" y="1896940"/>
          <a:ext cx="8423275" cy="8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0" i="0" kern="1200" dirty="0" smtClean="0"/>
            <a:t> When prescribing, make certain that they include </a:t>
          </a:r>
          <a:r>
            <a:rPr lang="en-GB" sz="2300" b="0" i="0" kern="1200" dirty="0" smtClean="0"/>
            <a:t>choices made with diagnostics</a:t>
          </a:r>
          <a:endParaRPr lang="en-GB" sz="2300" kern="1200" dirty="0"/>
        </a:p>
      </dsp:txBody>
      <dsp:txXfrm>
        <a:off x="1770879" y="1896940"/>
        <a:ext cx="6652395" cy="862245"/>
      </dsp:txXfrm>
    </dsp:sp>
    <dsp:sp modelId="{3A9B5165-3FC9-4071-9640-A6BA7BDE6DDA}">
      <dsp:nvSpPr>
        <dsp:cNvPr id="0" name=""/>
        <dsp:cNvSpPr/>
      </dsp:nvSpPr>
      <dsp:spPr>
        <a:xfrm>
          <a:off x="86224" y="1983165"/>
          <a:ext cx="1684655" cy="68979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25378-5250-41E5-B9D3-1643D1362906}">
      <dsp:nvSpPr>
        <dsp:cNvPr id="0" name=""/>
        <dsp:cNvSpPr/>
      </dsp:nvSpPr>
      <dsp:spPr>
        <a:xfrm>
          <a:off x="0" y="2845410"/>
          <a:ext cx="8423275" cy="8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 Stop and re-evaluate treatment with diagnostic feedback/additional history </a:t>
          </a:r>
          <a:endParaRPr lang="en-GB" sz="2300" kern="1200" dirty="0"/>
        </a:p>
      </dsp:txBody>
      <dsp:txXfrm>
        <a:off x="1770879" y="2845410"/>
        <a:ext cx="6652395" cy="862245"/>
      </dsp:txXfrm>
    </dsp:sp>
    <dsp:sp modelId="{7C2DB19A-E654-46BB-A531-61F1665C4C43}">
      <dsp:nvSpPr>
        <dsp:cNvPr id="0" name=""/>
        <dsp:cNvSpPr/>
      </dsp:nvSpPr>
      <dsp:spPr>
        <a:xfrm>
          <a:off x="86224" y="2931635"/>
          <a:ext cx="1684655" cy="68979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54D57-01C4-420B-80AC-08F36DFF6287}">
      <dsp:nvSpPr>
        <dsp:cNvPr id="0" name=""/>
        <dsp:cNvSpPr/>
      </dsp:nvSpPr>
      <dsp:spPr>
        <a:xfrm>
          <a:off x="0" y="3793881"/>
          <a:ext cx="8423275" cy="862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Look at matrices that will indicate success /progress of program. Evidence speaks!!</a:t>
          </a:r>
          <a:endParaRPr lang="en-GB" sz="2300" kern="1200" dirty="0"/>
        </a:p>
      </dsp:txBody>
      <dsp:txXfrm>
        <a:off x="1770879" y="3793881"/>
        <a:ext cx="6652395" cy="862245"/>
      </dsp:txXfrm>
    </dsp:sp>
    <dsp:sp modelId="{8A9D4408-5417-4311-8143-C871A1F8D374}">
      <dsp:nvSpPr>
        <dsp:cNvPr id="0" name=""/>
        <dsp:cNvSpPr/>
      </dsp:nvSpPr>
      <dsp:spPr>
        <a:xfrm>
          <a:off x="86224" y="3880105"/>
          <a:ext cx="1684655" cy="68979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16/11/2016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C514F0-E9E0-465A-A884-38E679374D9D}" type="slidenum">
              <a:rPr lang="en-GB" altLang="en-US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7" b="1658"/>
          <a:stretch/>
        </p:blipFill>
        <p:spPr>
          <a:xfrm>
            <a:off x="0" y="2500947"/>
            <a:ext cx="4795838" cy="435705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7632183" y="361914"/>
            <a:ext cx="1167432" cy="474569"/>
            <a:chOff x="7280906" y="310911"/>
            <a:chExt cx="1507104" cy="612649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  <p:sp>
        <p:nvSpPr>
          <p:cNvPr id="2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48548" y="4384625"/>
            <a:ext cx="2737552" cy="666849"/>
          </a:xfrm>
        </p:spPr>
        <p:txBody>
          <a:bodyPr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49200" y="5400676"/>
            <a:ext cx="2720975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19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67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1"/>
            <a:ext cx="39840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67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38"/>
            <a:ext cx="39840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4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0" y="6323289"/>
            <a:ext cx="8416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2" y="4943474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Supporting heading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9702" y="4544967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70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FD80-2D70-42BD-8A68-437AF30BE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4" y="1196151"/>
            <a:ext cx="8423275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4" y="1533526"/>
            <a:ext cx="8418513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84780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4" y="1184276"/>
            <a:ext cx="8423275" cy="4673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4" y="1184276"/>
            <a:ext cx="3986213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16" y="1184276"/>
            <a:ext cx="4000709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4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8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4" y="1185871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4" y="1524001"/>
            <a:ext cx="3992925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65" y="1185871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1"/>
            <a:ext cx="4014970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4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8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260001" y="1190625"/>
            <a:ext cx="6623998" cy="4968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film icon to insert your Standard (4x3 video)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368300" y="1381125"/>
            <a:ext cx="8416925" cy="4734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film icon to insert your widescreen (16x9) video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676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099"/>
            <a:ext cx="3984094" cy="4676775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4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27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650" y="6437313"/>
            <a:ext cx="25495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5102" y="6437313"/>
            <a:ext cx="83012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0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6437313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smtClean="0"/>
              <a:t>Insert your date / confidentiality text here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0" y="6323289"/>
            <a:ext cx="8416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0" y="1075533"/>
            <a:ext cx="841622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5" r:id="rId3"/>
    <p:sldLayoutId id="2147483664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99" r:id="rId13"/>
    <p:sldLayoutId id="2147483666" r:id="rId14"/>
    <p:sldLayoutId id="214748370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ifpma.org/wp-content/uploads/2016/02/IFPMA_Rethinking_the_way_we_fight_bacteria_April2015_FINAL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4928" y="4539547"/>
            <a:ext cx="6214298" cy="666849"/>
          </a:xfrm>
        </p:spPr>
        <p:txBody>
          <a:bodyPr/>
          <a:lstStyle/>
          <a:p>
            <a:r>
              <a:rPr lang="en-GB" dirty="0" smtClean="0">
                <a:solidFill>
                  <a:srgbClr val="001A54"/>
                </a:solidFill>
              </a:rPr>
              <a:t>Appropriate use of Antibiotics;</a:t>
            </a:r>
          </a:p>
          <a:p>
            <a:r>
              <a:rPr lang="en-GB" dirty="0" smtClean="0">
                <a:solidFill>
                  <a:srgbClr val="001A54"/>
                </a:solidFill>
              </a:rPr>
              <a:t>The health care worker’s role </a:t>
            </a:r>
            <a:endParaRPr lang="en-GB" dirty="0">
              <a:solidFill>
                <a:srgbClr val="001A5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1801" y="5635250"/>
            <a:ext cx="5366523" cy="984885"/>
          </a:xfrm>
        </p:spPr>
        <p:txBody>
          <a:bodyPr/>
          <a:lstStyle/>
          <a:p>
            <a:r>
              <a:rPr lang="en-GB" dirty="0" smtClean="0"/>
              <a:t>Dr, Nyawira Gitahi-Kamau</a:t>
            </a:r>
          </a:p>
          <a:p>
            <a:r>
              <a:rPr lang="en-GB" i="0" dirty="0" err="1" smtClean="0">
                <a:solidFill>
                  <a:schemeClr val="tx1">
                    <a:lumMod val="50000"/>
                  </a:schemeClr>
                </a:solidFill>
              </a:rPr>
              <a:t>GSK</a:t>
            </a:r>
            <a:r>
              <a:rPr lang="en-GB" i="0" dirty="0" smtClean="0">
                <a:solidFill>
                  <a:schemeClr val="tx1">
                    <a:lumMod val="50000"/>
                  </a:schemeClr>
                </a:solidFill>
              </a:rPr>
              <a:t> Infectious disease medical advisor Kenya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677108"/>
          </a:xfrm>
        </p:spPr>
        <p:txBody>
          <a:bodyPr/>
          <a:lstStyle/>
          <a:p>
            <a:r>
              <a:rPr lang="en-GB" dirty="0" smtClean="0"/>
              <a:t>High recommendation for outcome measures and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Compliance to hospital formulary /guideline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T-sheet renewal and review rate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Re-admissions with </a:t>
            </a:r>
            <a:r>
              <a:rPr lang="en-GB" sz="2400" dirty="0" err="1" smtClean="0"/>
              <a:t>HAI</a:t>
            </a:r>
            <a:r>
              <a:rPr lang="en-GB" sz="2400" dirty="0" smtClean="0"/>
              <a:t> after admissions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Antibiotic stewardship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65124" y="1196152"/>
            <a:ext cx="8423275" cy="4337874"/>
          </a:xfrm>
        </p:spPr>
        <p:txBody>
          <a:bodyPr/>
          <a:lstStyle/>
          <a:p>
            <a:r>
              <a:rPr lang="en-GB" sz="3200" b="1" dirty="0" smtClean="0"/>
              <a:t>Antimicrobial stewardship</a:t>
            </a:r>
            <a:r>
              <a:rPr lang="en-GB" sz="3200" dirty="0" smtClean="0"/>
              <a:t> refers to coordinated interventions designed to improve and measure the appropriate use of antimicrobials by promoting the selection of the optimal </a:t>
            </a:r>
            <a:r>
              <a:rPr lang="en-GB" sz="3200" b="1" dirty="0" smtClean="0"/>
              <a:t>antimicrobial</a:t>
            </a:r>
            <a:r>
              <a:rPr lang="en-GB" sz="3200" dirty="0" smtClean="0"/>
              <a:t> drug regimen, dose, duration of therapy, and route of administration.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6250" y="5962650"/>
            <a:ext cx="8339138" cy="21854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https://www.idsociety.org/</a:t>
            </a:r>
            <a:r>
              <a:rPr lang="en-GB" b="1" dirty="0" err="1" smtClean="0"/>
              <a:t>Stewardship</a:t>
            </a:r>
            <a:r>
              <a:rPr lang="en-GB" dirty="0" err="1" smtClean="0"/>
              <a:t>_Policy/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2402" y="1519770"/>
            <a:ext cx="6864352" cy="1354217"/>
          </a:xfrm>
        </p:spPr>
        <p:txBody>
          <a:bodyPr/>
          <a:lstStyle/>
          <a:p>
            <a:r>
              <a:rPr lang="en-GB" sz="4400" dirty="0" smtClean="0"/>
              <a:t>WHY  ANTIBIOTIC STEWARDSHIP?</a:t>
            </a:r>
            <a:endParaRPr lang="en-GB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2549525" cy="365125"/>
          </a:xfrm>
        </p:spPr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13738" y="6437313"/>
            <a:ext cx="830262" cy="365125"/>
          </a:xfrm>
        </p:spPr>
        <p:txBody>
          <a:bodyPr/>
          <a:lstStyle/>
          <a:p>
            <a:fld id="{9F9F533D-B52E-4A2F-BF72-0ADD2D94BD75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7577138" cy="554037"/>
          </a:xfrm>
        </p:spPr>
        <p:txBody>
          <a:bodyPr/>
          <a:lstStyle/>
          <a:p>
            <a:r>
              <a:rPr lang="en-GB" altLang="en-US" sz="3600" smtClean="0"/>
              <a:t>Global AMR Pipeline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515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GB" sz="2000" dirty="0" smtClean="0"/>
              <a:t>IFPMA membership pipeline inventory in 2015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smtClean="0"/>
              <a:t>R&amp;D investment underway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smtClean="0"/>
              <a:t>But more to be done…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sz="2000" dirty="0"/>
          </a:p>
        </p:txBody>
      </p:sp>
      <p:sp>
        <p:nvSpPr>
          <p:cNvPr id="13210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3210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C4EFE1-3C37-495A-8A60-D2A7254B5262}" type="slidenum">
              <a:rPr lang="en-GB" altLang="en-US"/>
              <a:pPr/>
              <a:t>4</a:t>
            </a:fld>
            <a:endParaRPr lang="en-GB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1152524"/>
            <a:ext cx="5248275" cy="544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2103" name="Rectangle 1"/>
          <p:cNvSpPr>
            <a:spLocks noChangeArrowheads="1"/>
          </p:cNvSpPr>
          <p:nvPr/>
        </p:nvSpPr>
        <p:spPr bwMode="auto">
          <a:xfrm>
            <a:off x="6350" y="5786438"/>
            <a:ext cx="3394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GB" altLang="en-US" sz="1100">
                <a:solidFill>
                  <a:srgbClr val="312D2A"/>
                </a:solidFill>
                <a:latin typeface="Calibri" pitchFamily="34" charset="0"/>
              </a:rPr>
              <a:t>Rethinking the way we fight bacteria</a:t>
            </a:r>
            <a:r>
              <a:rPr lang="en-GB" altLang="en-US" sz="1100" i="1">
                <a:solidFill>
                  <a:srgbClr val="312D2A"/>
                </a:solidFill>
                <a:latin typeface="Calibri" pitchFamily="34" charset="0"/>
              </a:rPr>
              <a:t>, IFPMA report, </a:t>
            </a:r>
            <a:r>
              <a:rPr lang="en-GB" altLang="en-US" sz="1100">
                <a:solidFill>
                  <a:srgbClr val="312D2A"/>
                </a:solidFill>
                <a:latin typeface="Calibri" pitchFamily="34" charset="0"/>
              </a:rPr>
              <a:t>2015. Available at:</a:t>
            </a:r>
          </a:p>
          <a:p>
            <a:r>
              <a:rPr lang="en-GB" altLang="en-US" sz="1100">
                <a:solidFill>
                  <a:srgbClr val="312D2A"/>
                </a:solidFill>
                <a:latin typeface="Calibri" pitchFamily="34" charset="0"/>
                <a:hlinkClick r:id="rId4"/>
              </a:rPr>
              <a:t>http://www.ifpma.org/wp-content/uploads/2016/02/IFPMA_Rethinking_the_way_we_fight_bacteria_April2015_FINAL.pdf</a:t>
            </a:r>
            <a:r>
              <a:rPr lang="en-GB" altLang="en-US" sz="1100">
                <a:solidFill>
                  <a:srgbClr val="312D2A"/>
                </a:solidFill>
                <a:latin typeface="Calibri" pitchFamily="34" charset="0"/>
              </a:rPr>
              <a:t> </a:t>
            </a:r>
          </a:p>
          <a:p>
            <a:r>
              <a:rPr lang="en-GB" altLang="en-US" sz="1100">
                <a:solidFill>
                  <a:srgbClr val="312D2A"/>
                </a:solidFill>
                <a:latin typeface="Calibri" pitchFamily="34" charset="0"/>
              </a:rPr>
              <a:t>Accessed on 24/04/2016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ANTIBIOTIC STEWARDSHIP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272381"/>
            <a:ext cx="51149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677108"/>
          </a:xfrm>
        </p:spPr>
        <p:txBody>
          <a:bodyPr/>
          <a:lstStyle/>
          <a:p>
            <a:r>
              <a:rPr lang="en-GB" dirty="0" smtClean="0"/>
              <a:t>AREAS ADDRESSED </a:t>
            </a:r>
            <a:r>
              <a:rPr lang="en-GB" dirty="0" err="1" smtClean="0"/>
              <a:t>IN</a:t>
            </a:r>
            <a:r>
              <a:rPr lang="en-GB" dirty="0" smtClean="0"/>
              <a:t> IMPLEMENTING ANTIBIOTIC STEWARDSHIP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48163639"/>
              </p:ext>
            </p:extLst>
          </p:nvPr>
        </p:nvGraphicFramePr>
        <p:xfrm>
          <a:off x="365125" y="1195388"/>
          <a:ext cx="8423275" cy="465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ANTIBIOTIC STEWARDSHIP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bsac.org.uk</a:t>
            </a:r>
            <a:r>
              <a:rPr lang="en-GB" dirty="0" smtClean="0"/>
              <a:t>/</a:t>
            </a:r>
            <a:r>
              <a:rPr lang="en-GB" dirty="0" err="1" smtClean="0"/>
              <a:t>wp</a:t>
            </a:r>
            <a:r>
              <a:rPr lang="en-GB" dirty="0" smtClean="0"/>
              <a:t>-content/uploads/2013/07/Stewardship-Booklet-Practical-Guide-to-Antimicrobial-Stewardship-in-</a:t>
            </a:r>
            <a:r>
              <a:rPr lang="en-GB" dirty="0" err="1" smtClean="0"/>
              <a:t>Hospitals.pdf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1" y="1143001"/>
            <a:ext cx="6134099" cy="445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Antibiotic stewardship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163288"/>
            <a:ext cx="8423275" cy="35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677108"/>
          </a:xfrm>
        </p:spPr>
        <p:txBody>
          <a:bodyPr/>
          <a:lstStyle/>
          <a:p>
            <a:r>
              <a:rPr lang="en-GB" dirty="0" smtClean="0"/>
              <a:t>High recommendation for outcome measures and evaluation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6074" y="1016404"/>
            <a:ext cx="7597776" cy="2349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For Internal Use    SA/CR/0003/15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394" y="1195388"/>
            <a:ext cx="6848736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K PowerPoint Template 4x3 v5 2015">
  <a:themeElements>
    <a:clrScheme name="GSK 2015 v3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D5D1CE"/>
      </a:accent3>
      <a:accent4>
        <a:srgbClr val="BC1077"/>
      </a:accent4>
      <a:accent5>
        <a:srgbClr val="40488D"/>
      </a:accent5>
      <a:accent6>
        <a:srgbClr val="ED003C"/>
      </a:accent6>
      <a:hlink>
        <a:srgbClr val="002060"/>
      </a:hlink>
      <a:folHlink>
        <a:srgbClr val="7030A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algn="ctr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buClr>
            <a:schemeClr val="tx1"/>
          </a:buCl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11737</TotalTime>
  <Words>186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Georgia</vt:lpstr>
      <vt:lpstr>Wingdings</vt:lpstr>
      <vt:lpstr>GSK PowerPoint Template 4x3 v5 2015</vt:lpstr>
      <vt:lpstr>PowerPoint Presentation</vt:lpstr>
      <vt:lpstr>Antibiotic stewardship</vt:lpstr>
      <vt:lpstr>PowerPoint Presentation</vt:lpstr>
      <vt:lpstr>Global AMR Pipeline</vt:lpstr>
      <vt:lpstr>ANTIBIOTIC STEWARDSHIP</vt:lpstr>
      <vt:lpstr>AREAS ADDRESSED IN IMPLEMENTING ANTIBIOTIC STEWARDSHIP</vt:lpstr>
      <vt:lpstr>ANTIBIOTIC STEWARDSHIP</vt:lpstr>
      <vt:lpstr>Antibiotic stewardship</vt:lpstr>
      <vt:lpstr>High recommendation for outcome measures and evaluation</vt:lpstr>
      <vt:lpstr>High recommendation for outcome measures and evaluation</vt:lpstr>
    </vt:vector>
  </TitlesOfParts>
  <Company>GlaxoSmithKline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 PowerPoint template</dc:title>
  <dc:creator>nm112313</dc:creator>
  <cp:lastModifiedBy>MBOGORI MAURICE</cp:lastModifiedBy>
  <cp:revision>60</cp:revision>
  <dcterms:created xsi:type="dcterms:W3CDTF">2015-12-03T12:50:52Z</dcterms:created>
  <dcterms:modified xsi:type="dcterms:W3CDTF">2016-11-16T13:46:42Z</dcterms:modified>
</cp:coreProperties>
</file>