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notesMasterIdLst>
    <p:notesMasterId r:id="rId24"/>
  </p:notesMasterIdLst>
  <p:sldIdLst>
    <p:sldId id="256" r:id="rId2"/>
    <p:sldId id="276" r:id="rId3"/>
    <p:sldId id="279" r:id="rId4"/>
    <p:sldId id="280" r:id="rId5"/>
    <p:sldId id="281" r:id="rId6"/>
    <p:sldId id="285" r:id="rId7"/>
    <p:sldId id="284" r:id="rId8"/>
    <p:sldId id="286" r:id="rId9"/>
    <p:sldId id="283" r:id="rId10"/>
    <p:sldId id="282" r:id="rId11"/>
    <p:sldId id="287" r:id="rId12"/>
    <p:sldId id="288" r:id="rId13"/>
    <p:sldId id="305" r:id="rId14"/>
    <p:sldId id="306" r:id="rId15"/>
    <p:sldId id="309" r:id="rId16"/>
    <p:sldId id="289" r:id="rId17"/>
    <p:sldId id="307" r:id="rId18"/>
    <p:sldId id="302" r:id="rId19"/>
    <p:sldId id="303" r:id="rId20"/>
    <p:sldId id="308" r:id="rId21"/>
    <p:sldId id="304" r:id="rId22"/>
    <p:sldId id="301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39" autoAdjust="0"/>
    <p:restoredTop sz="94655" autoAdjust="0"/>
  </p:normalViewPr>
  <p:slideViewPr>
    <p:cSldViewPr>
      <p:cViewPr varScale="1">
        <p:scale>
          <a:sx n="73" d="100"/>
          <a:sy n="73" d="100"/>
        </p:scale>
        <p:origin x="1086" y="72"/>
      </p:cViewPr>
      <p:guideLst>
        <p:guide orient="horz" pos="2160"/>
        <p:guide pos="2880"/>
      </p:guideLst>
    </p:cSldViewPr>
  </p:slideViewPr>
  <p:notesTextViewPr>
    <p:cViewPr>
      <p:scale>
        <a:sx n="125" d="100"/>
        <a:sy n="125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Workbook1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Workbook1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pieChart>
        <c:varyColors val="1"/>
        <c:ser>
          <c:idx val="0"/>
          <c:order val="0"/>
          <c:spPr>
            <a:ln>
              <a:solidFill>
                <a:srgbClr val="FF0000"/>
              </a:solidFill>
            </a:ln>
          </c:spPr>
          <c:dPt>
            <c:idx val="0"/>
            <c:bubble3D val="0"/>
            <c:spPr>
              <a:solidFill>
                <a:srgbClr val="3366FF"/>
              </a:solidFill>
              <a:ln>
                <a:solidFill>
                  <a:srgbClr val="FF0000"/>
                </a:solidFill>
              </a:ln>
            </c:spPr>
            <c:extLst>
              <c:ext xmlns:c16="http://schemas.microsoft.com/office/drawing/2014/chart" uri="{C3380CC4-5D6E-409C-BE32-E72D297353CC}">
                <c16:uniqueId val="{00000001-EE36-479A-B02B-238C7A482CEE}"/>
              </c:ext>
            </c:extLst>
          </c:dPt>
          <c:dPt>
            <c:idx val="1"/>
            <c:bubble3D val="0"/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</c:spPr>
            <c:extLst>
              <c:ext xmlns:c16="http://schemas.microsoft.com/office/drawing/2014/chart" uri="{C3380CC4-5D6E-409C-BE32-E72D297353CC}">
                <c16:uniqueId val="{00000003-EE36-479A-B02B-238C7A482CEE}"/>
              </c:ext>
            </c:extLst>
          </c:dPt>
          <c:dPt>
            <c:idx val="2"/>
            <c:bubble3D val="0"/>
            <c:spPr>
              <a:solidFill>
                <a:srgbClr val="31B6FD"/>
              </a:solidFill>
              <a:ln>
                <a:solidFill>
                  <a:srgbClr val="FF0000"/>
                </a:solidFill>
              </a:ln>
            </c:spPr>
            <c:extLst>
              <c:ext xmlns:c16="http://schemas.microsoft.com/office/drawing/2014/chart" uri="{C3380CC4-5D6E-409C-BE32-E72D297353CC}">
                <c16:uniqueId val="{00000005-EE36-479A-B02B-238C7A482CEE}"/>
              </c:ext>
            </c:extLst>
          </c:dPt>
          <c:dPt>
            <c:idx val="3"/>
            <c:bubble3D val="0"/>
            <c:spPr>
              <a:solidFill>
                <a:srgbClr val="008000"/>
              </a:solidFill>
              <a:ln>
                <a:solidFill>
                  <a:srgbClr val="FF0000"/>
                </a:solidFill>
              </a:ln>
            </c:spPr>
            <c:extLst>
              <c:ext xmlns:c16="http://schemas.microsoft.com/office/drawing/2014/chart" uri="{C3380CC4-5D6E-409C-BE32-E72D297353CC}">
                <c16:uniqueId val="{00000007-EE36-479A-B02B-238C7A482CEE}"/>
              </c:ext>
            </c:extLst>
          </c:dPt>
          <c:dPt>
            <c:idx val="4"/>
            <c:bubble3D val="0"/>
            <c:spPr>
              <a:solidFill>
                <a:srgbClr val="FFFF00"/>
              </a:solidFill>
              <a:ln>
                <a:solidFill>
                  <a:srgbClr val="FF0000"/>
                </a:solidFill>
              </a:ln>
            </c:spPr>
            <c:extLst>
              <c:ext xmlns:c16="http://schemas.microsoft.com/office/drawing/2014/chart" uri="{C3380CC4-5D6E-409C-BE32-E72D297353CC}">
                <c16:uniqueId val="{00000009-EE36-479A-B02B-238C7A482CEE}"/>
              </c:ext>
            </c:extLst>
          </c:dPt>
          <c:dPt>
            <c:idx val="5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rgbClr val="FF0000"/>
                </a:solidFill>
              </a:ln>
            </c:spPr>
            <c:extLst>
              <c:ext xmlns:c16="http://schemas.microsoft.com/office/drawing/2014/chart" uri="{C3380CC4-5D6E-409C-BE32-E72D297353CC}">
                <c16:uniqueId val="{0000000B-EE36-479A-B02B-238C7A482CEE}"/>
              </c:ext>
            </c:extLst>
          </c:dPt>
          <c:dPt>
            <c:idx val="6"/>
            <c:bubble3D val="0"/>
            <c:spPr>
              <a:solidFill>
                <a:schemeClr val="accent3"/>
              </a:solidFill>
              <a:ln>
                <a:solidFill>
                  <a:schemeClr val="accent3"/>
                </a:solidFill>
              </a:ln>
            </c:spPr>
            <c:extLst>
              <c:ext xmlns:c16="http://schemas.microsoft.com/office/drawing/2014/chart" uri="{C3380CC4-5D6E-409C-BE32-E72D297353CC}">
                <c16:uniqueId val="{0000000D-EE36-479A-B02B-238C7A482CEE}"/>
              </c:ext>
            </c:extLst>
          </c:dPt>
          <c:dLbls>
            <c:dLbl>
              <c:idx val="0"/>
              <c:spPr/>
              <c:txPr>
                <a:bodyPr/>
                <a:lstStyle/>
                <a:p>
                  <a:pPr>
                    <a:defRPr sz="1400" b="1">
                      <a:solidFill>
                        <a:srgbClr val="FFFFFF"/>
                      </a:solidFill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1-EE36-479A-B02B-238C7A482CEE}"/>
                </c:ext>
              </c:extLst>
            </c:dLbl>
            <c:dLbl>
              <c:idx val="1"/>
              <c:spPr/>
              <c:txPr>
                <a:bodyPr/>
                <a:lstStyle/>
                <a:p>
                  <a:pPr>
                    <a:defRPr sz="1400" b="1">
                      <a:solidFill>
                        <a:schemeClr val="bg1"/>
                      </a:solidFill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3-EE36-479A-B02B-238C7A482CEE}"/>
                </c:ext>
              </c:extLst>
            </c:dLbl>
            <c:dLbl>
              <c:idx val="2"/>
              <c:spPr/>
              <c:txPr>
                <a:bodyPr/>
                <a:lstStyle/>
                <a:p>
                  <a:pPr>
                    <a:defRPr sz="1400" b="1">
                      <a:solidFill>
                        <a:srgbClr val="FFFFFF"/>
                      </a:solidFill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5-EE36-479A-B02B-238C7A482CEE}"/>
                </c:ext>
              </c:extLst>
            </c:dLbl>
            <c:dLbl>
              <c:idx val="3"/>
              <c:spPr/>
              <c:txPr>
                <a:bodyPr/>
                <a:lstStyle/>
                <a:p>
                  <a:pPr>
                    <a:defRPr sz="1400" b="1">
                      <a:solidFill>
                        <a:srgbClr val="FFFFFF"/>
                      </a:solidFill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7-EE36-479A-B02B-238C7A482CE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/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Sheet1!$A$2:$A$8</c:f>
              <c:strCache>
                <c:ptCount val="7"/>
                <c:pt idx="0">
                  <c:v>LABORATORY TECHNOLOGIST</c:v>
                </c:pt>
                <c:pt idx="1">
                  <c:v>NURSES</c:v>
                </c:pt>
                <c:pt idx="2">
                  <c:v>NURSES STUDENT</c:v>
                </c:pt>
                <c:pt idx="3">
                  <c:v>DOCTORS</c:v>
                </c:pt>
                <c:pt idx="4">
                  <c:v>PHYSIOTHERAPIST</c:v>
                </c:pt>
                <c:pt idx="5">
                  <c:v>MEDICAL ENGINEERS</c:v>
                </c:pt>
                <c:pt idx="6">
                  <c:v>CLINICIANS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12</c:v>
                </c:pt>
                <c:pt idx="1">
                  <c:v>15</c:v>
                </c:pt>
                <c:pt idx="2">
                  <c:v>10</c:v>
                </c:pt>
                <c:pt idx="3">
                  <c:v>5</c:v>
                </c:pt>
                <c:pt idx="4">
                  <c:v>2</c:v>
                </c:pt>
                <c:pt idx="5">
                  <c:v>2</c:v>
                </c:pt>
                <c:pt idx="6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EE36-479A-B02B-238C7A482CEE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/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Sheet2!$A$2:$A$6</c:f>
              <c:strCache>
                <c:ptCount val="5"/>
                <c:pt idx="0">
                  <c:v>Phone usage</c:v>
                </c:pt>
                <c:pt idx="1">
                  <c:v>Phone disinfection </c:v>
                </c:pt>
                <c:pt idx="2">
                  <c:v>Phone usage with gloves</c:v>
                </c:pt>
                <c:pt idx="3">
                  <c:v>Hand wash after MP usage</c:v>
                </c:pt>
                <c:pt idx="4">
                  <c:v>Hand wash before usage</c:v>
                </c:pt>
              </c:strCache>
            </c:strRef>
          </c:cat>
          <c:val>
            <c:numRef>
              <c:f>Sheet2!$B$2:$B$6</c:f>
              <c:numCache>
                <c:formatCode>0%</c:formatCode>
                <c:ptCount val="5"/>
                <c:pt idx="0">
                  <c:v>1</c:v>
                </c:pt>
                <c:pt idx="1">
                  <c:v>0.06</c:v>
                </c:pt>
                <c:pt idx="2">
                  <c:v>0.48</c:v>
                </c:pt>
                <c:pt idx="3">
                  <c:v>0.1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74B-4668-A846-9A1D64C7857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40"/>
        <c:axId val="2142602168"/>
        <c:axId val="2115678392"/>
      </c:barChart>
      <c:catAx>
        <c:axId val="214260216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600" b="1"/>
            </a:pPr>
            <a:endParaRPr lang="en-US"/>
          </a:p>
        </c:txPr>
        <c:crossAx val="2115678392"/>
        <c:crosses val="autoZero"/>
        <c:auto val="1"/>
        <c:lblAlgn val="ctr"/>
        <c:lblOffset val="100"/>
        <c:noMultiLvlLbl val="0"/>
      </c:catAx>
      <c:valAx>
        <c:axId val="2115678392"/>
        <c:scaling>
          <c:orientation val="minMax"/>
        </c:scaling>
        <c:delete val="0"/>
        <c:axPos val="l"/>
        <c:majorGridlines/>
        <c:numFmt formatCode="0%" sourceLinked="1"/>
        <c:majorTickMark val="none"/>
        <c:minorTickMark val="none"/>
        <c:tickLblPos val="nextTo"/>
        <c:txPr>
          <a:bodyPr/>
          <a:lstStyle/>
          <a:p>
            <a:pPr>
              <a:defRPr sz="1200" b="1"/>
            </a:pPr>
            <a:endParaRPr lang="en-US"/>
          </a:p>
        </c:txPr>
        <c:crossAx val="2142602168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FF0000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6268-4133-AC11-84ED3CB726B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6268-4133-AC11-84ED3CB726B6}"/>
              </c:ext>
            </c:extLst>
          </c:dPt>
          <c:dPt>
            <c:idx val="2"/>
            <c:bubble3D val="0"/>
            <c:spPr>
              <a:solidFill>
                <a:srgbClr val="00B050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6268-4133-AC11-84ED3CB726B6}"/>
              </c:ext>
            </c:extLst>
          </c:dPt>
          <c:dPt>
            <c:idx val="3"/>
            <c:bubble3D val="0"/>
            <c:spPr>
              <a:solidFill>
                <a:srgbClr val="7030A0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6268-4133-AC11-84ED3CB726B6}"/>
              </c:ext>
            </c:extLst>
          </c:dPt>
          <c:dLbls>
            <c:dLbl>
              <c:idx val="3"/>
              <c:layout>
                <c:manualLayout>
                  <c:x val="0.10437261131832205"/>
                  <c:y val="0.1579984298540629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6268-4133-AC11-84ED3CB726B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dk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Sheet1!$B$3:$B$6</c:f>
              <c:strCache>
                <c:ptCount val="4"/>
                <c:pt idx="0">
                  <c:v>Staph aureas</c:v>
                </c:pt>
                <c:pt idx="1">
                  <c:v>Other staph ureas</c:v>
                </c:pt>
                <c:pt idx="2">
                  <c:v>Pseudomonas spp</c:v>
                </c:pt>
                <c:pt idx="3">
                  <c:v>No growth</c:v>
                </c:pt>
              </c:strCache>
            </c:strRef>
          </c:cat>
          <c:val>
            <c:numRef>
              <c:f>Sheet1!$C$3:$C$6</c:f>
              <c:numCache>
                <c:formatCode>0%</c:formatCode>
                <c:ptCount val="4"/>
                <c:pt idx="0">
                  <c:v>0.6</c:v>
                </c:pt>
                <c:pt idx="1">
                  <c:v>0.1</c:v>
                </c:pt>
                <c:pt idx="2">
                  <c:v>0.08</c:v>
                </c:pt>
                <c:pt idx="3">
                  <c:v>0.22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6268-4133-AC11-84ED3CB726B6}"/>
            </c:ext>
          </c:extLst>
        </c:ser>
        <c:dLbls>
          <c:dLblPos val="in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solidFill>
          <a:schemeClr val="lt1">
            <a:alpha val="78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pattFill prst="dkDnDiag">
      <a:fgClr>
        <a:schemeClr val="lt1">
          <a:lumMod val="95000"/>
        </a:schemeClr>
      </a:fgClr>
      <a:bgClr>
        <a:schemeClr val="lt1"/>
      </a:bgClr>
    </a:patt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1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>
            <a:lumMod val="95000"/>
          </a:schemeClr>
        </a:fgClr>
        <a:bgClr>
          <a:schemeClr val="lt1"/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317500" algn="ctr" rotWithShape="0">
          <a:prstClr val="black">
            <a:alpha val="25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20000"/>
          </a:prstClr>
        </a:outerShdw>
      </a:effectLst>
      <a:scene3d>
        <a:camera prst="orthographicFront"/>
        <a:lightRig rig="threePt" dir="t"/>
      </a:scene3d>
      <a:sp3d prstMaterial="matte"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noFill/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8000"/>
        </a:schemeClr>
      </a:solidFill>
    </cs:spPr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0.08132</cdr:x>
      <cdr:y>0.312</cdr:y>
    </cdr:from>
    <cdr:to>
      <cdr:x>0.20952</cdr:x>
      <cdr:y>0.456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724990" y="1485900"/>
          <a:ext cx="1143000" cy="6858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3200" b="1" dirty="0" smtClean="0">
              <a:latin typeface="+mn-lt"/>
              <a:ea typeface="+mn-ea"/>
              <a:cs typeface="+mn-cs"/>
            </a:rPr>
            <a:t>N=50</a:t>
          </a:r>
          <a:endParaRPr lang="en-US" sz="1100" b="1" dirty="0">
            <a:latin typeface="+mn-lt"/>
            <a:ea typeface="+mn-ea"/>
            <a:cs typeface="+mn-cs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B1695F-4ADB-4646-9C30-6E926C314E04}" type="datetimeFigureOut">
              <a:rPr lang="en-US" smtClean="0"/>
              <a:t>16-Nov-16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BC97AA-3EC3-494F-9578-921E569459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0388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0AF80-7056-4F88-80CA-150CB95D6E25}" type="datetime1">
              <a:rPr lang="en-US" smtClean="0"/>
              <a:t>16-Nov-16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12370-1B76-4E17-8589-EF7BA7CCCC0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1004F-C1CB-4F72-8383-CD5D7CE30634}" type="datetime1">
              <a:rPr lang="en-US" smtClean="0"/>
              <a:t>16-Nov-16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12370-1B76-4E17-8589-EF7BA7CCCC0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148EF-A289-4ADD-81D5-4F2AB7FC0C8B}" type="datetime1">
              <a:rPr lang="en-US" smtClean="0"/>
              <a:t>16-Nov-16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12370-1B76-4E17-8589-EF7BA7CCCC01}" type="slidenum">
              <a:rPr lang="en-US" smtClean="0"/>
              <a:t>‹#›</a:t>
            </a:fld>
            <a:endParaRPr lang="en-US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E22285-3F4F-4847-BFE1-073E35A2DD0C}" type="datetime1">
              <a:rPr lang="en-US" smtClean="0"/>
              <a:t>16-Nov-16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12370-1B76-4E17-8589-EF7BA7CCCC01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1C56F-D541-461B-A5B7-DE3811CF4C4E}" type="datetime1">
              <a:rPr lang="en-US" smtClean="0"/>
              <a:t>16-Nov-16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12370-1B76-4E17-8589-EF7BA7CCCC0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ABBA7-9737-4562-99EA-6A822C787739}" type="datetime1">
              <a:rPr lang="en-US" smtClean="0"/>
              <a:t>16-Nov-16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12370-1B76-4E17-8589-EF7BA7CCCC01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78B83-E3B1-4540-9D82-7D0BEE23DE8C}" type="datetime1">
              <a:rPr lang="en-US" smtClean="0"/>
              <a:t>16-Nov-16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12370-1B76-4E17-8589-EF7BA7CCCC0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066DA-1ACD-4B51-A1F8-4417B19FF4B0}" type="datetime1">
              <a:rPr lang="en-US" smtClean="0"/>
              <a:t>16-Nov-16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12370-1B76-4E17-8589-EF7BA7CCCC0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3409E-2D73-4D7A-B195-ACB1342E585D}" type="datetime1">
              <a:rPr lang="en-US" smtClean="0"/>
              <a:t>16-Nov-16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12370-1B76-4E17-8589-EF7BA7CCCC0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113A5-0A04-4B81-8CE4-601ABB0ACF00}" type="datetime1">
              <a:rPr lang="en-US" smtClean="0"/>
              <a:t>16-Nov-16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12370-1B76-4E17-8589-EF7BA7CCCC01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503FF-951B-4DC9-A663-C003D8D27D78}" type="datetime1">
              <a:rPr lang="en-US" smtClean="0"/>
              <a:t>16-Nov-16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12370-1B76-4E17-8589-EF7BA7CCCC01}" type="slidenum">
              <a:rPr lang="en-US" smtClean="0"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273EA1EA-7B79-4F2E-A58C-C04B7F6E9F3F}" type="datetime1">
              <a:rPr lang="en-US" smtClean="0"/>
              <a:t>16-Nov-16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F6A12370-1B76-4E17-8589-EF7BA7CCCC01}" type="slidenum">
              <a:rPr lang="en-US" smtClean="0"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1905000"/>
            <a:ext cx="8763000" cy="1513362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Mobile Phones: A boon or bane in the hospital setting?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1504" y="4267200"/>
            <a:ext cx="7406640" cy="914400"/>
          </a:xfrm>
        </p:spPr>
        <p:txBody>
          <a:bodyPr>
            <a:norm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  <a:latin typeface="Segoe UI Historic" pitchFamily="34" charset="0"/>
                <a:ea typeface="Segoe UI Historic" pitchFamily="34" charset="0"/>
                <a:cs typeface="Segoe UI Historic" pitchFamily="34" charset="0"/>
              </a:rPr>
              <a:t>Maragia</a:t>
            </a:r>
            <a:r>
              <a:rPr lang="en-US" sz="2400" b="1" dirty="0" smtClean="0">
                <a:solidFill>
                  <a:srgbClr val="FF0000"/>
                </a:solidFill>
                <a:latin typeface="Segoe UI Historic" pitchFamily="34" charset="0"/>
                <a:ea typeface="Segoe UI Historic" pitchFamily="34" charset="0"/>
                <a:cs typeface="Segoe UI Historic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Segoe UI Historic" pitchFamily="34" charset="0"/>
                <a:ea typeface="Segoe UI Historic" pitchFamily="34" charset="0"/>
                <a:cs typeface="Segoe UI Historic" pitchFamily="34" charset="0"/>
              </a:rPr>
              <a:t>M</a:t>
            </a:r>
            <a:r>
              <a:rPr lang="en-US" sz="2400" b="1" dirty="0" err="1" smtClean="0">
                <a:solidFill>
                  <a:srgbClr val="FF0000"/>
                </a:solidFill>
                <a:latin typeface="Segoe UI Historic" pitchFamily="34" charset="0"/>
                <a:ea typeface="Segoe UI Historic" pitchFamily="34" charset="0"/>
                <a:cs typeface="Segoe UI Historic" pitchFamily="34" charset="0"/>
              </a:rPr>
              <a:t>arcomic</a:t>
            </a:r>
            <a:r>
              <a:rPr lang="en-US" sz="2400" b="1" dirty="0" smtClean="0">
                <a:solidFill>
                  <a:srgbClr val="FF0000"/>
                </a:solidFill>
                <a:latin typeface="Segoe UI Historic" pitchFamily="34" charset="0"/>
                <a:ea typeface="Segoe UI Historic" pitchFamily="34" charset="0"/>
                <a:cs typeface="Segoe UI Historic" pitchFamily="34" charset="0"/>
              </a:rPr>
              <a:t>  </a:t>
            </a:r>
            <a:r>
              <a:rPr lang="en-US" sz="2400" b="1" dirty="0">
                <a:solidFill>
                  <a:srgbClr val="FF0000"/>
                </a:solidFill>
                <a:latin typeface="Segoe UI Historic" pitchFamily="34" charset="0"/>
                <a:ea typeface="Segoe UI Historic" pitchFamily="34" charset="0"/>
                <a:cs typeface="Segoe UI Historic" pitchFamily="34" charset="0"/>
              </a:rPr>
              <a:t>J</a:t>
            </a:r>
            <a:r>
              <a:rPr lang="en-US" sz="2400" b="1" dirty="0" smtClean="0">
                <a:solidFill>
                  <a:srgbClr val="FF0000"/>
                </a:solidFill>
                <a:latin typeface="Segoe UI Historic" pitchFamily="34" charset="0"/>
                <a:ea typeface="Segoe UI Historic" pitchFamily="34" charset="0"/>
                <a:cs typeface="Segoe UI Historic" pitchFamily="34" charset="0"/>
              </a:rPr>
              <a:t>ames </a:t>
            </a:r>
          </a:p>
          <a:p>
            <a:r>
              <a:rPr lang="en-US" sz="2400" b="1" dirty="0" err="1" smtClean="0">
                <a:solidFill>
                  <a:srgbClr val="FF0000"/>
                </a:solidFill>
                <a:latin typeface="Segoe UI Historic" pitchFamily="34" charset="0"/>
                <a:ea typeface="Segoe UI Historic" pitchFamily="34" charset="0"/>
                <a:cs typeface="Segoe UI Historic" pitchFamily="34" charset="0"/>
              </a:rPr>
              <a:t>Lodwar</a:t>
            </a:r>
            <a:r>
              <a:rPr lang="en-US" sz="2400" b="1" dirty="0" smtClean="0">
                <a:solidFill>
                  <a:srgbClr val="FF0000"/>
                </a:solidFill>
                <a:latin typeface="Segoe UI Historic" pitchFamily="34" charset="0"/>
                <a:ea typeface="Segoe UI Historic" pitchFamily="34" charset="0"/>
                <a:cs typeface="Segoe UI Historic" pitchFamily="34" charset="0"/>
              </a:rPr>
              <a:t> County and Referral Hospital (LCRH)</a:t>
            </a:r>
          </a:p>
          <a:p>
            <a:endParaRPr lang="en-US" sz="36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304800"/>
            <a:ext cx="1538288" cy="1582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5801" y="182563"/>
            <a:ext cx="4495801" cy="1704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308213"/>
            <a:ext cx="1981200" cy="1582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12370-1B76-4E17-8589-EF7BA7CCCC01}" type="slidenum">
              <a:rPr lang="en-US" smtClean="0"/>
              <a:t>1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00" y="5410200"/>
            <a:ext cx="3886200" cy="1219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14800" y="5410200"/>
            <a:ext cx="4800600" cy="1295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95400" y="6324600"/>
            <a:ext cx="26543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7109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12370-1B76-4E17-8589-EF7BA7CCCC01}" type="slidenum">
              <a:rPr lang="en-US" smtClean="0"/>
              <a:t>10</a:t>
            </a:fld>
            <a:endParaRPr lang="en-US"/>
          </a:p>
        </p:txBody>
      </p:sp>
      <p:sp>
        <p:nvSpPr>
          <p:cNvPr id="6" name="Title 3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</p:spPr>
        <p:txBody>
          <a:bodyPr>
            <a:normAutofit/>
          </a:bodyPr>
          <a:lstStyle/>
          <a:p>
            <a:r>
              <a:rPr lang="en-US" sz="7200" b="1" dirty="0" smtClean="0"/>
              <a:t>Discussion </a:t>
            </a:r>
            <a:endParaRPr lang="en-US" sz="72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" y="1752600"/>
            <a:ext cx="8724900" cy="509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1557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12370-1B76-4E17-8589-EF7BA7CCCC01}" type="slidenum">
              <a:rPr lang="en-US" smtClean="0"/>
              <a:t>11</a:t>
            </a:fld>
            <a:endParaRPr lang="en-US"/>
          </a:p>
        </p:txBody>
      </p:sp>
      <p:sp>
        <p:nvSpPr>
          <p:cNvPr id="7" name="Title 3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</p:spPr>
        <p:txBody>
          <a:bodyPr>
            <a:normAutofit/>
          </a:bodyPr>
          <a:lstStyle/>
          <a:p>
            <a:r>
              <a:rPr lang="en-US" sz="7200" b="1" dirty="0" smtClean="0"/>
              <a:t>Discussion </a:t>
            </a:r>
            <a:endParaRPr lang="en-US" sz="72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47800"/>
            <a:ext cx="9144000" cy="52578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696824" y="239058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6715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12370-1B76-4E17-8589-EF7BA7CCCC01}" type="slidenum">
              <a:rPr lang="en-US" smtClean="0"/>
              <a:t>12</a:t>
            </a:fld>
            <a:endParaRPr lang="en-US"/>
          </a:p>
        </p:txBody>
      </p:sp>
      <p:sp>
        <p:nvSpPr>
          <p:cNvPr id="6" name="Title 3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</p:spPr>
        <p:txBody>
          <a:bodyPr>
            <a:normAutofit/>
          </a:bodyPr>
          <a:lstStyle/>
          <a:p>
            <a:r>
              <a:rPr lang="en-US" sz="7200" b="1" dirty="0" smtClean="0"/>
              <a:t>Discussion </a:t>
            </a:r>
            <a:endParaRPr lang="en-US" sz="72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6400"/>
            <a:ext cx="914400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5848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12370-1B76-4E17-8589-EF7BA7CCCC01}" type="slidenum">
              <a:rPr lang="en-US" smtClean="0"/>
              <a:t>13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b="1" dirty="0" smtClean="0"/>
              <a:t>Questionnaire</a:t>
            </a:r>
            <a:endParaRPr lang="en-US" sz="54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600200"/>
            <a:ext cx="8610600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1316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12370-1B76-4E17-8589-EF7BA7CCCC01}" type="slidenum">
              <a:rPr lang="en-US" smtClean="0"/>
              <a:t>14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Staff filling the questionnaire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600200"/>
            <a:ext cx="8686800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6738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12370-1B76-4E17-8589-EF7BA7CCCC01}" type="slidenum">
              <a:rPr lang="en-US" smtClean="0"/>
              <a:t>15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1" y="228600"/>
            <a:ext cx="8229600" cy="1252728"/>
          </a:xfrm>
        </p:spPr>
        <p:txBody>
          <a:bodyPr>
            <a:normAutofit/>
          </a:bodyPr>
          <a:lstStyle/>
          <a:p>
            <a:r>
              <a:rPr lang="en-US" sz="3600" dirty="0" smtClean="0"/>
              <a:t>Staff making a phone call with gloves on</a:t>
            </a:r>
            <a:endParaRPr lang="en-US"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828800"/>
            <a:ext cx="8229600" cy="5029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20170" t="9329" r="31022" b="18125"/>
          <a:stretch/>
        </p:blipFill>
        <p:spPr>
          <a:xfrm rot="1988702">
            <a:off x="5732913" y="862587"/>
            <a:ext cx="1419831" cy="2555191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H="1">
            <a:off x="3422282" y="2895600"/>
            <a:ext cx="1835518" cy="91528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8830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12370-1B76-4E17-8589-EF7BA7CCCC01}" type="slidenum">
              <a:rPr lang="en-US" smtClean="0"/>
              <a:t>16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PICTORIAL PRESENTATION 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676400"/>
            <a:ext cx="8686800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9705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12370-1B76-4E17-8589-EF7BA7CCCC01}" type="slidenum">
              <a:rPr lang="en-US" smtClean="0"/>
              <a:t>17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Culture plates showing growth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2057400"/>
            <a:ext cx="4114800" cy="4800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3400" y="2057400"/>
            <a:ext cx="4608328" cy="48006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 rot="18049666">
            <a:off x="900417" y="5071760"/>
            <a:ext cx="3167040" cy="58477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chemeClr val="tx1"/>
                </a:solidFill>
              </a:rPr>
              <a:t>MacConkey</a:t>
            </a:r>
            <a:r>
              <a:rPr lang="en-US" sz="3200" b="1" dirty="0" smtClean="0">
                <a:solidFill>
                  <a:schemeClr val="tx1"/>
                </a:solidFill>
              </a:rPr>
              <a:t> Agar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18049666">
            <a:off x="5117846" y="5033576"/>
            <a:ext cx="3167040" cy="58477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</a:rPr>
              <a:t>Blood agar</a:t>
            </a:r>
            <a:endParaRPr lang="en-US" sz="3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87931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33251" y="2362200"/>
            <a:ext cx="8425403" cy="4253088"/>
          </a:xfrm>
        </p:spPr>
        <p:txBody>
          <a:bodyPr/>
          <a:lstStyle/>
          <a:p>
            <a:pPr>
              <a:lnSpc>
                <a:spcPct val="250000"/>
              </a:lnSpc>
            </a:pPr>
            <a:r>
              <a:rPr lang="en-US" dirty="0" smtClean="0"/>
              <a:t>Phone contamination in the hospital is really.</a:t>
            </a:r>
          </a:p>
          <a:p>
            <a:pPr>
              <a:lnSpc>
                <a:spcPct val="250000"/>
              </a:lnSpc>
            </a:pPr>
            <a:r>
              <a:rPr lang="en-US" dirty="0" smtClean="0"/>
              <a:t>MPs silently contribute in hospital acquired infections</a:t>
            </a:r>
          </a:p>
          <a:p>
            <a:pPr>
              <a:lnSpc>
                <a:spcPct val="250000"/>
              </a:lnSpc>
            </a:pPr>
            <a:r>
              <a:rPr lang="en-US" dirty="0" err="1" smtClean="0"/>
              <a:t>Mps</a:t>
            </a:r>
            <a:r>
              <a:rPr lang="en-US" dirty="0" smtClean="0"/>
              <a:t> are not routinely cleaned before and after usage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12370-1B76-4E17-8589-EF7BA7CCCC01}" type="slidenum">
              <a:rPr lang="en-US" smtClean="0"/>
              <a:t>18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CONCLUSION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51942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1000" y="1905000"/>
            <a:ext cx="8305799" cy="3535363"/>
          </a:xfrm>
        </p:spPr>
        <p:txBody>
          <a:bodyPr>
            <a:noAutofit/>
          </a:bodyPr>
          <a:lstStyle/>
          <a:p>
            <a:pPr>
              <a:lnSpc>
                <a:spcPct val="300000"/>
              </a:lnSpc>
            </a:pPr>
            <a:r>
              <a:rPr lang="en-US" sz="4400" dirty="0" smtClean="0"/>
              <a:t>Molecular species identification</a:t>
            </a:r>
          </a:p>
          <a:p>
            <a:pPr>
              <a:lnSpc>
                <a:spcPct val="300000"/>
              </a:lnSpc>
            </a:pPr>
            <a:r>
              <a:rPr lang="en-US" sz="4400" dirty="0" smtClean="0"/>
              <a:t>Culture and Sensitivity </a:t>
            </a:r>
            <a:endParaRPr lang="en-US" sz="44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12370-1B76-4E17-8589-EF7BA7CCCC01}" type="slidenum">
              <a:rPr lang="en-US" smtClean="0"/>
              <a:t>19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b="1" dirty="0" smtClean="0"/>
              <a:t>Limitations</a:t>
            </a:r>
            <a:endParaRPr lang="en-US" sz="6000" b="1" dirty="0"/>
          </a:p>
        </p:txBody>
      </p:sp>
    </p:spTree>
    <p:extLst>
      <p:ext uri="{BB962C8B-B14F-4D97-AF65-F5344CB8AC3E}">
        <p14:creationId xmlns:p14="http://schemas.microsoft.com/office/powerpoint/2010/main" val="15062661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12370-1B76-4E17-8589-EF7BA7CCCC01}" type="slidenum">
              <a:rPr lang="en-US" smtClean="0"/>
              <a:t>2</a:t>
            </a:fld>
            <a:endParaRPr lang="en-US"/>
          </a:p>
        </p:txBody>
      </p:sp>
      <p:sp>
        <p:nvSpPr>
          <p:cNvPr id="6" name="Slide Number Placeholder 2"/>
          <p:cNvSpPr txBox="1">
            <a:spLocks/>
          </p:cNvSpPr>
          <p:nvPr/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6A12370-1B76-4E17-8589-EF7BA7CCCC01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7" name="Title 3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TURKANA MAP SHOWING LOCATION OF LCRH</a:t>
            </a:r>
            <a:r>
              <a:rPr lang="en-US" sz="3200" dirty="0" smtClean="0"/>
              <a:t> </a:t>
            </a:r>
            <a:endParaRPr lang="en-US" sz="3200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295400"/>
            <a:ext cx="8991600" cy="5562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5-Point Star 8"/>
          <p:cNvSpPr/>
          <p:nvPr/>
        </p:nvSpPr>
        <p:spPr>
          <a:xfrm>
            <a:off x="5257800" y="3733800"/>
            <a:ext cx="533400" cy="34290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832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0" y="2590800"/>
            <a:ext cx="8915399" cy="3535363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/>
              <a:t>Hand washing before and after phone usage</a:t>
            </a:r>
          </a:p>
          <a:p>
            <a:pPr>
              <a:lnSpc>
                <a:spcPct val="150000"/>
              </a:lnSpc>
            </a:pPr>
            <a:r>
              <a:rPr lang="en-US" sz="2800" dirty="0" smtClean="0"/>
              <a:t>Clean routinely the MPs</a:t>
            </a:r>
          </a:p>
          <a:p>
            <a:pPr>
              <a:lnSpc>
                <a:spcPct val="150000"/>
              </a:lnSpc>
            </a:pPr>
            <a:r>
              <a:rPr lang="en-US" sz="2800" dirty="0" smtClean="0"/>
              <a:t>Minimize MP usage in the hospital setting</a:t>
            </a:r>
          </a:p>
          <a:p>
            <a:pPr>
              <a:lnSpc>
                <a:spcPct val="150000"/>
              </a:lnSpc>
            </a:pPr>
            <a:r>
              <a:rPr lang="en-US" sz="2800" dirty="0" smtClean="0"/>
              <a:t>Avoid phone usage while wearing gloves</a:t>
            </a:r>
          </a:p>
          <a:p>
            <a:pPr>
              <a:lnSpc>
                <a:spcPct val="150000"/>
              </a:lnSpc>
            </a:pPr>
            <a:r>
              <a:rPr lang="en-US" sz="2800" dirty="0" smtClean="0"/>
              <a:t>Avoid phone usage during procedures/examinations</a:t>
            </a:r>
          </a:p>
          <a:p>
            <a:pPr>
              <a:lnSpc>
                <a:spcPct val="150000"/>
              </a:lnSpc>
            </a:pPr>
            <a:endParaRPr lang="en-US" sz="28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12370-1B76-4E17-8589-EF7BA7CCCC01}" type="slidenum">
              <a:rPr lang="en-US" smtClean="0"/>
              <a:t>20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dirty="0" smtClean="0"/>
              <a:t>Recommendation 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22359502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1" y="2133600"/>
            <a:ext cx="8763000" cy="4267200"/>
          </a:xfrm>
        </p:spPr>
        <p:txBody>
          <a:bodyPr>
            <a:normAutofit lnSpcReduction="10000"/>
          </a:bodyPr>
          <a:lstStyle/>
          <a:p>
            <a:pPr>
              <a:lnSpc>
                <a:spcPct val="140000"/>
              </a:lnSpc>
            </a:pPr>
            <a:r>
              <a:rPr lang="en-US" sz="3600" dirty="0" smtClean="0"/>
              <a:t>Turkana County</a:t>
            </a:r>
          </a:p>
          <a:p>
            <a:pPr>
              <a:lnSpc>
                <a:spcPct val="140000"/>
              </a:lnSpc>
            </a:pPr>
            <a:r>
              <a:rPr lang="en-US" sz="3600" dirty="0" smtClean="0"/>
              <a:t>Hospital Management</a:t>
            </a:r>
          </a:p>
          <a:p>
            <a:pPr>
              <a:lnSpc>
                <a:spcPct val="140000"/>
              </a:lnSpc>
            </a:pPr>
            <a:r>
              <a:rPr lang="en-US" sz="3600" dirty="0" smtClean="0"/>
              <a:t>Hospital staffs</a:t>
            </a:r>
          </a:p>
          <a:p>
            <a:pPr>
              <a:lnSpc>
                <a:spcPct val="140000"/>
              </a:lnSpc>
            </a:pPr>
            <a:r>
              <a:rPr lang="en-US" sz="3600" dirty="0" smtClean="0"/>
              <a:t>IPNET-K</a:t>
            </a:r>
          </a:p>
          <a:p>
            <a:pPr>
              <a:lnSpc>
                <a:spcPct val="140000"/>
              </a:lnSpc>
            </a:pPr>
            <a:r>
              <a:rPr lang="en-US" sz="3600" dirty="0" smtClean="0"/>
              <a:t>All participants</a:t>
            </a:r>
          </a:p>
          <a:p>
            <a:pPr>
              <a:lnSpc>
                <a:spcPct val="140000"/>
              </a:lnSpc>
            </a:pPr>
            <a:endParaRPr lang="en-US" sz="36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12370-1B76-4E17-8589-EF7BA7CCCC01}" type="slidenum">
              <a:rPr lang="en-US" smtClean="0"/>
              <a:t>21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Acknowledgement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00987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12370-1B76-4E17-8589-EF7BA7CCCC01}" type="slidenum">
              <a:rPr lang="en-US" smtClean="0"/>
              <a:t>22</a:t>
            </a:fld>
            <a:endParaRPr lang="en-US"/>
          </a:p>
        </p:txBody>
      </p:sp>
      <p:sp>
        <p:nvSpPr>
          <p:cNvPr id="5" name="Slide Number Placeholder 2"/>
          <p:cNvSpPr txBox="1">
            <a:spLocks/>
          </p:cNvSpPr>
          <p:nvPr/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6A12370-1B76-4E17-8589-EF7BA7CCCC01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Flowchart: Process 6"/>
          <p:cNvSpPr/>
          <p:nvPr/>
        </p:nvSpPr>
        <p:spPr>
          <a:xfrm rot="21156985">
            <a:off x="2247832" y="4408594"/>
            <a:ext cx="3436974" cy="784011"/>
          </a:xfrm>
          <a:prstGeom prst="flowChartProcess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/>
              <a:t>ASANTE SANA</a:t>
            </a:r>
            <a:r>
              <a:rPr lang="en-US" sz="1400" dirty="0" smtClean="0"/>
              <a:t> </a:t>
            </a:r>
            <a:endParaRPr lang="en-US" sz="1400" dirty="0"/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18294">
            <a:off x="2351624" y="198132"/>
            <a:ext cx="3459496" cy="21377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7300" y="5409063"/>
            <a:ext cx="1536700" cy="158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9200" y="5210282"/>
            <a:ext cx="4498975" cy="1706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35886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1000" y="2286000"/>
            <a:ext cx="8534399" cy="4419600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/>
              <a:t>Mobile phones (MPs) are most </a:t>
            </a:r>
            <a:r>
              <a:rPr lang="en-US" sz="2800" dirty="0"/>
              <a:t>indispensable accessories of professional and social life. </a:t>
            </a:r>
            <a:endParaRPr lang="en-US" sz="2800" dirty="0" smtClean="0"/>
          </a:p>
          <a:p>
            <a:pPr>
              <a:lnSpc>
                <a:spcPct val="150000"/>
              </a:lnSpc>
            </a:pPr>
            <a:r>
              <a:rPr lang="en-US" sz="2800" dirty="0"/>
              <a:t>C</a:t>
            </a:r>
            <a:r>
              <a:rPr lang="en-US" sz="2800" dirty="0" smtClean="0"/>
              <a:t>lose </a:t>
            </a:r>
            <a:r>
              <a:rPr lang="en-US" sz="2800" dirty="0"/>
              <a:t>contact with the body </a:t>
            </a:r>
            <a:r>
              <a:rPr lang="en-US" sz="2800" dirty="0" smtClean="0"/>
              <a:t>serve </a:t>
            </a:r>
            <a:r>
              <a:rPr lang="en-US" sz="2800" dirty="0"/>
              <a:t>as a ready surface for colonization. </a:t>
            </a:r>
            <a:endParaRPr lang="en-US" sz="2800" dirty="0" smtClean="0"/>
          </a:p>
          <a:p>
            <a:pPr>
              <a:lnSpc>
                <a:spcPct val="150000"/>
              </a:lnSpc>
            </a:pPr>
            <a:r>
              <a:rPr lang="en-US" sz="2800" dirty="0" smtClean="0"/>
              <a:t>Daily use of MPs is source of Nosocomial Infections (</a:t>
            </a:r>
            <a:r>
              <a:rPr lang="en-US" sz="2800" dirty="0"/>
              <a:t>Ugler </a:t>
            </a:r>
            <a:r>
              <a:rPr lang="en-US" sz="2800" i="1" dirty="0"/>
              <a:t>et al</a:t>
            </a:r>
            <a:r>
              <a:rPr lang="en-US" sz="2800" i="1" dirty="0" smtClean="0"/>
              <a:t>.</a:t>
            </a:r>
            <a:r>
              <a:rPr lang="en-US" sz="2800" dirty="0"/>
              <a:t> </a:t>
            </a:r>
            <a:r>
              <a:rPr lang="en-US" sz="2800" dirty="0" smtClean="0"/>
              <a:t>2009)</a:t>
            </a:r>
          </a:p>
          <a:p>
            <a:pPr>
              <a:lnSpc>
                <a:spcPct val="150000"/>
              </a:lnSpc>
            </a:pPr>
            <a:r>
              <a:rPr lang="en-US" sz="2800" dirty="0" smtClean="0"/>
              <a:t>Only 10.5% of </a:t>
            </a:r>
            <a:r>
              <a:rPr lang="en-US" sz="2800" dirty="0"/>
              <a:t>h</a:t>
            </a:r>
            <a:r>
              <a:rPr lang="en-US" sz="2800" dirty="0" smtClean="0"/>
              <a:t>ealth care workers disinfect their MPs</a:t>
            </a:r>
          </a:p>
          <a:p>
            <a:pPr>
              <a:lnSpc>
                <a:spcPct val="150000"/>
              </a:lnSpc>
            </a:pPr>
            <a:endParaRPr lang="en-US" sz="2800" dirty="0" smtClean="0"/>
          </a:p>
          <a:p>
            <a:pPr>
              <a:lnSpc>
                <a:spcPct val="150000"/>
              </a:lnSpc>
            </a:pPr>
            <a:endParaRPr lang="en-US" sz="2800" dirty="0" smtClean="0"/>
          </a:p>
          <a:p>
            <a:pPr>
              <a:lnSpc>
                <a:spcPct val="150000"/>
              </a:lnSpc>
            </a:pPr>
            <a:endParaRPr lang="en-US" sz="28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12370-1B76-4E17-8589-EF7BA7CCCC01}" type="slidenum">
              <a:rPr lang="en-US" sz="1600" b="1" smtClean="0"/>
              <a:t>3</a:t>
            </a:fld>
            <a:endParaRPr lang="en-US" sz="1600" b="1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b="1" dirty="0" smtClean="0"/>
              <a:t>Introduction </a:t>
            </a:r>
            <a:endParaRPr lang="en-US" sz="6000" b="1" dirty="0"/>
          </a:p>
        </p:txBody>
      </p:sp>
    </p:spTree>
    <p:extLst>
      <p:ext uri="{BB962C8B-B14F-4D97-AF65-F5344CB8AC3E}">
        <p14:creationId xmlns:p14="http://schemas.microsoft.com/office/powerpoint/2010/main" val="9923960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2362200"/>
            <a:ext cx="9144000" cy="3886200"/>
          </a:xfrm>
        </p:spPr>
        <p:txBody>
          <a:bodyPr>
            <a:normAutofit/>
          </a:bodyPr>
          <a:lstStyle/>
          <a:p>
            <a:pPr>
              <a:lnSpc>
                <a:spcPct val="200000"/>
              </a:lnSpc>
            </a:pPr>
            <a:r>
              <a:rPr lang="en-GB" sz="3200" dirty="0"/>
              <a:t>T</a:t>
            </a:r>
            <a:r>
              <a:rPr lang="en-GB" sz="3200" dirty="0" smtClean="0"/>
              <a:t>o </a:t>
            </a:r>
            <a:r>
              <a:rPr lang="en-GB" sz="3200" dirty="0"/>
              <a:t>investigate the rate of bacterial contamination of mobile phones among HCWs </a:t>
            </a:r>
            <a:endParaRPr lang="en-US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12370-1B76-4E17-8589-EF7BA7CCCC01}" type="slidenum">
              <a:rPr lang="en-US" smtClean="0"/>
              <a:t>4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b="1" dirty="0" smtClean="0"/>
              <a:t>Objectives </a:t>
            </a:r>
            <a:endParaRPr lang="en-US" sz="6000" b="1" dirty="0"/>
          </a:p>
        </p:txBody>
      </p:sp>
    </p:spTree>
    <p:extLst>
      <p:ext uri="{BB962C8B-B14F-4D97-AF65-F5344CB8AC3E}">
        <p14:creationId xmlns:p14="http://schemas.microsoft.com/office/powerpoint/2010/main" val="4053096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12370-1B76-4E17-8589-EF7BA7CCCC01}" type="slidenum">
              <a:rPr lang="en-US" smtClean="0"/>
              <a:t>5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00050" y="152400"/>
            <a:ext cx="8229600" cy="1252728"/>
          </a:xfrm>
        </p:spPr>
        <p:txBody>
          <a:bodyPr>
            <a:normAutofit/>
          </a:bodyPr>
          <a:lstStyle/>
          <a:p>
            <a:r>
              <a:rPr lang="en-US" sz="6000" b="1" dirty="0" smtClean="0"/>
              <a:t>Method </a:t>
            </a:r>
            <a:endParaRPr lang="en-US" sz="6000" b="1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981201"/>
            <a:ext cx="312420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27"/>
          <a:stretch/>
        </p:blipFill>
        <p:spPr bwMode="auto">
          <a:xfrm>
            <a:off x="6581570" y="4029075"/>
            <a:ext cx="2682923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828800"/>
            <a:ext cx="2819400" cy="1752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4488692"/>
            <a:ext cx="2324100" cy="196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818" y="4029075"/>
            <a:ext cx="2466975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Curved Down Arrow 9"/>
          <p:cNvSpPr/>
          <p:nvPr/>
        </p:nvSpPr>
        <p:spPr>
          <a:xfrm>
            <a:off x="2438400" y="1219200"/>
            <a:ext cx="3886200" cy="876300"/>
          </a:xfrm>
          <a:prstGeom prst="curvedDown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Curved Left Arrow 10"/>
          <p:cNvSpPr/>
          <p:nvPr/>
        </p:nvSpPr>
        <p:spPr>
          <a:xfrm>
            <a:off x="8077200" y="3581400"/>
            <a:ext cx="685800" cy="1371600"/>
          </a:xfrm>
          <a:prstGeom prst="curvedLeft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Curved Left Arrow 11"/>
          <p:cNvSpPr/>
          <p:nvPr/>
        </p:nvSpPr>
        <p:spPr>
          <a:xfrm rot="4236427">
            <a:off x="6369943" y="5337786"/>
            <a:ext cx="619191" cy="2243782"/>
          </a:xfrm>
          <a:prstGeom prst="curvedLeft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Curved Left Arrow 12"/>
          <p:cNvSpPr/>
          <p:nvPr/>
        </p:nvSpPr>
        <p:spPr>
          <a:xfrm rot="7309241">
            <a:off x="1666765" y="4834079"/>
            <a:ext cx="1073732" cy="2796958"/>
          </a:xfrm>
          <a:prstGeom prst="curvedLeft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82927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12370-1B76-4E17-8589-EF7BA7CCCC01}" type="slidenum">
              <a:rPr lang="en-US" smtClean="0"/>
              <a:t>6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RESULTS PER CADRE</a:t>
            </a:r>
            <a:endParaRPr lang="en-US" dirty="0"/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18286588"/>
              </p:ext>
            </p:extLst>
          </p:nvPr>
        </p:nvGraphicFramePr>
        <p:xfrm>
          <a:off x="265611" y="2095500"/>
          <a:ext cx="8915400" cy="4762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2932648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12370-1B76-4E17-8589-EF7BA7CCCC01}" type="slidenum">
              <a:rPr lang="en-US" smtClean="0"/>
              <a:t>7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 sz="180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en-US" sz="3200" b="1" dirty="0" smtClean="0">
                <a:solidFill>
                  <a:schemeClr val="bg1"/>
                </a:solidFill>
              </a:rPr>
              <a:t>Bar graph showing </a:t>
            </a:r>
            <a:r>
              <a:rPr lang="en-US" sz="3200" b="1" dirty="0">
                <a:solidFill>
                  <a:schemeClr val="bg1"/>
                </a:solidFill>
              </a:rPr>
              <a:t>phone usage and cleaning </a:t>
            </a:r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93773980"/>
              </p:ext>
            </p:extLst>
          </p:nvPr>
        </p:nvGraphicFramePr>
        <p:xfrm>
          <a:off x="228600" y="1371600"/>
          <a:ext cx="8763000" cy="508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0881524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12370-1B76-4E17-8589-EF7BA7CCCC01}" type="slidenum">
              <a:rPr lang="en-US" smtClean="0"/>
              <a:t>8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6000" b="1" dirty="0" smtClean="0"/>
              <a:t>Bacterial Contamination</a:t>
            </a:r>
            <a:endParaRPr lang="en-US" sz="6000" b="1" dirty="0"/>
          </a:p>
        </p:txBody>
      </p:sp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12301978"/>
              </p:ext>
            </p:extLst>
          </p:nvPr>
        </p:nvGraphicFramePr>
        <p:xfrm>
          <a:off x="228600" y="1591056"/>
          <a:ext cx="8686800" cy="50242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0488681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12370-1B76-4E17-8589-EF7BA7CCCC01}" type="slidenum">
              <a:rPr lang="en-US" smtClean="0"/>
              <a:t>9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7200" b="1" dirty="0" smtClean="0"/>
              <a:t>Discussion </a:t>
            </a:r>
            <a:endParaRPr lang="en-US" sz="72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60500"/>
            <a:ext cx="9144000" cy="494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49889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aveform">
  <a:themeElements>
    <a:clrScheme name="Waveform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Wave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aveform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1851</TotalTime>
  <Words>226</Words>
  <Application>Microsoft Office PowerPoint</Application>
  <PresentationFormat>On-screen Show (4:3)</PresentationFormat>
  <Paragraphs>77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Calibri</vt:lpstr>
      <vt:lpstr>Candara</vt:lpstr>
      <vt:lpstr>Segoe UI Historic</vt:lpstr>
      <vt:lpstr>Symbol</vt:lpstr>
      <vt:lpstr>Waveform</vt:lpstr>
      <vt:lpstr>Mobile Phones: A boon or bane in the hospital setting?</vt:lpstr>
      <vt:lpstr>TURKANA MAP SHOWING LOCATION OF LCRH </vt:lpstr>
      <vt:lpstr>Introduction </vt:lpstr>
      <vt:lpstr>Objectives </vt:lpstr>
      <vt:lpstr>Method </vt:lpstr>
      <vt:lpstr>RESULTS PER CADRE</vt:lpstr>
      <vt:lpstr>Bar graph showing phone usage and cleaning </vt:lpstr>
      <vt:lpstr>Bacterial Contamination</vt:lpstr>
      <vt:lpstr>Discussion </vt:lpstr>
      <vt:lpstr>Discussion </vt:lpstr>
      <vt:lpstr>Discussion </vt:lpstr>
      <vt:lpstr>Discussion </vt:lpstr>
      <vt:lpstr>Questionnaire</vt:lpstr>
      <vt:lpstr>Staff filling the questionnaire</vt:lpstr>
      <vt:lpstr>Staff making a phone call with gloves on</vt:lpstr>
      <vt:lpstr>PICTORIAL PRESENTATION </vt:lpstr>
      <vt:lpstr>Culture plates showing growth</vt:lpstr>
      <vt:lpstr>CONCLUSION </vt:lpstr>
      <vt:lpstr>Limitations</vt:lpstr>
      <vt:lpstr>Recommendation </vt:lpstr>
      <vt:lpstr>Acknowledgement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James Marcomic</dc:creator>
  <cp:lastModifiedBy>James Marcomic</cp:lastModifiedBy>
  <cp:revision>440</cp:revision>
  <dcterms:created xsi:type="dcterms:W3CDTF">2016-09-21T10:21:12Z</dcterms:created>
  <dcterms:modified xsi:type="dcterms:W3CDTF">2016-11-16T21:20:25Z</dcterms:modified>
</cp:coreProperties>
</file>