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02" r:id="rId2"/>
    <p:sldId id="303" r:id="rId3"/>
    <p:sldId id="304" r:id="rId4"/>
    <p:sldId id="305" r:id="rId5"/>
    <p:sldId id="306" r:id="rId6"/>
    <p:sldId id="316" r:id="rId7"/>
    <p:sldId id="317" r:id="rId8"/>
    <p:sldId id="318" r:id="rId9"/>
    <p:sldId id="319" r:id="rId10"/>
    <p:sldId id="320" r:id="rId11"/>
    <p:sldId id="321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85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BF98A-C588-453D-9266-3B147FBEB3B1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469E2-9265-4710-A2EA-B36A3B3D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44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sw-K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F7274D6-C257-4F01-AC6D-9F4775EDD704}" type="datetimeFigureOut">
              <a:rPr lang="sw-KE" smtClean="0"/>
              <a:t>11/17/2016</a:t>
            </a:fld>
            <a:endParaRPr lang="sw-K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sw-K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sw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610999E-5F5E-4187-9042-EA9C5E46DD87}" type="slidenum">
              <a:rPr lang="sw-KE" smtClean="0"/>
              <a:t>‹#›</a:t>
            </a:fld>
            <a:endParaRPr lang="sw-KE"/>
          </a:p>
        </p:txBody>
      </p:sp>
    </p:spTree>
    <p:extLst>
      <p:ext uri="{BB962C8B-B14F-4D97-AF65-F5344CB8AC3E}">
        <p14:creationId xmlns:p14="http://schemas.microsoft.com/office/powerpoint/2010/main" val="396519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w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999E-5F5E-4187-9042-EA9C5E46DD87}" type="slidenum">
              <a:rPr lang="sw-KE" smtClean="0">
                <a:solidFill>
                  <a:prstClr val="black"/>
                </a:solidFill>
              </a:rPr>
              <a:pPr/>
              <a:t>2</a:t>
            </a:fld>
            <a:endParaRPr lang="sw-K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19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w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999E-5F5E-4187-9042-EA9C5E46DD87}" type="slidenum">
              <a:rPr lang="sw-KE" smtClean="0">
                <a:solidFill>
                  <a:prstClr val="black"/>
                </a:solidFill>
              </a:rPr>
              <a:pPr/>
              <a:t>3</a:t>
            </a:fld>
            <a:endParaRPr lang="sw-K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17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w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999E-5F5E-4187-9042-EA9C5E46DD87}" type="slidenum">
              <a:rPr lang="sw-KE" smtClean="0">
                <a:solidFill>
                  <a:prstClr val="black"/>
                </a:solidFill>
              </a:rPr>
              <a:pPr/>
              <a:t>4</a:t>
            </a:fld>
            <a:endParaRPr lang="sw-K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39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w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999E-5F5E-4187-9042-EA9C5E46DD87}" type="slidenum">
              <a:rPr lang="sw-KE" smtClean="0">
                <a:solidFill>
                  <a:prstClr val="black"/>
                </a:solidFill>
              </a:rPr>
              <a:pPr/>
              <a:t>5</a:t>
            </a:fld>
            <a:endParaRPr lang="sw-K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446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937" y="-12323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CD9E79E-CDA3-42A7-9A40-0E043245101F}" type="datetime1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78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5031-DA1E-4F57-AB01-342E2983C406}" type="datetime1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5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271A-9E2D-40A3-8A5F-6A71457BB90F}" type="datetime1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98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05BA-B781-4CF4-A705-D05B456EF4C5}" type="datetime1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2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081A-A74F-43BB-807B-E5CCC656E807}" type="datetime1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6391F32-AA8B-405B-B9FD-E6529CA57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00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2532-BBD7-47B6-AB0F-28814B51BAA3}" type="datetime1">
              <a:rPr lang="en-US" smtClean="0"/>
              <a:t>11/17/2016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6391F32-AA8B-405B-B9FD-E6529CA57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00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431C-B2F3-44C4-8321-14FE0E3D811F}" type="datetime1">
              <a:rPr lang="en-US" smtClean="0"/>
              <a:t>11/17/2016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6391F32-AA8B-405B-B9FD-E6529CA57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35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AA0725BF-BBD3-46EE-ABBB-5ED3BFFEA955}" type="datetime1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6391F32-AA8B-405B-B9FD-E6529CA57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31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72F1-FB96-4E7E-A7C9-415D84662E3B}" type="datetime1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6391F32-AA8B-405B-B9FD-E6529CA57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62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38400"/>
            <a:ext cx="6345260" cy="353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53000" y="6576747"/>
            <a:ext cx="1954795" cy="2286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8" descr="GIS_logo_identifier_RGB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4630"/>
            <a:ext cx="3200400" cy="90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Description: C:\Documents and Settings\ealoo\Local Settings\Temporary Internet Files\Content.Word\PEPFA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4" y="5566542"/>
            <a:ext cx="1600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09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BB04-519F-4938-901D-B62B7883FC6A}" type="datetime1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6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0F6E-DC11-4A2E-9585-EF58390ADBE5}" type="datetime1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52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11F5-90C4-442C-B767-B898C9EC19DA}" type="datetime1">
              <a:rPr lang="en-US" smtClean="0"/>
              <a:t>11/17/2016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3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738F-129A-4832-B4F4-70F2AF47CA2B}" type="datetime1">
              <a:rPr lang="en-US" smtClean="0"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2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EFB4-52D1-4770-8FC2-9265A9C052BD}" type="datetime1">
              <a:rPr lang="en-US" smtClean="0"/>
              <a:t>11/17/2016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63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DE77-D824-4F36-B7A2-C968A8DB2F9B}" type="datetime1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1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EE44-8124-4BB7-A862-524910290273}" type="datetime1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43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9F815CF7-96B1-4AE0-995B-7BE1866B2B21}" type="datetime1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6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533401"/>
            <a:ext cx="6477000" cy="2895600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Implementing </a:t>
            </a:r>
            <a:r>
              <a:rPr lang="en-US" dirty="0">
                <a:latin typeface="Calibri" panose="020F0502020204030204" pitchFamily="34" charset="0"/>
              </a:rPr>
              <a:t>OSH in Healthcare settings in Kenya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3733800"/>
            <a:ext cx="7286960" cy="19050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fifth IPNET conference,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15th -18th November 2016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Gelian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Hotel </a:t>
            </a:r>
            <a:r>
              <a:rPr lang="en-US" sz="2000" dirty="0" err="1">
                <a:solidFill>
                  <a:schemeClr val="bg1"/>
                </a:solidFill>
              </a:rPr>
              <a:t>Machakos</a:t>
            </a:r>
            <a:r>
              <a:rPr lang="en-US" sz="2000" dirty="0">
                <a:solidFill>
                  <a:schemeClr val="bg1"/>
                </a:solidFill>
              </a:rPr>
              <a:t> Kenya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By Isaac Mugo- IPC/injection safety/ biosafety officer -GIS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90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01000" cy="1143000"/>
          </a:xfrm>
        </p:spPr>
        <p:txBody>
          <a:bodyPr/>
          <a:lstStyle/>
          <a:p>
            <a:pPr algn="ctr"/>
            <a:r>
              <a:rPr lang="en-US" sz="4400" b="1" dirty="0" smtClean="0">
                <a:latin typeface="Calibri" panose="020F0502020204030204" pitchFamily="34" charset="0"/>
              </a:rPr>
              <a:t>Challenges</a:t>
            </a:r>
            <a:endParaRPr lang="sw-KE" sz="44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133600"/>
            <a:ext cx="7289018" cy="4191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000" dirty="0" smtClean="0">
                <a:solidFill>
                  <a:prstClr val="black"/>
                </a:solidFill>
                <a:latin typeface="Calibri" panose="020F0502020204030204" pitchFamily="34" charset="0"/>
                <a:cs typeface="Andalus" panose="02020603050405020304" pitchFamily="18" charset="-78"/>
              </a:rPr>
              <a:t>Lack of awareness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 smtClean="0">
                <a:solidFill>
                  <a:prstClr val="black"/>
                </a:solidFill>
                <a:latin typeface="Calibri" panose="020F0502020204030204" pitchFamily="34" charset="0"/>
                <a:cs typeface="Andalus" panose="02020603050405020304" pitchFamily="18" charset="-78"/>
              </a:rPr>
              <a:t>Not budgeted for at the county or facility level</a:t>
            </a:r>
          </a:p>
          <a:p>
            <a:endParaRPr lang="sw-KE" dirty="0"/>
          </a:p>
        </p:txBody>
      </p:sp>
    </p:spTree>
    <p:extLst>
      <p:ext uri="{BB962C8B-B14F-4D97-AF65-F5344CB8AC3E}">
        <p14:creationId xmlns:p14="http://schemas.microsoft.com/office/powerpoint/2010/main" val="422040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0"/>
            <a:ext cx="6345260" cy="1600200"/>
          </a:xfrm>
        </p:spPr>
        <p:txBody>
          <a:bodyPr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THANK YOU</a:t>
            </a:r>
            <a:endParaRPr lang="en-US" sz="5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254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382" y="381000"/>
            <a:ext cx="6343672" cy="1295400"/>
          </a:xfrm>
        </p:spPr>
        <p:txBody>
          <a:bodyPr/>
          <a:lstStyle/>
          <a:p>
            <a:pPr algn="ctr"/>
            <a:r>
              <a:rPr lang="en-US" sz="4400" b="1" dirty="0"/>
              <a:t>Background.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029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 marL="0" lvl="0" indent="0" algn="just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sw-KE" sz="3600" dirty="0">
                <a:solidFill>
                  <a:prstClr val="black"/>
                </a:solidFill>
                <a:latin typeface="Calibri" panose="020F0502020204030204" pitchFamily="34" charset="0"/>
                <a:cs typeface="Andalus" panose="02020603050405020304" pitchFamily="18" charset="-78"/>
              </a:rPr>
              <a:t>The World Health Assembly 2007 endorsed the Global Plan of action on workers’ health 2008 – 2017 to provide a political framework for development of policies, infrastructure, technologies and partnerships for achieving basic level of health protection in all workplaces throughout the world.</a:t>
            </a:r>
          </a:p>
        </p:txBody>
      </p:sp>
    </p:spTree>
    <p:extLst>
      <p:ext uri="{BB962C8B-B14F-4D97-AF65-F5344CB8AC3E}">
        <p14:creationId xmlns:p14="http://schemas.microsoft.com/office/powerpoint/2010/main" val="301853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6343672" cy="1295400"/>
          </a:xfrm>
        </p:spPr>
        <p:txBody>
          <a:bodyPr/>
          <a:lstStyle/>
          <a:p>
            <a:pPr algn="ctr"/>
            <a:r>
              <a:rPr lang="en-US" sz="4400" b="1" dirty="0" smtClean="0">
                <a:latin typeface="Calibri" panose="020F0502020204030204" pitchFamily="34" charset="0"/>
              </a:rPr>
              <a:t>Background…….</a:t>
            </a:r>
            <a:endParaRPr lang="en-US" sz="44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4876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 marL="0" lvl="0" indent="0" algn="just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sw-KE" sz="3600" dirty="0">
                <a:solidFill>
                  <a:prstClr val="black"/>
                </a:solidFill>
                <a:latin typeface="Calibri" panose="020F0502020204030204" pitchFamily="34" charset="0"/>
                <a:cs typeface="Andalus" panose="02020603050405020304" pitchFamily="18" charset="-78"/>
              </a:rPr>
              <a:t>Kenya </a:t>
            </a:r>
            <a:r>
              <a:rPr lang="en-US" altLang="sw-KE" sz="3600" dirty="0" smtClean="0">
                <a:solidFill>
                  <a:prstClr val="black"/>
                </a:solidFill>
                <a:latin typeface="Calibri" panose="020F0502020204030204" pitchFamily="34" charset="0"/>
                <a:cs typeface="Andalus" panose="02020603050405020304" pitchFamily="18" charset="-78"/>
              </a:rPr>
              <a:t>enacted </a:t>
            </a:r>
            <a:r>
              <a:rPr lang="en-US" altLang="sw-KE" sz="3600" dirty="0">
                <a:solidFill>
                  <a:prstClr val="black"/>
                </a:solidFill>
                <a:latin typeface="Calibri" panose="020F0502020204030204" pitchFamily="34" charset="0"/>
                <a:cs typeface="Andalus" panose="02020603050405020304" pitchFamily="18" charset="-78"/>
              </a:rPr>
              <a:t>the Occupational Safety &amp; Health Act(OSHA), 2007 to provide minimum standards for establishing and maintaining a positive work environment for all workers</a:t>
            </a:r>
          </a:p>
        </p:txBody>
      </p:sp>
    </p:spTree>
    <p:extLst>
      <p:ext uri="{BB962C8B-B14F-4D97-AF65-F5344CB8AC3E}">
        <p14:creationId xmlns:p14="http://schemas.microsoft.com/office/powerpoint/2010/main" val="279670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382" y="381000"/>
            <a:ext cx="6343672" cy="1295400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</a:rPr>
              <a:t>Interventions at MOH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153400" cy="35306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pPr marL="0" lvl="0" indent="0" algn="just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sw-KE" sz="3600" dirty="0" smtClean="0">
                <a:solidFill>
                  <a:prstClr val="black"/>
                </a:solidFill>
                <a:latin typeface="Calibri" panose="020F0502020204030204" pitchFamily="34" charset="0"/>
                <a:cs typeface="Andalus" panose="02020603050405020304" pitchFamily="18" charset="-78"/>
              </a:rPr>
              <a:t>A situation analysis </a:t>
            </a:r>
            <a:r>
              <a:rPr lang="en-US" altLang="sw-KE" sz="3600" dirty="0">
                <a:solidFill>
                  <a:prstClr val="black"/>
                </a:solidFill>
                <a:latin typeface="Calibri" panose="020F0502020204030204" pitchFamily="34" charset="0"/>
                <a:cs typeface="Andalus" panose="02020603050405020304" pitchFamily="18" charset="-78"/>
              </a:rPr>
              <a:t>to find out the baseline on Occupational Safety and Health in 95 Health facilities was </a:t>
            </a:r>
            <a:r>
              <a:rPr lang="en-US" altLang="sw-KE" sz="3600" dirty="0" smtClean="0">
                <a:solidFill>
                  <a:prstClr val="black"/>
                </a:solidFill>
                <a:latin typeface="Calibri" panose="020F0502020204030204" pitchFamily="34" charset="0"/>
                <a:cs typeface="Andalus" panose="02020603050405020304" pitchFamily="18" charset="-78"/>
              </a:rPr>
              <a:t>conducted from </a:t>
            </a:r>
            <a:r>
              <a:rPr lang="en-US" altLang="sw-KE" sz="3600" dirty="0">
                <a:solidFill>
                  <a:prstClr val="black"/>
                </a:solidFill>
                <a:latin typeface="Calibri" panose="020F0502020204030204" pitchFamily="34" charset="0"/>
                <a:cs typeface="Andalus" panose="02020603050405020304" pitchFamily="18" charset="-78"/>
              </a:rPr>
              <a:t>October, 2011 to May, 2012.</a:t>
            </a:r>
          </a:p>
        </p:txBody>
      </p:sp>
    </p:spTree>
    <p:extLst>
      <p:ext uri="{BB962C8B-B14F-4D97-AF65-F5344CB8AC3E}">
        <p14:creationId xmlns:p14="http://schemas.microsoft.com/office/powerpoint/2010/main" val="34863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382" y="381000"/>
            <a:ext cx="7670018" cy="1295400"/>
          </a:xfrm>
        </p:spPr>
        <p:txBody>
          <a:bodyPr/>
          <a:lstStyle/>
          <a:p>
            <a:pPr algn="ctr"/>
            <a:r>
              <a:rPr lang="en-US" sz="4400" b="1" dirty="0" smtClean="0">
                <a:latin typeface="Calibri" panose="020F0502020204030204" pitchFamily="34" charset="0"/>
              </a:rPr>
              <a:t>Policies and guidelines</a:t>
            </a:r>
            <a:endParaRPr lang="en-US" sz="44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691" y="2057400"/>
            <a:ext cx="8153400" cy="3530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 marL="0" lvl="0" indent="0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sw-KE" sz="4000" dirty="0" smtClean="0">
                <a:solidFill>
                  <a:prstClr val="black"/>
                </a:solidFill>
                <a:latin typeface="Calibri" panose="020F0502020204030204" pitchFamily="34" charset="0"/>
                <a:cs typeface="Andalus" panose="02020603050405020304" pitchFamily="18" charset="-78"/>
              </a:rPr>
              <a:t>A workshop </a:t>
            </a:r>
            <a:r>
              <a:rPr lang="en-US" altLang="sw-KE" sz="4000" dirty="0">
                <a:solidFill>
                  <a:prstClr val="black"/>
                </a:solidFill>
                <a:latin typeface="Calibri" panose="020F0502020204030204" pitchFamily="34" charset="0"/>
                <a:cs typeface="Andalus" panose="02020603050405020304" pitchFamily="18" charset="-78"/>
              </a:rPr>
              <a:t>for OSH Guidelines development </a:t>
            </a:r>
            <a:r>
              <a:rPr lang="en-US" altLang="sw-KE" sz="4000" dirty="0" smtClean="0">
                <a:solidFill>
                  <a:prstClr val="black"/>
                </a:solidFill>
                <a:latin typeface="Calibri" panose="020F0502020204030204" pitchFamily="34" charset="0"/>
                <a:cs typeface="Andalus" panose="02020603050405020304" pitchFamily="18" charset="-78"/>
              </a:rPr>
              <a:t> was held September</a:t>
            </a:r>
            <a:r>
              <a:rPr lang="en-US" altLang="sw-KE" sz="4000" dirty="0">
                <a:solidFill>
                  <a:prstClr val="black"/>
                </a:solidFill>
                <a:latin typeface="Calibri" panose="020F0502020204030204" pitchFamily="34" charset="0"/>
                <a:cs typeface="Andalus" panose="02020603050405020304" pitchFamily="18" charset="-78"/>
              </a:rPr>
              <a:t>, 2013- </a:t>
            </a:r>
            <a:r>
              <a:rPr lang="en-US" altLang="sw-KE" sz="4000" dirty="0" err="1">
                <a:solidFill>
                  <a:prstClr val="black"/>
                </a:solidFill>
                <a:latin typeface="Calibri" panose="020F0502020204030204" pitchFamily="34" charset="0"/>
                <a:cs typeface="Andalus" panose="02020603050405020304" pitchFamily="18" charset="-78"/>
              </a:rPr>
              <a:t>Naivasha</a:t>
            </a:r>
            <a:endParaRPr lang="en-US" altLang="sw-KE" sz="4000" dirty="0">
              <a:solidFill>
                <a:prstClr val="black"/>
              </a:solidFill>
              <a:latin typeface="Calibri" panose="020F0502020204030204" pitchFamily="34" charset="0"/>
              <a:cs typeface="Andalus" panose="02020603050405020304" pitchFamily="18" charset="-78"/>
            </a:endParaRPr>
          </a:p>
          <a:p>
            <a:pPr lvl="0" algn="just" defTabSz="91440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sz="3600" dirty="0">
              <a:solidFill>
                <a:prstClr val="black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130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53400" cy="1143000"/>
          </a:xfrm>
        </p:spPr>
        <p:txBody>
          <a:bodyPr/>
          <a:lstStyle/>
          <a:p>
            <a:pPr algn="ctr"/>
            <a:r>
              <a:rPr lang="en-US" sz="4400" b="1" dirty="0">
                <a:latin typeface="Calibri" panose="020F0502020204030204" pitchFamily="34" charset="0"/>
              </a:rPr>
              <a:t>National OSH Guidelines</a:t>
            </a:r>
            <a:endParaRPr lang="sw-KE" sz="44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3345" y="2133598"/>
            <a:ext cx="3581401" cy="4038601"/>
          </a:xfrm>
        </p:spPr>
        <p:txBody>
          <a:bodyPr/>
          <a:lstStyle/>
          <a:p>
            <a:endParaRPr lang="sw-K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52456" y="2133599"/>
            <a:ext cx="4876800" cy="457200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</a:rPr>
              <a:t>Launched on </a:t>
            </a:r>
            <a:r>
              <a:rPr lang="sw-KE" sz="3600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</a:rPr>
              <a:t>Aug 26th,  2014</a:t>
            </a:r>
          </a:p>
          <a:p>
            <a:r>
              <a:rPr lang="sw-KE" sz="36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/>
              </a:rPr>
              <a:t>dissemination  to the 47 counties each county received 50 copies of the guidelines</a:t>
            </a:r>
            <a:endParaRPr lang="sw-KE" sz="3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" t="5473"/>
          <a:stretch/>
        </p:blipFill>
        <p:spPr>
          <a:xfrm rot="5400000">
            <a:off x="-38100" y="2628900"/>
            <a:ext cx="4572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1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1143000"/>
          </a:xfrm>
        </p:spPr>
        <p:txBody>
          <a:bodyPr/>
          <a:lstStyle/>
          <a:p>
            <a:pPr algn="ctr"/>
            <a:r>
              <a:rPr lang="en-US" sz="4400" b="1" dirty="0">
                <a:latin typeface="Calibri" panose="020F0502020204030204" pitchFamily="34" charset="0"/>
              </a:rPr>
              <a:t>Intervention on </a:t>
            </a:r>
            <a:r>
              <a:rPr lang="en-US" sz="4400" b="1" dirty="0" smtClean="0">
                <a:latin typeface="Calibri" panose="020F0502020204030204" pitchFamily="34" charset="0"/>
              </a:rPr>
              <a:t>training…..</a:t>
            </a:r>
            <a:endParaRPr lang="sw-KE" sz="44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077200" cy="4114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900" dirty="0">
                <a:solidFill>
                  <a:prstClr val="black"/>
                </a:solidFill>
                <a:latin typeface="Calibri" panose="020F0502020204030204" pitchFamily="34" charset="0"/>
                <a:cs typeface="Andalus" panose="02020603050405020304" pitchFamily="18" charset="-78"/>
              </a:rPr>
              <a:t>Training package developed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900" dirty="0">
                <a:solidFill>
                  <a:prstClr val="black"/>
                </a:solidFill>
                <a:latin typeface="Calibri" panose="020F0502020204030204" pitchFamily="34" charset="0"/>
                <a:cs typeface="Andalus" panose="02020603050405020304" pitchFamily="18" charset="-78"/>
              </a:rPr>
              <a:t>OSH curriculum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900" dirty="0">
                <a:solidFill>
                  <a:prstClr val="black"/>
                </a:solidFill>
                <a:latin typeface="Calibri" panose="020F0502020204030204" pitchFamily="34" charset="0"/>
                <a:cs typeface="Andalus" panose="02020603050405020304" pitchFamily="18" charset="-78"/>
              </a:rPr>
              <a:t>OSH training participants manual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900" dirty="0">
                <a:solidFill>
                  <a:prstClr val="black"/>
                </a:solidFill>
                <a:latin typeface="Calibri" panose="020F0502020204030204" pitchFamily="34" charset="0"/>
                <a:cs typeface="Andalus" panose="02020603050405020304" pitchFamily="18" charset="-78"/>
              </a:rPr>
              <a:t>OSH Trainers manual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900" dirty="0">
                <a:solidFill>
                  <a:prstClr val="black"/>
                </a:solidFill>
                <a:latin typeface="Calibri" panose="020F0502020204030204" pitchFamily="34" charset="0"/>
                <a:cs typeface="Andalus" panose="02020603050405020304" pitchFamily="18" charset="-78"/>
              </a:rPr>
              <a:t>72 Healthcare workers  from 9 facilities trained on OSH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900" dirty="0">
                <a:solidFill>
                  <a:prstClr val="black"/>
                </a:solidFill>
                <a:latin typeface="Calibri" panose="020F0502020204030204" pitchFamily="34" charset="0"/>
                <a:cs typeface="Andalus" panose="02020603050405020304" pitchFamily="18" charset="-78"/>
              </a:rPr>
              <a:t>18 OSH TOT trained</a:t>
            </a:r>
            <a:endParaRPr lang="sw-KE" sz="3900" dirty="0">
              <a:solidFill>
                <a:prstClr val="black"/>
              </a:solidFill>
              <a:latin typeface="Calibri" panose="020F0502020204030204" pitchFamily="34" charset="0"/>
              <a:cs typeface="Andalus" panose="02020603050405020304" pitchFamily="18" charset="-78"/>
            </a:endParaRPr>
          </a:p>
          <a:p>
            <a:endParaRPr lang="sw-KE" dirty="0"/>
          </a:p>
        </p:txBody>
      </p:sp>
    </p:spTree>
    <p:extLst>
      <p:ext uri="{BB962C8B-B14F-4D97-AF65-F5344CB8AC3E}">
        <p14:creationId xmlns:p14="http://schemas.microsoft.com/office/powerpoint/2010/main" val="34460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57200"/>
            <a:ext cx="8305801" cy="1143003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Calibri" panose="020F0502020204030204" pitchFamily="34" charset="0"/>
              </a:rPr>
              <a:t>Intervention on facility OSH policy</a:t>
            </a:r>
            <a:endParaRPr lang="sw-KE" sz="4400" b="1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G:\DCIM\101MSDCF\DSC016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053839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1" y="1981200"/>
            <a:ext cx="4648200" cy="4419600"/>
          </a:xfrm>
        </p:spPr>
        <p:txBody>
          <a:bodyPr>
            <a:noAutofit/>
          </a:bodyPr>
          <a:lstStyle/>
          <a:p>
            <a:r>
              <a:rPr lang="en-US" sz="3100" dirty="0">
                <a:solidFill>
                  <a:prstClr val="black"/>
                </a:solidFill>
                <a:latin typeface="Calibri" panose="020F0502020204030204" pitchFamily="34" charset="0"/>
                <a:cs typeface="Andalus" panose="02020603050405020304" pitchFamily="18" charset="-78"/>
              </a:rPr>
              <a:t>Nine facilities developed their specific OSH policies</a:t>
            </a:r>
          </a:p>
          <a:p>
            <a:r>
              <a:rPr lang="en-US" sz="3100" dirty="0">
                <a:solidFill>
                  <a:prstClr val="black"/>
                </a:solidFill>
                <a:latin typeface="Calibri" panose="020F0502020204030204" pitchFamily="34" charset="0"/>
                <a:cs typeface="Andalus" panose="02020603050405020304" pitchFamily="18" charset="-78"/>
              </a:rPr>
              <a:t>Nine facilities constituted their OSH committees</a:t>
            </a:r>
          </a:p>
          <a:p>
            <a:r>
              <a:rPr lang="en-US" sz="3100" dirty="0" smtClean="0">
                <a:solidFill>
                  <a:prstClr val="black"/>
                </a:solidFill>
                <a:latin typeface="Calibri" panose="020F0502020204030204" pitchFamily="34" charset="0"/>
                <a:cs typeface="Andalus" panose="02020603050405020304" pitchFamily="18" charset="-78"/>
              </a:rPr>
              <a:t>Some of the Nine </a:t>
            </a:r>
            <a:r>
              <a:rPr lang="en-US" sz="3100" dirty="0">
                <a:solidFill>
                  <a:prstClr val="black"/>
                </a:solidFill>
                <a:latin typeface="Calibri" panose="020F0502020204030204" pitchFamily="34" charset="0"/>
                <a:cs typeface="Andalus" panose="02020603050405020304" pitchFamily="18" charset="-78"/>
              </a:rPr>
              <a:t>facilities in </a:t>
            </a:r>
            <a:r>
              <a:rPr lang="en-US" sz="3100" dirty="0" smtClean="0">
                <a:solidFill>
                  <a:prstClr val="black"/>
                </a:solidFill>
                <a:latin typeface="Calibri" panose="020F0502020204030204" pitchFamily="34" charset="0"/>
                <a:cs typeface="Andalus" panose="02020603050405020304" pitchFamily="18" charset="-78"/>
              </a:rPr>
              <a:t>Started trainings and registration with </a:t>
            </a:r>
            <a:r>
              <a:rPr lang="en-US" sz="3100" dirty="0">
                <a:solidFill>
                  <a:prstClr val="black"/>
                </a:solidFill>
                <a:latin typeface="Calibri" panose="020F0502020204030204" pitchFamily="34" charset="0"/>
                <a:cs typeface="Andalus" panose="02020603050405020304" pitchFamily="18" charset="-78"/>
              </a:rPr>
              <a:t>DOSHS</a:t>
            </a:r>
            <a:endParaRPr lang="sw-KE" sz="3100" dirty="0">
              <a:solidFill>
                <a:prstClr val="black"/>
              </a:solidFill>
              <a:latin typeface="Calibri" panose="020F0502020204030204" pitchFamily="34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901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pPr algn="ctr"/>
            <a:r>
              <a:rPr lang="en-US" sz="4400" b="1" dirty="0" smtClean="0">
                <a:latin typeface="Calibri" panose="020F0502020204030204" pitchFamily="34" charset="0"/>
              </a:rPr>
              <a:t>Continuing activities </a:t>
            </a:r>
            <a:endParaRPr lang="sw-KE" sz="44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534400" cy="4191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500" dirty="0" smtClean="0">
                <a:solidFill>
                  <a:prstClr val="black"/>
                </a:solidFill>
                <a:latin typeface="Calibri" panose="020F0502020204030204" pitchFamily="34" charset="0"/>
                <a:cs typeface="Andalus" panose="02020603050405020304" pitchFamily="18" charset="-78"/>
              </a:rPr>
              <a:t>One facility held trainings for all its staff and registered with DOSHS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500" dirty="0" smtClean="0">
                <a:solidFill>
                  <a:prstClr val="black"/>
                </a:solidFill>
                <a:latin typeface="Calibri" panose="020F0502020204030204" pitchFamily="34" charset="0"/>
                <a:cs typeface="Andalus" panose="02020603050405020304" pitchFamily="18" charset="-78"/>
              </a:rPr>
              <a:t>One facility has planned to launch the policy and invited the county leadership.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500" dirty="0" smtClean="0">
                <a:solidFill>
                  <a:prstClr val="black"/>
                </a:solidFill>
                <a:latin typeface="Calibri" panose="020F0502020204030204" pitchFamily="34" charset="0"/>
                <a:cs typeface="Andalus" panose="02020603050405020304" pitchFamily="18" charset="-78"/>
              </a:rPr>
              <a:t>Several DOSHS forms are completed but not yet processed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500" dirty="0" smtClean="0">
                <a:solidFill>
                  <a:prstClr val="black"/>
                </a:solidFill>
                <a:latin typeface="Calibri" panose="020F0502020204030204" pitchFamily="34" charset="0"/>
                <a:cs typeface="Andalus" panose="02020603050405020304" pitchFamily="18" charset="-78"/>
              </a:rPr>
              <a:t>One of the trained TOTs has introduced the OSH training in a university using the materials developed</a:t>
            </a:r>
            <a:endParaRPr lang="en-US" sz="3500" dirty="0">
              <a:solidFill>
                <a:prstClr val="black"/>
              </a:solidFill>
              <a:latin typeface="Calibri" panose="020F0502020204030204" pitchFamily="34" charset="0"/>
              <a:cs typeface="Andalus" panose="02020603050405020304" pitchFamily="18" charset="-78"/>
            </a:endParaRPr>
          </a:p>
          <a:p>
            <a:endParaRPr lang="sw-KE" dirty="0"/>
          </a:p>
        </p:txBody>
      </p:sp>
    </p:spTree>
    <p:extLst>
      <p:ext uri="{BB962C8B-B14F-4D97-AF65-F5344CB8AC3E}">
        <p14:creationId xmlns:p14="http://schemas.microsoft.com/office/powerpoint/2010/main" val="196438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667</TotalTime>
  <Words>302</Words>
  <Application>Microsoft Office PowerPoint</Application>
  <PresentationFormat>On-screen Show (4:3)</PresentationFormat>
  <Paragraphs>48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Andalus</vt:lpstr>
      <vt:lpstr>Arial</vt:lpstr>
      <vt:lpstr>Calibri</vt:lpstr>
      <vt:lpstr>Century Gothic</vt:lpstr>
      <vt:lpstr>Times New Roman</vt:lpstr>
      <vt:lpstr>Wingdings</vt:lpstr>
      <vt:lpstr>Wingdings 3</vt:lpstr>
      <vt:lpstr>Ion Boardroom</vt:lpstr>
      <vt:lpstr> Implementing OSH in Healthcare settings in Kenya   </vt:lpstr>
      <vt:lpstr>Background.</vt:lpstr>
      <vt:lpstr>Background…….</vt:lpstr>
      <vt:lpstr>Interventions at MOH</vt:lpstr>
      <vt:lpstr>Policies and guidelines</vt:lpstr>
      <vt:lpstr>National OSH Guidelines</vt:lpstr>
      <vt:lpstr>Intervention on training…..</vt:lpstr>
      <vt:lpstr>Intervention on facility OSH policy</vt:lpstr>
      <vt:lpstr>Continuing activities </vt:lpstr>
      <vt:lpstr>Challenges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Implemmentation Solutions</dc:title>
  <dc:creator>JAGATA</dc:creator>
  <cp:lastModifiedBy>Isaac Mugo</cp:lastModifiedBy>
  <cp:revision>82</cp:revision>
  <cp:lastPrinted>2016-09-10T14:44:04Z</cp:lastPrinted>
  <dcterms:created xsi:type="dcterms:W3CDTF">2016-08-30T05:47:24Z</dcterms:created>
  <dcterms:modified xsi:type="dcterms:W3CDTF">2016-11-17T10:31:28Z</dcterms:modified>
</cp:coreProperties>
</file>