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63" r:id="rId5"/>
    <p:sldId id="290" r:id="rId6"/>
    <p:sldId id="291" r:id="rId7"/>
    <p:sldId id="264" r:id="rId8"/>
    <p:sldId id="260" r:id="rId9"/>
    <p:sldId id="262" r:id="rId10"/>
    <p:sldId id="266" r:id="rId11"/>
    <p:sldId id="267" r:id="rId12"/>
    <p:sldId id="268" r:id="rId13"/>
    <p:sldId id="269" r:id="rId14"/>
    <p:sldId id="273" r:id="rId15"/>
    <p:sldId id="275" r:id="rId16"/>
    <p:sldId id="278" r:id="rId17"/>
    <p:sldId id="280" r:id="rId18"/>
    <p:sldId id="294" r:id="rId19"/>
    <p:sldId id="295" r:id="rId20"/>
    <p:sldId id="296"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04" autoAdjust="0"/>
    <p:restoredTop sz="94462" autoAdjust="0"/>
  </p:normalViewPr>
  <p:slideViewPr>
    <p:cSldViewPr snapToGrid="0" snapToObjects="1">
      <p:cViewPr>
        <p:scale>
          <a:sx n="66" d="100"/>
          <a:sy n="66" d="100"/>
        </p:scale>
        <p:origin x="-468" y="-426"/>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Language spoken</a:t>
            </a:r>
            <a:endParaRPr lang="en-US" dirty="0"/>
          </a:p>
        </c:rich>
      </c:tx>
      <c:layout/>
      <c:overlay val="0"/>
    </c:title>
    <c:autoTitleDeleted val="0"/>
    <c:plotArea>
      <c:layout/>
      <c:pieChart>
        <c:varyColors val="1"/>
        <c:ser>
          <c:idx val="0"/>
          <c:order val="0"/>
          <c:tx>
            <c:strRef>
              <c:f>Sheet1!$B$1</c:f>
              <c:strCache>
                <c:ptCount val="1"/>
                <c:pt idx="0">
                  <c:v>Sales</c:v>
                </c:pt>
              </c:strCache>
            </c:strRef>
          </c:tx>
          <c:cat>
            <c:strRef>
              <c:f>Sheet1!$A$2:$A$4</c:f>
              <c:strCache>
                <c:ptCount val="3"/>
                <c:pt idx="0">
                  <c:v>Arabic</c:v>
                </c:pt>
                <c:pt idx="1">
                  <c:v>English </c:v>
                </c:pt>
                <c:pt idx="2">
                  <c:v>French</c:v>
                </c:pt>
              </c:strCache>
            </c:strRef>
          </c:cat>
          <c:val>
            <c:numRef>
              <c:f>Sheet1!$B$2:$B$4</c:f>
              <c:numCache>
                <c:formatCode>General</c:formatCode>
                <c:ptCount val="3"/>
                <c:pt idx="0">
                  <c:v>75</c:v>
                </c:pt>
                <c:pt idx="1">
                  <c:v>18</c:v>
                </c:pt>
                <c:pt idx="2">
                  <c:v>7</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8DA72-7C19-D749-9EF6-E8300AAAE568}" type="datetimeFigureOut">
              <a:rPr lang="en-US" smtClean="0"/>
              <a:t>11/17/2016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8DB63-184D-6846-9FB6-366C9A2E42B6}" type="slidenum">
              <a:rPr lang="en-US" smtClean="0"/>
              <a:t>‹#›</a:t>
            </a:fld>
            <a:endParaRPr lang="en-US"/>
          </a:p>
        </p:txBody>
      </p:sp>
    </p:spTree>
    <p:extLst>
      <p:ext uri="{BB962C8B-B14F-4D97-AF65-F5344CB8AC3E}">
        <p14:creationId xmlns:p14="http://schemas.microsoft.com/office/powerpoint/2010/main" val="1178167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8DB63-184D-6846-9FB6-366C9A2E42B6}" type="slidenum">
              <a:rPr lang="en-US" smtClean="0"/>
              <a:t>3</a:t>
            </a:fld>
            <a:endParaRPr lang="en-US"/>
          </a:p>
        </p:txBody>
      </p:sp>
    </p:spTree>
    <p:extLst>
      <p:ext uri="{BB962C8B-B14F-4D97-AF65-F5344CB8AC3E}">
        <p14:creationId xmlns:p14="http://schemas.microsoft.com/office/powerpoint/2010/main" val="160275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speed, global reach and relative anonymity with which terrorists can use the Internet to promote their causes or facilitate terrorist acts, together with complexities related to the location, retention, seizure and production of Internet-related data, makes international cooperation between law enforcement and intelligence agencies an increasingly critical factor in the successful investigation and prosecution of terrorism cases.</a:t>
            </a:r>
          </a:p>
          <a:p>
            <a:r>
              <a:rPr lang="en-US" dirty="0"/>
              <a:t>respect fundamental human rights, such as freedom of expression, respect for private life, home and correspondence, and the right to data protection. </a:t>
            </a:r>
          </a:p>
        </p:txBody>
      </p:sp>
      <p:sp>
        <p:nvSpPr>
          <p:cNvPr id="4" name="Slide Number Placeholder 3"/>
          <p:cNvSpPr>
            <a:spLocks noGrp="1"/>
          </p:cNvSpPr>
          <p:nvPr>
            <p:ph type="sldNum" sz="quarter" idx="10"/>
          </p:nvPr>
        </p:nvSpPr>
        <p:spPr/>
        <p:txBody>
          <a:bodyPr/>
          <a:lstStyle/>
          <a:p>
            <a:fld id="{5F1CDD34-F9B8-4A67-A2A8-C8600C491E5E}" type="slidenum">
              <a:rPr lang="fr-FR" smtClean="0"/>
              <a:t>10</a:t>
            </a:fld>
            <a:endParaRPr lang="fr-FR"/>
          </a:p>
        </p:txBody>
      </p:sp>
    </p:spTree>
    <p:extLst>
      <p:ext uri="{BB962C8B-B14F-4D97-AF65-F5344CB8AC3E}">
        <p14:creationId xmlns:p14="http://schemas.microsoft.com/office/powerpoint/2010/main" val="91049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Twitter</a:t>
            </a:r>
            <a:r>
              <a:rPr lang="fr-FR" baseline="0" dirty="0" smtClean="0"/>
              <a:t> stats: </a:t>
            </a:r>
            <a:r>
              <a:rPr lang="fr-FR" dirty="0" smtClean="0"/>
              <a:t>June 30, 2015</a:t>
            </a:r>
          </a:p>
          <a:p>
            <a:pPr defTabSz="897301">
              <a:defRPr/>
            </a:pPr>
            <a:r>
              <a:rPr lang="fr-FR" dirty="0" smtClean="0"/>
              <a:t>Youtube 2012: </a:t>
            </a:r>
            <a:r>
              <a:rPr lang="en-US" dirty="0" smtClean="0"/>
              <a:t>48 hours of user-generated videos are uploaded every minute, resulting in the equivalent of almost eight years of content being uploaded every day.</a:t>
            </a:r>
          </a:p>
          <a:p>
            <a:endParaRPr lang="en-US" dirty="0"/>
          </a:p>
        </p:txBody>
      </p:sp>
      <p:sp>
        <p:nvSpPr>
          <p:cNvPr id="4" name="Slide Number Placeholder 3"/>
          <p:cNvSpPr>
            <a:spLocks noGrp="1"/>
          </p:cNvSpPr>
          <p:nvPr>
            <p:ph type="sldNum" sz="quarter" idx="10"/>
          </p:nvPr>
        </p:nvSpPr>
        <p:spPr/>
        <p:txBody>
          <a:bodyPr/>
          <a:lstStyle/>
          <a:p>
            <a:fld id="{5F1CDD34-F9B8-4A67-A2A8-C8600C491E5E}" type="slidenum">
              <a:rPr lang="fr-FR" smtClean="0"/>
              <a:t>11</a:t>
            </a:fld>
            <a:endParaRPr lang="fr-FR" dirty="0"/>
          </a:p>
        </p:txBody>
      </p:sp>
    </p:spTree>
    <p:extLst>
      <p:ext uri="{BB962C8B-B14F-4D97-AF65-F5344CB8AC3E}">
        <p14:creationId xmlns:p14="http://schemas.microsoft.com/office/powerpoint/2010/main" val="206827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Arabic 75%</a:t>
            </a:r>
          </a:p>
          <a:p>
            <a:r>
              <a:rPr lang="fr-FR" dirty="0" smtClean="0"/>
              <a:t>English 18%</a:t>
            </a:r>
          </a:p>
          <a:p>
            <a:r>
              <a:rPr lang="fr-FR" dirty="0" smtClean="0"/>
              <a:t>French 7%</a:t>
            </a:r>
          </a:p>
          <a:p>
            <a:endParaRPr lang="fr-FR" dirty="0" smtClean="0"/>
          </a:p>
          <a:p>
            <a:r>
              <a:rPr lang="fr-FR" dirty="0" smtClean="0"/>
              <a:t>According to the Spanish Secretary of Security</a:t>
            </a:r>
            <a:endParaRPr lang="en-US" dirty="0"/>
          </a:p>
        </p:txBody>
      </p:sp>
      <p:sp>
        <p:nvSpPr>
          <p:cNvPr id="4" name="Slide Number Placeholder 3"/>
          <p:cNvSpPr>
            <a:spLocks noGrp="1"/>
          </p:cNvSpPr>
          <p:nvPr>
            <p:ph type="sldNum" sz="quarter" idx="10"/>
          </p:nvPr>
        </p:nvSpPr>
        <p:spPr/>
        <p:txBody>
          <a:bodyPr/>
          <a:lstStyle/>
          <a:p>
            <a:fld id="{5F1CDD34-F9B8-4A67-A2A8-C8600C491E5E}" type="slidenum">
              <a:rPr lang="fr-FR" smtClean="0"/>
              <a:t>12</a:t>
            </a:fld>
            <a:endParaRPr lang="fr-FR" dirty="0"/>
          </a:p>
        </p:txBody>
      </p:sp>
    </p:spTree>
    <p:extLst>
      <p:ext uri="{BB962C8B-B14F-4D97-AF65-F5344CB8AC3E}">
        <p14:creationId xmlns:p14="http://schemas.microsoft.com/office/powerpoint/2010/main" val="62306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err="1" smtClean="0"/>
              <a:t>Propaganda</a:t>
            </a:r>
            <a:r>
              <a:rPr lang="fr-FR" dirty="0" smtClean="0"/>
              <a:t>: </a:t>
            </a:r>
            <a:r>
              <a:rPr lang="fr-FR" dirty="0" err="1" smtClean="0"/>
              <a:t>eg</a:t>
            </a:r>
            <a:r>
              <a:rPr lang="fr-FR" dirty="0" smtClean="0"/>
              <a:t>: displays of </a:t>
            </a:r>
            <a:r>
              <a:rPr lang="fr-FR" dirty="0" err="1" smtClean="0"/>
              <a:t>weaponry</a:t>
            </a:r>
            <a:r>
              <a:rPr lang="fr-FR" dirty="0" smtClean="0"/>
              <a:t> and power, intimidation </a:t>
            </a:r>
            <a:r>
              <a:rPr lang="fr-FR" dirty="0" err="1" smtClean="0"/>
              <a:t>tactics</a:t>
            </a:r>
            <a:r>
              <a:rPr lang="fr-FR" dirty="0" smtClean="0"/>
              <a:t>. </a:t>
            </a:r>
            <a:r>
              <a:rPr lang="en-US" dirty="0"/>
              <a:t>Propaganda generally takes the form of multimedia communications providing ideological or practical instruction, explanations, justifications or promotion of terrorist activities. These may include virtual messages, presentations, magazines, treatises, audio and video files and video games developed by terrorist organizations or sympathizers</a:t>
            </a:r>
            <a:endParaRPr lang="fr-FR" dirty="0" smtClean="0"/>
          </a:p>
          <a:p>
            <a:r>
              <a:rPr lang="fr-FR" b="1" dirty="0" err="1" smtClean="0"/>
              <a:t>Recruitment</a:t>
            </a:r>
            <a:r>
              <a:rPr lang="fr-FR" b="1" dirty="0" smtClean="0"/>
              <a:t>:</a:t>
            </a:r>
            <a:r>
              <a:rPr lang="en-US" dirty="0" smtClean="0"/>
              <a:t>develop relationships with, and solicit support from, those most responsive to targeted propaganda. Terrorist organizations increasingly use propaganda distributed via platforms such as password-protected websites and restricted access Internet chat groups as a means of clandestine recruitment </a:t>
            </a:r>
            <a:r>
              <a:rPr lang="en-US" dirty="0"/>
              <a:t>The use of technological barriers to entry to recruitment platforms also increases the complexity of tracking terrorism-related activity by intelligence and law enforcement personnel.</a:t>
            </a:r>
          </a:p>
          <a:p>
            <a:r>
              <a:rPr lang="fr-FR" b="1" dirty="0" err="1"/>
              <a:t>Financing</a:t>
            </a:r>
            <a:r>
              <a:rPr lang="fr-FR" dirty="0"/>
              <a:t>: </a:t>
            </a:r>
            <a:r>
              <a:rPr lang="en-US" dirty="0"/>
              <a:t>The manner in which terrorists use the Internet to raise and collect funds and resources classified into: direct solicitation, e-</a:t>
            </a:r>
          </a:p>
          <a:p>
            <a:r>
              <a:rPr lang="en-US" dirty="0"/>
              <a:t>commerce, the exploitation of online payment tools and through charitable organizations. Direct solicitation refers to the use of websites, chat groups, mass mailings and targeted communications to request donations from supporters. Websites may also be used as online stores, offering books, audio and video recordings and other items to supporters. Online payment facilities offered through dedicated websites or communications platforms make it easy to transfer funds electronically between parties. Funds transfers are often made by electronic wire transfer, credit card or alternate payment facilities available via services such as PayPal or Skype.</a:t>
            </a:r>
            <a:r>
              <a:rPr lang="fr-FR" dirty="0"/>
              <a:t> </a:t>
            </a:r>
            <a:r>
              <a:rPr lang="en-US" dirty="0"/>
              <a:t>Online payment facilities may also be exploited through fraudulent means such as identity theft, credit card theft, wire fraud, stock fraud, intellectual property crimes and auction fraud.</a:t>
            </a:r>
          </a:p>
          <a:p>
            <a:r>
              <a:rPr lang="fr-FR" b="1" dirty="0"/>
              <a:t>Training: </a:t>
            </a:r>
            <a:r>
              <a:rPr lang="en-US" dirty="0"/>
              <a:t>practical guides in the form of online manuals, audio and video clips, information and advice. How to join terrorist organizations; how to construct explosives, firearms or other weapons or hazardous materials; and how to plan and execute terrorist attacks. The platforms act as a virtual training camp. They are also used to share specific methods, techniques or operational knowledge. Instructional material available online includes tools to facilitate counter-intelligence and hacking activities and to improve the security of illicit communications and online activity through the use of available encryption tools and anonymizing techniques.</a:t>
            </a:r>
          </a:p>
          <a:p>
            <a:r>
              <a:rPr lang="en-US" b="1" dirty="0" smtClean="0"/>
              <a:t>Planning and coordination of attacks: </a:t>
            </a:r>
            <a:r>
              <a:rPr lang="en-US" dirty="0" smtClean="0"/>
              <a:t>A simple online e-mail account may be used by terrorists for electronic, or virtual, “dead dropping” of communications. This refers to the creation of a draft message, which remains unsent, and therefore leaves minimal electronic traces, but which may be accessed from any Internet terminal worldwide by multiple individuals with the relevant password. mask the unique Internet Protocol (IP) address, reroute Internet communications via one or more servers to jurisdictions with lower levels of enforcement against terrorist activity and/or encrypt traffic data relating to websites accessed. Steganography, the hiding of messages in images, may also be used.</a:t>
            </a:r>
          </a:p>
          <a:p>
            <a:pPr defTabSz="897301">
              <a:defRPr/>
            </a:pPr>
            <a:r>
              <a:rPr lang="fr-FR" b="1" dirty="0" err="1" smtClean="0"/>
              <a:t>Cyberattacks</a:t>
            </a:r>
            <a:r>
              <a:rPr lang="fr-FR" b="1" dirty="0" smtClean="0"/>
              <a:t>: </a:t>
            </a:r>
            <a:r>
              <a:rPr lang="en-US" b="0" dirty="0" smtClean="0"/>
              <a:t>hacking, advanced persistent threat techniques, computer viruses, malware,</a:t>
            </a:r>
            <a:r>
              <a:rPr lang="en-US" b="0" baseline="0" dirty="0" smtClean="0"/>
              <a:t> </a:t>
            </a:r>
            <a:r>
              <a:rPr lang="en-US" b="0" dirty="0" err="1" smtClean="0"/>
              <a:t>phlooding</a:t>
            </a:r>
            <a:r>
              <a:rPr lang="en-US" b="0" baseline="0" dirty="0" smtClean="0"/>
              <a:t> </a:t>
            </a:r>
            <a:r>
              <a:rPr lang="en-US" b="0" dirty="0" smtClean="0"/>
              <a:t>or other means of unauthorized or malicious access</a:t>
            </a:r>
            <a:endParaRPr lang="fr-FR"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F1CDD34-F9B8-4A67-A2A8-C8600C491E5E}" type="slidenum">
              <a:rPr lang="fr-FR" smtClean="0"/>
              <a:t>13</a:t>
            </a:fld>
            <a:endParaRPr lang="fr-FR"/>
          </a:p>
        </p:txBody>
      </p:sp>
    </p:spTree>
    <p:extLst>
      <p:ext uri="{BB962C8B-B14F-4D97-AF65-F5344CB8AC3E}">
        <p14:creationId xmlns:p14="http://schemas.microsoft.com/office/powerpoint/2010/main" val="125004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smtClean="0"/>
              <a:t>We</a:t>
            </a:r>
            <a:r>
              <a:rPr lang="fr-FR" dirty="0" smtClean="0"/>
              <a:t> live </a:t>
            </a:r>
            <a:r>
              <a:rPr lang="fr-FR" dirty="0" err="1" smtClean="0"/>
              <a:t>our</a:t>
            </a:r>
            <a:r>
              <a:rPr lang="fr-FR" baseline="0" dirty="0" smtClean="0"/>
              <a:t> </a:t>
            </a:r>
            <a:r>
              <a:rPr lang="fr-FR" baseline="0" dirty="0" err="1" smtClean="0"/>
              <a:t>lives</a:t>
            </a:r>
            <a:r>
              <a:rPr lang="fr-FR" baseline="0" dirty="0" smtClean="0"/>
              <a:t> in Networks. </a:t>
            </a:r>
            <a:r>
              <a:rPr lang="fr-FR" dirty="0" smtClean="0"/>
              <a:t>The dots are the people and the </a:t>
            </a:r>
            <a:r>
              <a:rPr lang="fr-FR" dirty="0" err="1" smtClean="0"/>
              <a:t>lines</a:t>
            </a:r>
            <a:r>
              <a:rPr lang="fr-FR" dirty="0" smtClean="0"/>
              <a:t> are</a:t>
            </a:r>
            <a:r>
              <a:rPr lang="fr-FR" baseline="0" dirty="0" smtClean="0"/>
              <a:t> the </a:t>
            </a:r>
            <a:r>
              <a:rPr lang="fr-FR" baseline="0" dirty="0" err="1" smtClean="0"/>
              <a:t>relationship</a:t>
            </a:r>
            <a:r>
              <a:rPr lang="fr-FR" baseline="0" dirty="0" smtClean="0"/>
              <a:t> </a:t>
            </a:r>
            <a:r>
              <a:rPr lang="fr-FR" baseline="0" dirty="0" err="1" smtClean="0"/>
              <a:t>between</a:t>
            </a:r>
            <a:r>
              <a:rPr lang="fr-FR" baseline="0" dirty="0" smtClean="0"/>
              <a:t> </a:t>
            </a:r>
            <a:r>
              <a:rPr lang="fr-FR" baseline="0" dirty="0" err="1" smtClean="0"/>
              <a:t>each</a:t>
            </a:r>
            <a:r>
              <a:rPr lang="fr-FR" baseline="0" dirty="0" smtClean="0"/>
              <a:t> people. </a:t>
            </a:r>
            <a:r>
              <a:rPr lang="fr-FR" baseline="0" dirty="0" err="1" smtClean="0"/>
              <a:t>Within</a:t>
            </a:r>
            <a:r>
              <a:rPr lang="fr-FR" baseline="0" dirty="0" smtClean="0"/>
              <a:t> </a:t>
            </a:r>
            <a:r>
              <a:rPr lang="fr-FR" baseline="0" dirty="0" err="1" smtClean="0"/>
              <a:t>each</a:t>
            </a:r>
            <a:r>
              <a:rPr lang="fr-FR" baseline="0" dirty="0" smtClean="0"/>
              <a:t> network, people have </a:t>
            </a:r>
            <a:r>
              <a:rPr lang="fr-FR" baseline="0" dirty="0" err="1" smtClean="0"/>
              <a:t>different</a:t>
            </a:r>
            <a:r>
              <a:rPr lang="fr-FR" baseline="0" dirty="0" smtClean="0"/>
              <a:t> </a:t>
            </a:r>
            <a:r>
              <a:rPr lang="fr-FR" baseline="0" dirty="0" err="1" smtClean="0"/>
              <a:t>roles</a:t>
            </a:r>
            <a:r>
              <a:rPr lang="fr-FR" baseline="0" dirty="0" smtClean="0"/>
              <a:t>. Not all positions</a:t>
            </a:r>
            <a:r>
              <a:rPr lang="fr-FR" dirty="0" smtClean="0"/>
              <a:t> are</a:t>
            </a:r>
            <a:r>
              <a:rPr lang="fr-FR" baseline="0" dirty="0" smtClean="0"/>
              <a:t> the </a:t>
            </a:r>
            <a:r>
              <a:rPr lang="fr-FR" baseline="0" dirty="0" err="1" smtClean="0"/>
              <a:t>same</a:t>
            </a:r>
            <a:r>
              <a:rPr lang="fr-FR" baseline="0" dirty="0" smtClean="0"/>
              <a:t>. </a:t>
            </a:r>
            <a:r>
              <a:rPr lang="fr-FR" baseline="0" dirty="0" err="1" smtClean="0"/>
              <a:t>Some</a:t>
            </a:r>
            <a:r>
              <a:rPr lang="fr-FR" baseline="0" dirty="0" smtClean="0"/>
              <a:t> people have more connections </a:t>
            </a:r>
            <a:r>
              <a:rPr lang="fr-FR" baseline="0" dirty="0" err="1" smtClean="0"/>
              <a:t>than</a:t>
            </a:r>
            <a:r>
              <a:rPr lang="fr-FR" baseline="0" dirty="0" smtClean="0"/>
              <a:t> </a:t>
            </a:r>
            <a:r>
              <a:rPr lang="fr-FR" baseline="0" dirty="0" err="1" smtClean="0"/>
              <a:t>others</a:t>
            </a:r>
            <a:r>
              <a:rPr lang="fr-FR" baseline="0" dirty="0" smtClean="0"/>
              <a:t>, </a:t>
            </a:r>
            <a:r>
              <a:rPr lang="fr-FR" baseline="0" dirty="0" err="1" smtClean="0"/>
              <a:t>this</a:t>
            </a:r>
            <a:r>
              <a:rPr lang="fr-FR" baseline="0" dirty="0" smtClean="0"/>
              <a:t> </a:t>
            </a:r>
            <a:r>
              <a:rPr lang="fr-FR" baseline="0" dirty="0" err="1" smtClean="0"/>
              <a:t>is</a:t>
            </a:r>
            <a:r>
              <a:rPr lang="fr-FR" baseline="0" dirty="0" smtClean="0"/>
              <a:t> </a:t>
            </a:r>
            <a:r>
              <a:rPr lang="fr-FR" baseline="0" dirty="0" err="1" smtClean="0"/>
              <a:t>called</a:t>
            </a:r>
            <a:r>
              <a:rPr lang="fr-FR" baseline="0" dirty="0" smtClean="0"/>
              <a:t> the « </a:t>
            </a:r>
            <a:r>
              <a:rPr lang="fr-FR" baseline="0" dirty="0" err="1" smtClean="0"/>
              <a:t>degree</a:t>
            </a:r>
            <a:r>
              <a:rPr lang="fr-FR" baseline="0" dirty="0" smtClean="0"/>
              <a:t> </a:t>
            </a:r>
            <a:r>
              <a:rPr lang="fr-FR" baseline="0" dirty="0" err="1" smtClean="0"/>
              <a:t>node</a:t>
            </a:r>
            <a:r>
              <a:rPr lang="fr-FR" baseline="0" dirty="0" smtClean="0"/>
              <a:t> » : </a:t>
            </a:r>
            <a:r>
              <a:rPr lang="fr-FR" baseline="0" dirty="0" err="1" smtClean="0"/>
              <a:t>number</a:t>
            </a:r>
            <a:r>
              <a:rPr lang="fr-FR" baseline="0" dirty="0" smtClean="0"/>
              <a:t> of </a:t>
            </a:r>
            <a:r>
              <a:rPr lang="fr-FR" baseline="0" dirty="0" err="1" smtClean="0"/>
              <a:t>nodes</a:t>
            </a:r>
            <a:r>
              <a:rPr lang="fr-FR" baseline="0" dirty="0" smtClean="0"/>
              <a:t> </a:t>
            </a:r>
            <a:r>
              <a:rPr lang="fr-FR" baseline="0" dirty="0" err="1" smtClean="0"/>
              <a:t>that</a:t>
            </a:r>
            <a:r>
              <a:rPr lang="fr-FR" baseline="0" dirty="0" smtClean="0"/>
              <a:t> a </a:t>
            </a:r>
            <a:r>
              <a:rPr lang="fr-FR" baseline="0" dirty="0" err="1" smtClean="0"/>
              <a:t>person</a:t>
            </a:r>
            <a:r>
              <a:rPr lang="fr-FR" baseline="0" dirty="0" smtClean="0"/>
              <a:t> has.</a:t>
            </a:r>
          </a:p>
          <a:p>
            <a:endParaRPr lang="fr-FR" baseline="0" dirty="0" smtClean="0"/>
          </a:p>
          <a:p>
            <a:r>
              <a:rPr lang="fr-FR" baseline="0" dirty="0" smtClean="0"/>
              <a:t>105 people and </a:t>
            </a:r>
            <a:r>
              <a:rPr lang="fr-FR" baseline="0" dirty="0" err="1" smtClean="0"/>
              <a:t>friendships</a:t>
            </a:r>
            <a:r>
              <a:rPr lang="fr-FR" baseline="0" dirty="0" smtClean="0"/>
              <a:t> </a:t>
            </a:r>
            <a:r>
              <a:rPr lang="fr-FR" baseline="0" dirty="0" err="1" smtClean="0"/>
              <a:t>relationships</a:t>
            </a:r>
            <a:endParaRPr lang="fr-FR" baseline="0" dirty="0" smtClean="0"/>
          </a:p>
          <a:p>
            <a:endParaRPr lang="en-US" dirty="0"/>
          </a:p>
        </p:txBody>
      </p:sp>
      <p:sp>
        <p:nvSpPr>
          <p:cNvPr id="4" name="Slide Number Placeholder 3"/>
          <p:cNvSpPr>
            <a:spLocks noGrp="1"/>
          </p:cNvSpPr>
          <p:nvPr>
            <p:ph type="sldNum" sz="quarter" idx="10"/>
          </p:nvPr>
        </p:nvSpPr>
        <p:spPr/>
        <p:txBody>
          <a:bodyPr/>
          <a:lstStyle/>
          <a:p>
            <a:fld id="{5F1CDD34-F9B8-4A67-A2A8-C8600C491E5E}" type="slidenum">
              <a:rPr lang="fr-FR" smtClean="0"/>
              <a:t>14</a:t>
            </a:fld>
            <a:endParaRPr lang="fr-FR"/>
          </a:p>
        </p:txBody>
      </p:sp>
    </p:spTree>
    <p:extLst>
      <p:ext uri="{BB962C8B-B14F-4D97-AF65-F5344CB8AC3E}">
        <p14:creationId xmlns:p14="http://schemas.microsoft.com/office/powerpoint/2010/main" val="151531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If </a:t>
            </a:r>
            <a:r>
              <a:rPr lang="fr-FR" dirty="0" err="1" smtClean="0"/>
              <a:t>you</a:t>
            </a:r>
            <a:r>
              <a:rPr lang="fr-FR" dirty="0" smtClean="0"/>
              <a:t> </a:t>
            </a:r>
            <a:r>
              <a:rPr lang="fr-FR" dirty="0" err="1" smtClean="0"/>
              <a:t>wanna</a:t>
            </a:r>
            <a:r>
              <a:rPr lang="fr-FR" dirty="0" smtClean="0"/>
              <a:t> </a:t>
            </a:r>
            <a:r>
              <a:rPr lang="fr-FR" dirty="0" err="1" smtClean="0"/>
              <a:t>track</a:t>
            </a:r>
            <a:r>
              <a:rPr lang="fr-FR" baseline="0" dirty="0" smtClean="0"/>
              <a:t> </a:t>
            </a:r>
            <a:r>
              <a:rPr lang="fr-FR" baseline="0" dirty="0" err="1" smtClean="0"/>
              <a:t>sth</a:t>
            </a:r>
            <a:r>
              <a:rPr lang="fr-FR" baseline="0" dirty="0" smtClean="0"/>
              <a:t> </a:t>
            </a:r>
            <a:r>
              <a:rPr lang="fr-FR" baseline="0" dirty="0" err="1" smtClean="0"/>
              <a:t>that</a:t>
            </a:r>
            <a:r>
              <a:rPr lang="fr-FR" baseline="0" dirty="0" smtClean="0"/>
              <a:t> </a:t>
            </a:r>
            <a:r>
              <a:rPr lang="fr-FR" baseline="0" dirty="0" err="1" smtClean="0"/>
              <a:t>is</a:t>
            </a:r>
            <a:r>
              <a:rPr lang="fr-FR" baseline="0" dirty="0" smtClean="0"/>
              <a:t> </a:t>
            </a:r>
            <a:r>
              <a:rPr lang="fr-FR" baseline="0" dirty="0" err="1" smtClean="0"/>
              <a:t>spreading</a:t>
            </a:r>
            <a:r>
              <a:rPr lang="fr-FR" baseline="0" dirty="0" smtClean="0"/>
              <a:t>, set up </a:t>
            </a:r>
            <a:r>
              <a:rPr lang="fr-FR" baseline="0" dirty="0" err="1" smtClean="0"/>
              <a:t>sensors</a:t>
            </a:r>
            <a:r>
              <a:rPr lang="fr-FR" baseline="0" dirty="0" smtClean="0"/>
              <a:t>. </a:t>
            </a:r>
            <a:r>
              <a:rPr lang="fr-FR" dirty="0" smtClean="0"/>
              <a:t>Monitor people </a:t>
            </a:r>
            <a:r>
              <a:rPr lang="fr-FR" dirty="0" err="1" smtClean="0"/>
              <a:t>that</a:t>
            </a:r>
            <a:r>
              <a:rPr lang="fr-FR" dirty="0" smtClean="0"/>
              <a:t> are the center of the network.  If </a:t>
            </a:r>
            <a:r>
              <a:rPr lang="fr-FR" dirty="0" err="1" smtClean="0"/>
              <a:t>they</a:t>
            </a:r>
            <a:r>
              <a:rPr lang="fr-FR" dirty="0" smtClean="0"/>
              <a:t> are to have a </a:t>
            </a:r>
            <a:r>
              <a:rPr lang="fr-FR" dirty="0" err="1" smtClean="0"/>
              <a:t>piece</a:t>
            </a:r>
            <a:r>
              <a:rPr lang="fr-FR" dirty="0" smtClean="0"/>
              <a:t> of information or a </a:t>
            </a:r>
            <a:r>
              <a:rPr lang="fr-FR" dirty="0" err="1" smtClean="0"/>
              <a:t>germ</a:t>
            </a:r>
            <a:r>
              <a:rPr lang="fr-FR" dirty="0" smtClean="0"/>
              <a:t> the </a:t>
            </a:r>
            <a:r>
              <a:rPr lang="fr-FR" dirty="0" err="1" smtClean="0"/>
              <a:t>you</a:t>
            </a:r>
            <a:r>
              <a:rPr lang="fr-FR" dirty="0" smtClean="0"/>
              <a:t> know </a:t>
            </a:r>
            <a:r>
              <a:rPr lang="fr-FR" dirty="0" err="1" smtClean="0"/>
              <a:t>that</a:t>
            </a:r>
            <a:r>
              <a:rPr lang="fr-FR" baseline="0" dirty="0" smtClean="0"/>
              <a:t> </a:t>
            </a:r>
            <a:r>
              <a:rPr lang="fr-FR" baseline="0" dirty="0" err="1" smtClean="0"/>
              <a:t>this</a:t>
            </a:r>
            <a:r>
              <a:rPr lang="fr-FR" baseline="0" dirty="0" smtClean="0"/>
              <a:t> </a:t>
            </a:r>
            <a:r>
              <a:rPr lang="fr-FR" baseline="0" dirty="0" err="1" smtClean="0"/>
              <a:t>will</a:t>
            </a:r>
            <a:r>
              <a:rPr lang="fr-FR" baseline="0" dirty="0" smtClean="0"/>
              <a:t> </a:t>
            </a:r>
            <a:r>
              <a:rPr lang="fr-FR" baseline="0" dirty="0" err="1" smtClean="0"/>
              <a:t>get</a:t>
            </a:r>
            <a:r>
              <a:rPr lang="fr-FR" baseline="0" dirty="0" smtClean="0"/>
              <a:t> spread. This </a:t>
            </a:r>
            <a:r>
              <a:rPr lang="fr-FR" baseline="0" dirty="0" err="1" smtClean="0"/>
              <a:t>is</a:t>
            </a:r>
            <a:r>
              <a:rPr lang="fr-FR" baseline="0" dirty="0" smtClean="0"/>
              <a:t> a more effective </a:t>
            </a:r>
            <a:r>
              <a:rPr lang="fr-FR" baseline="0" dirty="0" err="1" smtClean="0"/>
              <a:t>way</a:t>
            </a:r>
            <a:r>
              <a:rPr lang="fr-FR" baseline="0" dirty="0" smtClean="0"/>
              <a:t> to monitor people </a:t>
            </a:r>
            <a:r>
              <a:rPr lang="fr-FR" baseline="0" dirty="0" err="1" smtClean="0"/>
              <a:t>rather</a:t>
            </a:r>
            <a:r>
              <a:rPr lang="fr-FR" baseline="0" dirty="0" smtClean="0"/>
              <a:t> </a:t>
            </a:r>
            <a:r>
              <a:rPr lang="fr-FR" baseline="0" dirty="0" err="1" smtClean="0"/>
              <a:t>than</a:t>
            </a:r>
            <a:r>
              <a:rPr lang="fr-FR" baseline="0" dirty="0" smtClean="0"/>
              <a:t> monitoring people </a:t>
            </a:r>
            <a:r>
              <a:rPr lang="fr-FR" baseline="0" dirty="0" err="1" smtClean="0"/>
              <a:t>randomly</a:t>
            </a:r>
            <a:r>
              <a:rPr lang="fr-FR" baseline="0" dirty="0" smtClean="0"/>
              <a:t>.  </a:t>
            </a:r>
            <a:endParaRPr lang="en-US" dirty="0"/>
          </a:p>
        </p:txBody>
      </p:sp>
      <p:sp>
        <p:nvSpPr>
          <p:cNvPr id="4" name="Slide Number Placeholder 3"/>
          <p:cNvSpPr>
            <a:spLocks noGrp="1"/>
          </p:cNvSpPr>
          <p:nvPr>
            <p:ph type="sldNum" sz="quarter" idx="10"/>
          </p:nvPr>
        </p:nvSpPr>
        <p:spPr/>
        <p:txBody>
          <a:bodyPr/>
          <a:lstStyle/>
          <a:p>
            <a:fld id="{5F1CDD34-F9B8-4A67-A2A8-C8600C491E5E}" type="slidenum">
              <a:rPr lang="fr-FR" smtClean="0"/>
              <a:t>15</a:t>
            </a:fld>
            <a:endParaRPr lang="fr-FR"/>
          </a:p>
        </p:txBody>
      </p:sp>
    </p:spTree>
    <p:extLst>
      <p:ext uri="{BB962C8B-B14F-4D97-AF65-F5344CB8AC3E}">
        <p14:creationId xmlns:p14="http://schemas.microsoft.com/office/powerpoint/2010/main" val="283727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Darknets</a:t>
            </a:r>
            <a:r>
              <a:rPr lang="en-US" dirty="0" smtClean="0"/>
              <a:t> are fast emerging as the preferred trading venue for organized crime networks and individuals to carry out illicit activities, with cryptocurrencies the preferred medium for paying for these criminal services. </a:t>
            </a:r>
            <a:endParaRPr lang="en-US" dirty="0"/>
          </a:p>
        </p:txBody>
      </p:sp>
      <p:sp>
        <p:nvSpPr>
          <p:cNvPr id="4" name="Slide Number Placeholder 3"/>
          <p:cNvSpPr>
            <a:spLocks noGrp="1"/>
          </p:cNvSpPr>
          <p:nvPr>
            <p:ph type="sldNum" sz="quarter" idx="10"/>
          </p:nvPr>
        </p:nvSpPr>
        <p:spPr/>
        <p:txBody>
          <a:bodyPr/>
          <a:lstStyle/>
          <a:p>
            <a:fld id="{5F1CDD34-F9B8-4A67-A2A8-C8600C491E5E}" type="slidenum">
              <a:rPr lang="fr-FR" smtClean="0"/>
              <a:t>16</a:t>
            </a:fld>
            <a:endParaRPr lang="fr-FR"/>
          </a:p>
        </p:txBody>
      </p:sp>
    </p:spTree>
    <p:extLst>
      <p:ext uri="{BB962C8B-B14F-4D97-AF65-F5344CB8AC3E}">
        <p14:creationId xmlns:p14="http://schemas.microsoft.com/office/powerpoint/2010/main" val="1914076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676405-0B15-A641-92B3-0C6E6D58E2E8}" type="datetimeFigureOut">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FEEB9-5B4B-B646-900A-98E75BD5913C}" type="slidenum">
              <a:rPr lang="en-US" smtClean="0"/>
              <a:t>‹#›</a:t>
            </a:fld>
            <a:endParaRPr lang="en-US"/>
          </a:p>
        </p:txBody>
      </p:sp>
    </p:spTree>
    <p:extLst>
      <p:ext uri="{BB962C8B-B14F-4D97-AF65-F5344CB8AC3E}">
        <p14:creationId xmlns:p14="http://schemas.microsoft.com/office/powerpoint/2010/main" val="989683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76405-0B15-A641-92B3-0C6E6D58E2E8}" type="datetimeFigureOut">
              <a:rPr lang="en-US" smtClean="0"/>
              <a:t>11/17/2016</a:t>
            </a:fld>
            <a:endParaRPr lang="en-US"/>
          </a:p>
        </p:txBody>
      </p:sp>
      <p:sp>
        <p:nvSpPr>
          <p:cNvPr id="5" name="Footer Placeholder 4"/>
          <p:cNvSpPr>
            <a:spLocks noGrp="1"/>
          </p:cNvSpPr>
          <p:nvPr>
            <p:ph type="ftr" sz="quarter" idx="11"/>
          </p:nvPr>
        </p:nvSpPr>
        <p:spPr/>
        <p:txBody>
          <a:bodyPr/>
          <a:lstStyle/>
          <a:p>
            <a:r>
              <a:rPr lang="en-US" dirty="0" err="1" smtClean="0"/>
              <a:t>www.ioirc.org</a:t>
            </a:r>
            <a:endParaRPr lang="en-US" dirty="0"/>
          </a:p>
        </p:txBody>
      </p:sp>
      <p:sp>
        <p:nvSpPr>
          <p:cNvPr id="6" name="Slide Number Placeholder 5"/>
          <p:cNvSpPr>
            <a:spLocks noGrp="1"/>
          </p:cNvSpPr>
          <p:nvPr>
            <p:ph type="sldNum" sz="quarter" idx="12"/>
          </p:nvPr>
        </p:nvSpPr>
        <p:spPr/>
        <p:txBody>
          <a:bodyPr/>
          <a:lstStyle/>
          <a:p>
            <a:fld id="{014FEEB9-5B4B-B646-900A-98E75BD5913C}"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189197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76405-0B15-A641-92B3-0C6E6D58E2E8}" type="datetimeFigureOut">
              <a:rPr lang="en-US" smtClean="0"/>
              <a:t>11/17/2016</a:t>
            </a:fld>
            <a:endParaRPr lang="en-US"/>
          </a:p>
        </p:txBody>
      </p:sp>
      <p:sp>
        <p:nvSpPr>
          <p:cNvPr id="5" name="Footer Placeholder 4"/>
          <p:cNvSpPr>
            <a:spLocks noGrp="1"/>
          </p:cNvSpPr>
          <p:nvPr>
            <p:ph type="ftr" sz="quarter" idx="11"/>
          </p:nvPr>
        </p:nvSpPr>
        <p:spPr/>
        <p:txBody>
          <a:bodyPr/>
          <a:lstStyle/>
          <a:p>
            <a:r>
              <a:rPr lang="en-US" dirty="0" err="1" smtClean="0"/>
              <a:t>www.ioirc.org</a:t>
            </a:r>
            <a:endParaRPr lang="en-US" dirty="0"/>
          </a:p>
        </p:txBody>
      </p:sp>
      <p:sp>
        <p:nvSpPr>
          <p:cNvPr id="6" name="Slide Number Placeholder 5"/>
          <p:cNvSpPr>
            <a:spLocks noGrp="1"/>
          </p:cNvSpPr>
          <p:nvPr>
            <p:ph type="sldNum" sz="quarter" idx="12"/>
          </p:nvPr>
        </p:nvSpPr>
        <p:spPr/>
        <p:txBody>
          <a:bodyPr/>
          <a:lstStyle/>
          <a:p>
            <a:fld id="{014FEEB9-5B4B-B646-900A-98E75BD5913C}"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66601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76405-0B15-A641-92B3-0C6E6D58E2E8}" type="datetimeFigureOut">
              <a:rPr lang="en-US" smtClean="0"/>
              <a:t>11/17/2016</a:t>
            </a:fld>
            <a:endParaRPr lang="en-US"/>
          </a:p>
        </p:txBody>
      </p:sp>
      <p:sp>
        <p:nvSpPr>
          <p:cNvPr id="5" name="Footer Placeholder 4"/>
          <p:cNvSpPr>
            <a:spLocks noGrp="1"/>
          </p:cNvSpPr>
          <p:nvPr>
            <p:ph type="ftr" sz="quarter" idx="11"/>
          </p:nvPr>
        </p:nvSpPr>
        <p:spPr/>
        <p:txBody>
          <a:bodyPr/>
          <a:lstStyle/>
          <a:p>
            <a:r>
              <a:rPr lang="en-US" dirty="0" err="1" smtClean="0"/>
              <a:t>www.ioirc.org</a:t>
            </a:r>
            <a:endParaRPr lang="en-US" dirty="0"/>
          </a:p>
        </p:txBody>
      </p:sp>
      <p:sp>
        <p:nvSpPr>
          <p:cNvPr id="6" name="Slide Number Placeholder 5"/>
          <p:cNvSpPr>
            <a:spLocks noGrp="1"/>
          </p:cNvSpPr>
          <p:nvPr>
            <p:ph type="sldNum" sz="quarter" idx="12"/>
          </p:nvPr>
        </p:nvSpPr>
        <p:spPr/>
        <p:txBody>
          <a:bodyPr/>
          <a:lstStyle/>
          <a:p>
            <a:fld id="{014FEEB9-5B4B-B646-900A-98E75BD5913C}"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5697" y="6351314"/>
            <a:ext cx="690606" cy="417126"/>
          </a:xfrm>
          <a:prstGeom prst="rect">
            <a:avLst/>
          </a:prstGeom>
        </p:spPr>
      </p:pic>
    </p:spTree>
    <p:extLst>
      <p:ext uri="{BB962C8B-B14F-4D97-AF65-F5344CB8AC3E}">
        <p14:creationId xmlns:p14="http://schemas.microsoft.com/office/powerpoint/2010/main" val="379234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676405-0B15-A641-92B3-0C6E6D58E2E8}" type="datetimeFigureOut">
              <a:rPr lang="en-US" smtClean="0"/>
              <a:t>11/17/2016</a:t>
            </a:fld>
            <a:endParaRPr lang="en-US"/>
          </a:p>
        </p:txBody>
      </p:sp>
      <p:sp>
        <p:nvSpPr>
          <p:cNvPr id="5" name="Footer Placeholder 4"/>
          <p:cNvSpPr>
            <a:spLocks noGrp="1"/>
          </p:cNvSpPr>
          <p:nvPr>
            <p:ph type="ftr" sz="quarter" idx="11"/>
          </p:nvPr>
        </p:nvSpPr>
        <p:spPr/>
        <p:txBody>
          <a:bodyPr/>
          <a:lstStyle/>
          <a:p>
            <a:r>
              <a:rPr lang="en-US" dirty="0" err="1" smtClean="0"/>
              <a:t>www.ioirc.org</a:t>
            </a:r>
            <a:endParaRPr lang="en-US" dirty="0"/>
          </a:p>
        </p:txBody>
      </p:sp>
      <p:sp>
        <p:nvSpPr>
          <p:cNvPr id="6" name="Slide Number Placeholder 5"/>
          <p:cNvSpPr>
            <a:spLocks noGrp="1"/>
          </p:cNvSpPr>
          <p:nvPr>
            <p:ph type="sldNum" sz="quarter" idx="12"/>
          </p:nvPr>
        </p:nvSpPr>
        <p:spPr/>
        <p:txBody>
          <a:bodyPr/>
          <a:lstStyle/>
          <a:p>
            <a:fld id="{014FEEB9-5B4B-B646-900A-98E75BD5913C}"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15356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676405-0B15-A641-92B3-0C6E6D58E2E8}" type="datetimeFigureOut">
              <a:rPr lang="en-US" smtClean="0"/>
              <a:t>11/17/2016</a:t>
            </a:fld>
            <a:endParaRPr lang="en-US"/>
          </a:p>
        </p:txBody>
      </p:sp>
      <p:sp>
        <p:nvSpPr>
          <p:cNvPr id="6" name="Footer Placeholder 5"/>
          <p:cNvSpPr>
            <a:spLocks noGrp="1"/>
          </p:cNvSpPr>
          <p:nvPr>
            <p:ph type="ftr" sz="quarter" idx="11"/>
          </p:nvPr>
        </p:nvSpPr>
        <p:spPr/>
        <p:txBody>
          <a:bodyPr/>
          <a:lstStyle/>
          <a:p>
            <a:r>
              <a:rPr lang="en-US" dirty="0" err="1" smtClean="0"/>
              <a:t>www.ioirc.org</a:t>
            </a:r>
            <a:endParaRPr lang="en-US" dirty="0"/>
          </a:p>
        </p:txBody>
      </p:sp>
      <p:sp>
        <p:nvSpPr>
          <p:cNvPr id="7" name="Slide Number Placeholder 6"/>
          <p:cNvSpPr>
            <a:spLocks noGrp="1"/>
          </p:cNvSpPr>
          <p:nvPr>
            <p:ph type="sldNum" sz="quarter" idx="12"/>
          </p:nvPr>
        </p:nvSpPr>
        <p:spPr/>
        <p:txBody>
          <a:bodyPr/>
          <a:lstStyle/>
          <a:p>
            <a:fld id="{014FEEB9-5B4B-B646-900A-98E75BD5913C}"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183459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676405-0B15-A641-92B3-0C6E6D58E2E8}" type="datetimeFigureOut">
              <a:rPr lang="en-US" smtClean="0"/>
              <a:t>11/17/2016</a:t>
            </a:fld>
            <a:endParaRPr lang="en-US"/>
          </a:p>
        </p:txBody>
      </p:sp>
      <p:sp>
        <p:nvSpPr>
          <p:cNvPr id="8" name="Footer Placeholder 7"/>
          <p:cNvSpPr>
            <a:spLocks noGrp="1"/>
          </p:cNvSpPr>
          <p:nvPr>
            <p:ph type="ftr" sz="quarter" idx="11"/>
          </p:nvPr>
        </p:nvSpPr>
        <p:spPr/>
        <p:txBody>
          <a:bodyPr/>
          <a:lstStyle/>
          <a:p>
            <a:r>
              <a:rPr lang="en-US" dirty="0" err="1" smtClean="0"/>
              <a:t>www.ioirc.org</a:t>
            </a:r>
            <a:endParaRPr lang="en-US" dirty="0"/>
          </a:p>
        </p:txBody>
      </p:sp>
      <p:sp>
        <p:nvSpPr>
          <p:cNvPr id="9" name="Slide Number Placeholder 8"/>
          <p:cNvSpPr>
            <a:spLocks noGrp="1"/>
          </p:cNvSpPr>
          <p:nvPr>
            <p:ph type="sldNum" sz="quarter" idx="12"/>
          </p:nvPr>
        </p:nvSpPr>
        <p:spPr/>
        <p:txBody>
          <a:bodyPr/>
          <a:lstStyle/>
          <a:p>
            <a:fld id="{014FEEB9-5B4B-B646-900A-98E75BD5913C}"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39530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676405-0B15-A641-92B3-0C6E6D58E2E8}" type="datetimeFigureOut">
              <a:rPr lang="en-US" smtClean="0"/>
              <a:t>11/17/2016</a:t>
            </a:fld>
            <a:endParaRPr lang="en-US"/>
          </a:p>
        </p:txBody>
      </p:sp>
      <p:sp>
        <p:nvSpPr>
          <p:cNvPr id="4" name="Footer Placeholder 3"/>
          <p:cNvSpPr>
            <a:spLocks noGrp="1"/>
          </p:cNvSpPr>
          <p:nvPr>
            <p:ph type="ftr" sz="quarter" idx="11"/>
          </p:nvPr>
        </p:nvSpPr>
        <p:spPr/>
        <p:txBody>
          <a:bodyPr/>
          <a:lstStyle/>
          <a:p>
            <a:r>
              <a:rPr lang="en-US" dirty="0" err="1" smtClean="0"/>
              <a:t>www.ioirc.org</a:t>
            </a:r>
            <a:endParaRPr lang="en-US" dirty="0"/>
          </a:p>
        </p:txBody>
      </p:sp>
      <p:sp>
        <p:nvSpPr>
          <p:cNvPr id="5" name="Slide Number Placeholder 4"/>
          <p:cNvSpPr>
            <a:spLocks noGrp="1"/>
          </p:cNvSpPr>
          <p:nvPr>
            <p:ph type="sldNum" sz="quarter" idx="12"/>
          </p:nvPr>
        </p:nvSpPr>
        <p:spPr/>
        <p:txBody>
          <a:bodyPr/>
          <a:lstStyle/>
          <a:p>
            <a:fld id="{014FEEB9-5B4B-B646-900A-98E75BD5913C}" type="slidenum">
              <a:rPr lang="en-US" smtClean="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171939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76405-0B15-A641-92B3-0C6E6D58E2E8}" type="datetimeFigureOut">
              <a:rPr lang="en-US" smtClean="0"/>
              <a:t>11/17/2016</a:t>
            </a:fld>
            <a:endParaRPr lang="en-US"/>
          </a:p>
        </p:txBody>
      </p:sp>
      <p:sp>
        <p:nvSpPr>
          <p:cNvPr id="3" name="Footer Placeholder 2"/>
          <p:cNvSpPr>
            <a:spLocks noGrp="1"/>
          </p:cNvSpPr>
          <p:nvPr>
            <p:ph type="ftr" sz="quarter" idx="11"/>
          </p:nvPr>
        </p:nvSpPr>
        <p:spPr/>
        <p:txBody>
          <a:bodyPr/>
          <a:lstStyle/>
          <a:p>
            <a:r>
              <a:rPr lang="en-US" dirty="0" err="1" smtClean="0"/>
              <a:t>www.ioirc.org</a:t>
            </a:r>
            <a:endParaRPr lang="en-US" dirty="0"/>
          </a:p>
        </p:txBody>
      </p:sp>
      <p:sp>
        <p:nvSpPr>
          <p:cNvPr id="4" name="Slide Number Placeholder 3"/>
          <p:cNvSpPr>
            <a:spLocks noGrp="1"/>
          </p:cNvSpPr>
          <p:nvPr>
            <p:ph type="sldNum" sz="quarter" idx="12"/>
          </p:nvPr>
        </p:nvSpPr>
        <p:spPr/>
        <p:txBody>
          <a:bodyPr/>
          <a:lstStyle/>
          <a:p>
            <a:fld id="{014FEEB9-5B4B-B646-900A-98E75BD5913C}"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126828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76405-0B15-A641-92B3-0C6E6D58E2E8}" type="datetimeFigureOut">
              <a:rPr lang="en-US" smtClean="0"/>
              <a:t>11/17/2016</a:t>
            </a:fld>
            <a:endParaRPr lang="en-US"/>
          </a:p>
        </p:txBody>
      </p:sp>
      <p:sp>
        <p:nvSpPr>
          <p:cNvPr id="6" name="Footer Placeholder 5"/>
          <p:cNvSpPr>
            <a:spLocks noGrp="1"/>
          </p:cNvSpPr>
          <p:nvPr>
            <p:ph type="ftr" sz="quarter" idx="11"/>
          </p:nvPr>
        </p:nvSpPr>
        <p:spPr/>
        <p:txBody>
          <a:bodyPr/>
          <a:lstStyle/>
          <a:p>
            <a:r>
              <a:rPr lang="en-US" dirty="0" err="1" smtClean="0"/>
              <a:t>www.ioirc.org</a:t>
            </a:r>
            <a:endParaRPr lang="en-US" dirty="0"/>
          </a:p>
        </p:txBody>
      </p:sp>
      <p:sp>
        <p:nvSpPr>
          <p:cNvPr id="7" name="Slide Number Placeholder 6"/>
          <p:cNvSpPr>
            <a:spLocks noGrp="1"/>
          </p:cNvSpPr>
          <p:nvPr>
            <p:ph type="sldNum" sz="quarter" idx="12"/>
          </p:nvPr>
        </p:nvSpPr>
        <p:spPr/>
        <p:txBody>
          <a:bodyPr/>
          <a:lstStyle/>
          <a:p>
            <a:fld id="{014FEEB9-5B4B-B646-900A-98E75BD5913C}"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6781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76405-0B15-A641-92B3-0C6E6D58E2E8}" type="datetimeFigureOut">
              <a:rPr lang="en-US" smtClean="0"/>
              <a:t>11/17/2016</a:t>
            </a:fld>
            <a:endParaRPr lang="en-US"/>
          </a:p>
        </p:txBody>
      </p:sp>
      <p:sp>
        <p:nvSpPr>
          <p:cNvPr id="6" name="Footer Placeholder 5"/>
          <p:cNvSpPr>
            <a:spLocks noGrp="1"/>
          </p:cNvSpPr>
          <p:nvPr>
            <p:ph type="ftr" sz="quarter" idx="11"/>
          </p:nvPr>
        </p:nvSpPr>
        <p:spPr/>
        <p:txBody>
          <a:bodyPr/>
          <a:lstStyle/>
          <a:p>
            <a:r>
              <a:rPr lang="en-US" dirty="0" err="1" smtClean="0"/>
              <a:t>www.ioirc.org</a:t>
            </a:r>
            <a:endParaRPr lang="en-US" dirty="0"/>
          </a:p>
        </p:txBody>
      </p:sp>
      <p:sp>
        <p:nvSpPr>
          <p:cNvPr id="7" name="Slide Number Placeholder 6"/>
          <p:cNvSpPr>
            <a:spLocks noGrp="1"/>
          </p:cNvSpPr>
          <p:nvPr>
            <p:ph type="sldNum" sz="quarter" idx="12"/>
          </p:nvPr>
        </p:nvSpPr>
        <p:spPr/>
        <p:txBody>
          <a:bodyPr/>
          <a:lstStyle/>
          <a:p>
            <a:fld id="{014FEEB9-5B4B-B646-900A-98E75BD5913C}"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1" y="6287658"/>
            <a:ext cx="718240" cy="433817"/>
          </a:xfrm>
          <a:prstGeom prst="rect">
            <a:avLst/>
          </a:prstGeom>
        </p:spPr>
      </p:pic>
    </p:spTree>
    <p:extLst>
      <p:ext uri="{BB962C8B-B14F-4D97-AF65-F5344CB8AC3E}">
        <p14:creationId xmlns:p14="http://schemas.microsoft.com/office/powerpoint/2010/main" val="164800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76405-0B15-A641-92B3-0C6E6D58E2E8}" type="datetimeFigureOut">
              <a:rPr lang="en-US" smtClean="0"/>
              <a:t>11/17/2016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FEEB9-5B4B-B646-900A-98E75BD5913C}" type="slidenum">
              <a:rPr lang="en-US" smtClean="0"/>
              <a:t>‹#›</a:t>
            </a:fld>
            <a:endParaRPr lang="en-US"/>
          </a:p>
        </p:txBody>
      </p:sp>
    </p:spTree>
    <p:extLst>
      <p:ext uri="{BB962C8B-B14F-4D97-AF65-F5344CB8AC3E}">
        <p14:creationId xmlns:p14="http://schemas.microsoft.com/office/powerpoint/2010/main" val="541306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charset="0"/>
                <a:ea typeface="Arial" charset="0"/>
                <a:cs typeface="Arial" charset="0"/>
              </a:rPr>
              <a:t>Current Threats to Biosecurity</a:t>
            </a:r>
            <a:endParaRPr lang="en-US" b="1" dirty="0">
              <a:solidFill>
                <a:schemeClr val="bg1"/>
              </a:solidFill>
              <a:latin typeface="Arial" charset="0"/>
              <a:ea typeface="Arial" charset="0"/>
              <a:cs typeface="Arial" charset="0"/>
            </a:endParaRPr>
          </a:p>
        </p:txBody>
      </p:sp>
      <p:sp>
        <p:nvSpPr>
          <p:cNvPr id="3" name="Subtitle 2"/>
          <p:cNvSpPr>
            <a:spLocks noGrp="1"/>
          </p:cNvSpPr>
          <p:nvPr>
            <p:ph type="subTitle" idx="1"/>
          </p:nvPr>
        </p:nvSpPr>
        <p:spPr/>
        <p:txBody>
          <a:bodyPr>
            <a:normAutofit fontScale="77500" lnSpcReduction="20000"/>
          </a:bodyPr>
          <a:lstStyle/>
          <a:p>
            <a:r>
              <a:rPr lang="en-US" b="1" dirty="0" smtClean="0">
                <a:solidFill>
                  <a:schemeClr val="bg1">
                    <a:lumMod val="65000"/>
                  </a:schemeClr>
                </a:solidFill>
                <a:latin typeface="Arial" charset="0"/>
                <a:ea typeface="Arial" charset="0"/>
                <a:cs typeface="Arial" charset="0"/>
              </a:rPr>
              <a:t>By</a:t>
            </a:r>
          </a:p>
          <a:p>
            <a:r>
              <a:rPr lang="en-US" b="1" dirty="0" err="1" smtClean="0">
                <a:solidFill>
                  <a:schemeClr val="bg1">
                    <a:lumMod val="65000"/>
                  </a:schemeClr>
                </a:solidFill>
                <a:latin typeface="Arial" charset="0"/>
                <a:ea typeface="Arial" charset="0"/>
                <a:cs typeface="Arial" charset="0"/>
              </a:rPr>
              <a:t>Bunyasi</a:t>
            </a:r>
            <a:r>
              <a:rPr lang="en-US" b="1" dirty="0" smtClean="0">
                <a:solidFill>
                  <a:schemeClr val="bg1">
                    <a:lumMod val="65000"/>
                  </a:schemeClr>
                </a:solidFill>
                <a:latin typeface="Arial" charset="0"/>
                <a:ea typeface="Arial" charset="0"/>
                <a:cs typeface="Arial" charset="0"/>
              </a:rPr>
              <a:t> Albert</a:t>
            </a:r>
          </a:p>
          <a:p>
            <a:r>
              <a:rPr lang="en-US" b="1" dirty="0" smtClean="0">
                <a:solidFill>
                  <a:schemeClr val="bg1">
                    <a:lumMod val="65000"/>
                  </a:schemeClr>
                </a:solidFill>
                <a:latin typeface="Arial" charset="0"/>
                <a:ea typeface="Arial" charset="0"/>
                <a:cs typeface="Arial" charset="0"/>
              </a:rPr>
              <a:t>IFBA Certified </a:t>
            </a:r>
            <a:r>
              <a:rPr lang="en-US" b="1" dirty="0" err="1" smtClean="0">
                <a:solidFill>
                  <a:schemeClr val="bg1">
                    <a:lumMod val="65000"/>
                  </a:schemeClr>
                </a:solidFill>
                <a:latin typeface="Arial" charset="0"/>
                <a:ea typeface="Arial" charset="0"/>
                <a:cs typeface="Arial" charset="0"/>
              </a:rPr>
              <a:t>Profesional</a:t>
            </a:r>
            <a:endParaRPr lang="en-US" b="1" dirty="0" smtClean="0">
              <a:solidFill>
                <a:schemeClr val="bg1">
                  <a:lumMod val="65000"/>
                </a:schemeClr>
              </a:solidFill>
              <a:latin typeface="Arial" charset="0"/>
              <a:ea typeface="Arial" charset="0"/>
              <a:cs typeface="Arial" charset="0"/>
            </a:endParaRPr>
          </a:p>
          <a:p>
            <a:r>
              <a:rPr lang="en-US" b="1" dirty="0" smtClean="0">
                <a:solidFill>
                  <a:schemeClr val="bg1">
                    <a:lumMod val="65000"/>
                  </a:schemeClr>
                </a:solidFill>
                <a:latin typeface="Arial" charset="0"/>
                <a:ea typeface="Arial" charset="0"/>
                <a:cs typeface="Arial" charset="0"/>
              </a:rPr>
              <a:t>IFBA </a:t>
            </a:r>
            <a:r>
              <a:rPr lang="en-US" b="1" dirty="0" err="1" smtClean="0">
                <a:solidFill>
                  <a:schemeClr val="bg1">
                    <a:lumMod val="65000"/>
                  </a:schemeClr>
                </a:solidFill>
                <a:latin typeface="Arial" charset="0"/>
                <a:ea typeface="Arial" charset="0"/>
                <a:cs typeface="Arial" charset="0"/>
              </a:rPr>
              <a:t>Heros</a:t>
            </a:r>
            <a:r>
              <a:rPr lang="en-US" b="1" dirty="0" smtClean="0">
                <a:solidFill>
                  <a:schemeClr val="bg1">
                    <a:lumMod val="65000"/>
                  </a:schemeClr>
                </a:solidFill>
                <a:latin typeface="Arial" charset="0"/>
                <a:ea typeface="Arial" charset="0"/>
                <a:cs typeface="Arial" charset="0"/>
              </a:rPr>
              <a:t> Award 2015</a:t>
            </a:r>
          </a:p>
          <a:p>
            <a:r>
              <a:rPr lang="en-US" b="1" dirty="0" smtClean="0">
                <a:solidFill>
                  <a:schemeClr val="bg1">
                    <a:lumMod val="65000"/>
                  </a:schemeClr>
                </a:solidFill>
                <a:latin typeface="Arial" charset="0"/>
                <a:ea typeface="Arial" charset="0"/>
                <a:cs typeface="Arial" charset="0"/>
              </a:rPr>
              <a:t> </a:t>
            </a:r>
          </a:p>
        </p:txBody>
      </p:sp>
    </p:spTree>
    <p:extLst>
      <p:ext uri="{BB962C8B-B14F-4D97-AF65-F5344CB8AC3E}">
        <p14:creationId xmlns:p14="http://schemas.microsoft.com/office/powerpoint/2010/main" val="1356528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FCFCFC-6D32-4236-AE05-7A7692C5F053}" type="slidenum">
              <a:rPr lang="en-US" smtClean="0"/>
              <a:t>10</a:t>
            </a:fld>
            <a:endParaRPr lang="en-US"/>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2016" t="40044" r="20801" b="27540"/>
          <a:stretch/>
        </p:blipFill>
        <p:spPr bwMode="auto">
          <a:xfrm>
            <a:off x="-1" y="0"/>
            <a:ext cx="12192001" cy="686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35931" y="600891"/>
            <a:ext cx="4036423" cy="707886"/>
          </a:xfrm>
          <a:prstGeom prst="rect">
            <a:avLst/>
          </a:prstGeom>
          <a:noFill/>
        </p:spPr>
        <p:txBody>
          <a:bodyPr wrap="square" rtlCol="0">
            <a:spAutoFit/>
          </a:bodyPr>
          <a:lstStyle/>
          <a:p>
            <a:r>
              <a:rPr lang="en-US" sz="4000" b="1" dirty="0" smtClean="0">
                <a:solidFill>
                  <a:schemeClr val="bg1"/>
                </a:solidFill>
                <a:latin typeface="Arial" charset="0"/>
                <a:ea typeface="Arial" charset="0"/>
                <a:cs typeface="Arial" charset="0"/>
              </a:rPr>
              <a:t>SOCIAL MEDIA</a:t>
            </a:r>
            <a:endParaRPr lang="en-US" sz="40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654972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572" y="976312"/>
            <a:ext cx="8229600" cy="5745163"/>
          </a:xfrm>
        </p:spPr>
        <p:txBody>
          <a:bodyPr/>
          <a:lstStyle/>
          <a:p>
            <a:pPr marL="0" indent="0">
              <a:buNone/>
            </a:pPr>
            <a:r>
              <a:rPr lang="fr-FR" b="1" dirty="0" smtClean="0">
                <a:solidFill>
                  <a:schemeClr val="bg1"/>
                </a:solidFill>
                <a:latin typeface="Arial" charset="0"/>
                <a:ea typeface="Arial" charset="0"/>
                <a:cs typeface="Arial" charset="0"/>
              </a:rPr>
              <a:t>Twitter</a:t>
            </a:r>
            <a:r>
              <a:rPr lang="fr-FR" dirty="0" smtClean="0">
                <a:solidFill>
                  <a:schemeClr val="bg1"/>
                </a:solidFill>
                <a:latin typeface="Arial" charset="0"/>
                <a:ea typeface="Arial" charset="0"/>
                <a:cs typeface="Arial" charset="0"/>
              </a:rPr>
              <a:t> </a:t>
            </a:r>
          </a:p>
          <a:p>
            <a:r>
              <a:rPr lang="fr-FR" dirty="0" smtClean="0">
                <a:solidFill>
                  <a:schemeClr val="bg1"/>
                </a:solidFill>
                <a:latin typeface="Arial" charset="0"/>
                <a:ea typeface="Arial" charset="0"/>
                <a:cs typeface="Arial" charset="0"/>
              </a:rPr>
              <a:t>316 </a:t>
            </a:r>
            <a:r>
              <a:rPr lang="fr-FR" dirty="0">
                <a:solidFill>
                  <a:schemeClr val="bg1"/>
                </a:solidFill>
                <a:latin typeface="Arial" charset="0"/>
                <a:ea typeface="Arial" charset="0"/>
                <a:cs typeface="Arial" charset="0"/>
              </a:rPr>
              <a:t>m</a:t>
            </a:r>
            <a:r>
              <a:rPr lang="fr-FR" dirty="0" smtClean="0">
                <a:solidFill>
                  <a:schemeClr val="bg1"/>
                </a:solidFill>
                <a:latin typeface="Arial" charset="0"/>
                <a:ea typeface="Arial" charset="0"/>
                <a:cs typeface="Arial" charset="0"/>
              </a:rPr>
              <a:t>illion </a:t>
            </a:r>
            <a:r>
              <a:rPr lang="en-US" dirty="0" smtClean="0">
                <a:solidFill>
                  <a:schemeClr val="bg1"/>
                </a:solidFill>
                <a:latin typeface="Arial" charset="0"/>
                <a:ea typeface="Arial" charset="0"/>
                <a:cs typeface="Arial" charset="0"/>
              </a:rPr>
              <a:t>monthly</a:t>
            </a:r>
            <a:r>
              <a:rPr lang="fr-FR" dirty="0" smtClean="0">
                <a:solidFill>
                  <a:schemeClr val="bg1"/>
                </a:solidFill>
                <a:latin typeface="Arial" charset="0"/>
                <a:ea typeface="Arial" charset="0"/>
                <a:cs typeface="Arial" charset="0"/>
              </a:rPr>
              <a:t> active users </a:t>
            </a:r>
          </a:p>
          <a:p>
            <a:r>
              <a:rPr lang="fr-FR" dirty="0" smtClean="0">
                <a:solidFill>
                  <a:schemeClr val="bg1"/>
                </a:solidFill>
                <a:latin typeface="Arial" charset="0"/>
                <a:ea typeface="Arial" charset="0"/>
                <a:cs typeface="Arial" charset="0"/>
              </a:rPr>
              <a:t>500 million tweets sent per day</a:t>
            </a:r>
          </a:p>
          <a:p>
            <a:pPr marL="0" indent="0">
              <a:buNone/>
            </a:pPr>
            <a:endParaRPr lang="fr-FR" dirty="0" smtClean="0">
              <a:solidFill>
                <a:schemeClr val="bg1"/>
              </a:solidFill>
              <a:latin typeface="Arial" charset="0"/>
              <a:ea typeface="Arial" charset="0"/>
              <a:cs typeface="Arial" charset="0"/>
            </a:endParaRPr>
          </a:p>
          <a:p>
            <a:pPr marL="0" indent="0">
              <a:buNone/>
            </a:pPr>
            <a:r>
              <a:rPr lang="en-US" b="1" dirty="0" smtClean="0">
                <a:solidFill>
                  <a:schemeClr val="bg1"/>
                </a:solidFill>
                <a:latin typeface="Arial" charset="0"/>
                <a:ea typeface="Arial" charset="0"/>
                <a:cs typeface="Arial" charset="0"/>
              </a:rPr>
              <a:t>YouTube</a:t>
            </a:r>
            <a:r>
              <a:rPr lang="en-US" dirty="0" smtClean="0">
                <a:solidFill>
                  <a:schemeClr val="bg1"/>
                </a:solidFill>
                <a:latin typeface="Arial" charset="0"/>
                <a:ea typeface="Arial" charset="0"/>
                <a:cs typeface="Arial" charset="0"/>
              </a:rPr>
              <a:t> </a:t>
            </a:r>
          </a:p>
          <a:p>
            <a:r>
              <a:rPr lang="en-US" dirty="0" smtClean="0">
                <a:solidFill>
                  <a:schemeClr val="bg1"/>
                </a:solidFill>
                <a:latin typeface="Arial" charset="0"/>
                <a:ea typeface="Arial" charset="0"/>
                <a:cs typeface="Arial" charset="0"/>
              </a:rPr>
              <a:t>48 </a:t>
            </a:r>
            <a:r>
              <a:rPr lang="en-US" dirty="0">
                <a:solidFill>
                  <a:schemeClr val="bg1"/>
                </a:solidFill>
                <a:latin typeface="Arial" charset="0"/>
                <a:ea typeface="Arial" charset="0"/>
                <a:cs typeface="Arial" charset="0"/>
              </a:rPr>
              <a:t>hours of user-generated videos are uploaded </a:t>
            </a:r>
            <a:r>
              <a:rPr lang="en-US" dirty="0" smtClean="0">
                <a:solidFill>
                  <a:schemeClr val="bg1"/>
                </a:solidFill>
                <a:latin typeface="Arial" charset="0"/>
                <a:ea typeface="Arial" charset="0"/>
                <a:cs typeface="Arial" charset="0"/>
              </a:rPr>
              <a:t>every </a:t>
            </a:r>
            <a:r>
              <a:rPr lang="en-US" dirty="0">
                <a:solidFill>
                  <a:schemeClr val="bg1"/>
                </a:solidFill>
                <a:latin typeface="Arial" charset="0"/>
                <a:ea typeface="Arial" charset="0"/>
                <a:cs typeface="Arial" charset="0"/>
              </a:rPr>
              <a:t>minute, </a:t>
            </a:r>
            <a:endParaRPr lang="en-US" dirty="0" smtClean="0">
              <a:solidFill>
                <a:schemeClr val="bg1"/>
              </a:solidFill>
              <a:latin typeface="Arial" charset="0"/>
              <a:ea typeface="Arial" charset="0"/>
              <a:cs typeface="Arial" charset="0"/>
            </a:endParaRPr>
          </a:p>
          <a:p>
            <a:r>
              <a:rPr lang="en-US" dirty="0" smtClean="0">
                <a:solidFill>
                  <a:schemeClr val="bg1"/>
                </a:solidFill>
                <a:latin typeface="Arial" charset="0"/>
                <a:ea typeface="Arial" charset="0"/>
                <a:cs typeface="Arial" charset="0"/>
              </a:rPr>
              <a:t>8 years </a:t>
            </a:r>
            <a:r>
              <a:rPr lang="en-US" dirty="0">
                <a:solidFill>
                  <a:schemeClr val="bg1"/>
                </a:solidFill>
                <a:latin typeface="Arial" charset="0"/>
                <a:ea typeface="Arial" charset="0"/>
                <a:cs typeface="Arial" charset="0"/>
              </a:rPr>
              <a:t>of content being uploaded every </a:t>
            </a:r>
            <a:r>
              <a:rPr lang="en-US" dirty="0" smtClean="0">
                <a:solidFill>
                  <a:schemeClr val="bg1"/>
                </a:solidFill>
                <a:latin typeface="Arial" charset="0"/>
                <a:ea typeface="Arial" charset="0"/>
                <a:cs typeface="Arial" charset="0"/>
              </a:rPr>
              <a:t>day</a:t>
            </a:r>
          </a:p>
          <a:p>
            <a:endParaRPr lang="fr-FR" dirty="0" smtClean="0">
              <a:solidFill>
                <a:schemeClr val="bg1"/>
              </a:solidFill>
              <a:latin typeface="Arial" charset="0"/>
              <a:ea typeface="Arial" charset="0"/>
              <a:cs typeface="Arial" charset="0"/>
            </a:endParaRPr>
          </a:p>
          <a:p>
            <a:r>
              <a:rPr lang="fr-FR" dirty="0" smtClean="0">
                <a:solidFill>
                  <a:schemeClr val="bg1"/>
                </a:solidFill>
                <a:latin typeface="Arial" charset="0"/>
                <a:ea typeface="Arial" charset="0"/>
                <a:cs typeface="Arial" charset="0"/>
              </a:rPr>
              <a:t>300 </a:t>
            </a:r>
            <a:r>
              <a:rPr lang="fr-FR" dirty="0">
                <a:solidFill>
                  <a:schemeClr val="bg1"/>
                </a:solidFill>
                <a:latin typeface="Arial" charset="0"/>
                <a:ea typeface="Arial" charset="0"/>
                <a:cs typeface="Arial" charset="0"/>
              </a:rPr>
              <a:t>million photos uploaded everyday</a:t>
            </a:r>
          </a:p>
          <a:p>
            <a:endParaRPr lang="en-US" dirty="0"/>
          </a:p>
        </p:txBody>
      </p:sp>
      <p:sp>
        <p:nvSpPr>
          <p:cNvPr id="4" name="Slide Number Placeholder 3"/>
          <p:cNvSpPr>
            <a:spLocks noGrp="1"/>
          </p:cNvSpPr>
          <p:nvPr>
            <p:ph type="sldNum" sz="quarter" idx="12"/>
          </p:nvPr>
        </p:nvSpPr>
        <p:spPr/>
        <p:txBody>
          <a:bodyPr/>
          <a:lstStyle/>
          <a:p>
            <a:fld id="{ABFCFCFC-6D32-4236-AE05-7A7692C5F053}" type="slidenum">
              <a:rPr lang="en-US" smtClean="0"/>
              <a:t>11</a:t>
            </a:fld>
            <a:endParaRPr lang="en-US" dirty="0"/>
          </a:p>
        </p:txBody>
      </p:sp>
    </p:spTree>
    <p:extLst>
      <p:ext uri="{BB962C8B-B14F-4D97-AF65-F5344CB8AC3E}">
        <p14:creationId xmlns:p14="http://schemas.microsoft.com/office/powerpoint/2010/main" val="1849000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smtClean="0">
                <a:solidFill>
                  <a:schemeClr val="bg1"/>
                </a:solidFill>
                <a:latin typeface="Arial" charset="0"/>
                <a:ea typeface="Arial" charset="0"/>
                <a:cs typeface="Arial" charset="0"/>
              </a:rPr>
              <a:t>ISIS Twitter </a:t>
            </a:r>
            <a:r>
              <a:rPr lang="fr-FR" b="1" dirty="0" err="1" smtClean="0">
                <a:solidFill>
                  <a:schemeClr val="bg1"/>
                </a:solidFill>
                <a:latin typeface="Arial" charset="0"/>
                <a:ea typeface="Arial" charset="0"/>
                <a:cs typeface="Arial" charset="0"/>
              </a:rPr>
              <a:t>Accounts</a:t>
            </a:r>
            <a:endParaRPr lang="en-US" b="1" dirty="0">
              <a:solidFill>
                <a:schemeClr val="bg1"/>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fr-FR" dirty="0" smtClean="0">
                <a:solidFill>
                  <a:schemeClr val="bg1"/>
                </a:solidFill>
                <a:latin typeface="Arial" charset="0"/>
                <a:ea typeface="Arial" charset="0"/>
                <a:cs typeface="Arial" charset="0"/>
              </a:rPr>
              <a:t>46.000 </a:t>
            </a:r>
            <a:r>
              <a:rPr lang="en-US" dirty="0" smtClean="0">
                <a:solidFill>
                  <a:schemeClr val="bg1"/>
                </a:solidFill>
                <a:latin typeface="Arial" charset="0"/>
                <a:ea typeface="Arial" charset="0"/>
                <a:cs typeface="Arial" charset="0"/>
              </a:rPr>
              <a:t>accounts</a:t>
            </a:r>
            <a:r>
              <a:rPr lang="fr-FR" dirty="0" smtClean="0">
                <a:solidFill>
                  <a:schemeClr val="bg1"/>
                </a:solidFill>
                <a:latin typeface="Arial" charset="0"/>
                <a:ea typeface="Arial" charset="0"/>
                <a:cs typeface="Arial" charset="0"/>
              </a:rPr>
              <a:t> </a:t>
            </a:r>
          </a:p>
          <a:p>
            <a:pPr lvl="1"/>
            <a:r>
              <a:rPr lang="fr-FR" dirty="0" smtClean="0">
                <a:solidFill>
                  <a:schemeClr val="bg1"/>
                </a:solidFill>
                <a:latin typeface="Arial" charset="0"/>
                <a:ea typeface="Arial" charset="0"/>
                <a:cs typeface="Arial" charset="0"/>
              </a:rPr>
              <a:t>30.000 </a:t>
            </a:r>
            <a:r>
              <a:rPr lang="en-US" dirty="0" smtClean="0">
                <a:solidFill>
                  <a:schemeClr val="bg1"/>
                </a:solidFill>
                <a:latin typeface="Arial" charset="0"/>
                <a:ea typeface="Arial" charset="0"/>
                <a:cs typeface="Arial" charset="0"/>
              </a:rPr>
              <a:t>controlled</a:t>
            </a:r>
            <a:r>
              <a:rPr lang="fr-FR" dirty="0" smtClean="0">
                <a:solidFill>
                  <a:schemeClr val="bg1"/>
                </a:solidFill>
                <a:latin typeface="Arial" charset="0"/>
                <a:ea typeface="Arial" charset="0"/>
                <a:cs typeface="Arial" charset="0"/>
              </a:rPr>
              <a:t> by people</a:t>
            </a:r>
          </a:p>
          <a:p>
            <a:pPr lvl="1"/>
            <a:r>
              <a:rPr lang="fr-FR" dirty="0" smtClean="0">
                <a:solidFill>
                  <a:schemeClr val="bg1"/>
                </a:solidFill>
                <a:latin typeface="Arial" charset="0"/>
                <a:ea typeface="Arial" charset="0"/>
                <a:cs typeface="Arial" charset="0"/>
              </a:rPr>
              <a:t>16.000 </a:t>
            </a:r>
            <a:r>
              <a:rPr lang="en-US" dirty="0" smtClean="0">
                <a:solidFill>
                  <a:schemeClr val="bg1"/>
                </a:solidFill>
                <a:latin typeface="Arial" charset="0"/>
                <a:ea typeface="Arial" charset="0"/>
                <a:cs typeface="Arial" charset="0"/>
              </a:rPr>
              <a:t>controlled</a:t>
            </a:r>
            <a:r>
              <a:rPr lang="fr-FR" dirty="0" smtClean="0">
                <a:solidFill>
                  <a:schemeClr val="bg1"/>
                </a:solidFill>
                <a:latin typeface="Arial" charset="0"/>
                <a:ea typeface="Arial" charset="0"/>
                <a:cs typeface="Arial" charset="0"/>
              </a:rPr>
              <a:t> by computer</a:t>
            </a:r>
            <a:endParaRPr lang="fr-FR" dirty="0">
              <a:solidFill>
                <a:schemeClr val="bg1"/>
              </a:solidFill>
              <a:latin typeface="Arial" charset="0"/>
              <a:ea typeface="Arial" charset="0"/>
              <a:cs typeface="Arial" charset="0"/>
            </a:endParaRPr>
          </a:p>
          <a:p>
            <a:pPr marL="457200" lvl="1" indent="0">
              <a:buNone/>
            </a:pPr>
            <a:endParaRPr lang="fr-FR" dirty="0" smtClean="0">
              <a:solidFill>
                <a:schemeClr val="bg1"/>
              </a:solidFill>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ABFCFCFC-6D32-4236-AE05-7A7692C5F053}" type="slidenum">
              <a:rPr lang="en-US" smtClean="0"/>
              <a:t>12</a:t>
            </a:fld>
            <a:endParaRPr lang="en-US" dirty="0"/>
          </a:p>
        </p:txBody>
      </p:sp>
      <p:graphicFrame>
        <p:nvGraphicFramePr>
          <p:cNvPr id="5" name="Chart 4"/>
          <p:cNvGraphicFramePr/>
          <p:nvPr>
            <p:extLst/>
          </p:nvPr>
        </p:nvGraphicFramePr>
        <p:xfrm>
          <a:off x="6705600" y="3429000"/>
          <a:ext cx="3429000" cy="24892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3471" r="-1"/>
          <a:stretch/>
        </p:blipFill>
        <p:spPr bwMode="auto">
          <a:xfrm>
            <a:off x="20942595" y="0"/>
            <a:ext cx="10299404" cy="1000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391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charset="0"/>
                <a:ea typeface="Arial" charset="0"/>
                <a:cs typeface="Arial" charset="0"/>
              </a:rPr>
              <a:t>Why and how is it useful?</a:t>
            </a:r>
            <a:endParaRPr lang="en-US" b="1" dirty="0">
              <a:solidFill>
                <a:schemeClr val="bg1"/>
              </a:solidFill>
              <a:latin typeface="Arial" charset="0"/>
              <a:ea typeface="Arial" charset="0"/>
              <a:cs typeface="Arial" charset="0"/>
            </a:endParaRPr>
          </a:p>
        </p:txBody>
      </p:sp>
      <p:sp>
        <p:nvSpPr>
          <p:cNvPr id="3" name="Content Placeholder 2"/>
          <p:cNvSpPr>
            <a:spLocks noGrp="1"/>
          </p:cNvSpPr>
          <p:nvPr>
            <p:ph idx="1"/>
          </p:nvPr>
        </p:nvSpPr>
        <p:spPr/>
        <p:txBody>
          <a:bodyPr>
            <a:normAutofit/>
          </a:bodyPr>
          <a:lstStyle/>
          <a:p>
            <a:r>
              <a:rPr lang="en-US" dirty="0" smtClean="0">
                <a:solidFill>
                  <a:schemeClr val="bg1"/>
                </a:solidFill>
                <a:latin typeface="Arial" charset="0"/>
                <a:ea typeface="Arial" charset="0"/>
                <a:cs typeface="Arial" charset="0"/>
              </a:rPr>
              <a:t>Propaganda: recruitment, radicalization and incitement to terrorism</a:t>
            </a:r>
          </a:p>
          <a:p>
            <a:r>
              <a:rPr lang="en-US" dirty="0" smtClean="0">
                <a:solidFill>
                  <a:schemeClr val="bg1"/>
                </a:solidFill>
                <a:latin typeface="Arial" charset="0"/>
                <a:ea typeface="Arial" charset="0"/>
                <a:cs typeface="Arial" charset="0"/>
              </a:rPr>
              <a:t>Training</a:t>
            </a:r>
          </a:p>
          <a:p>
            <a:r>
              <a:rPr lang="en-US" dirty="0" smtClean="0">
                <a:solidFill>
                  <a:schemeClr val="bg1"/>
                </a:solidFill>
                <a:latin typeface="Arial" charset="0"/>
                <a:ea typeface="Arial" charset="0"/>
                <a:cs typeface="Arial" charset="0"/>
              </a:rPr>
              <a:t>Financing</a:t>
            </a:r>
          </a:p>
          <a:p>
            <a:r>
              <a:rPr lang="en-US" dirty="0">
                <a:solidFill>
                  <a:schemeClr val="bg1"/>
                </a:solidFill>
                <a:latin typeface="Arial" charset="0"/>
                <a:ea typeface="Arial" charset="0"/>
                <a:cs typeface="Arial" charset="0"/>
              </a:rPr>
              <a:t>Cyberattacks</a:t>
            </a:r>
          </a:p>
          <a:p>
            <a:r>
              <a:rPr lang="en-US" dirty="0" smtClean="0">
                <a:solidFill>
                  <a:schemeClr val="bg1"/>
                </a:solidFill>
                <a:latin typeface="Arial" charset="0"/>
                <a:ea typeface="Arial" charset="0"/>
                <a:cs typeface="Arial" charset="0"/>
              </a:rPr>
              <a:t>Planning and coordination of attacks</a:t>
            </a:r>
          </a:p>
          <a:p>
            <a:r>
              <a:rPr lang="en-US" dirty="0">
                <a:solidFill>
                  <a:schemeClr val="bg1"/>
                </a:solidFill>
                <a:latin typeface="Arial" charset="0"/>
                <a:ea typeface="Arial" charset="0"/>
                <a:cs typeface="Arial" charset="0"/>
              </a:rPr>
              <a:t>Mask the Internet Protocol (IP) address </a:t>
            </a:r>
          </a:p>
          <a:p>
            <a:r>
              <a:rPr lang="en-US" dirty="0">
                <a:solidFill>
                  <a:schemeClr val="bg1"/>
                </a:solidFill>
                <a:latin typeface="Arial" charset="0"/>
                <a:ea typeface="Arial" charset="0"/>
                <a:cs typeface="Arial" charset="0"/>
              </a:rPr>
              <a:t>“dead dropping” of </a:t>
            </a:r>
            <a:r>
              <a:rPr lang="en-US" dirty="0" smtClean="0">
                <a:solidFill>
                  <a:schemeClr val="bg1"/>
                </a:solidFill>
                <a:latin typeface="Arial" charset="0"/>
                <a:ea typeface="Arial" charset="0"/>
                <a:cs typeface="Arial" charset="0"/>
              </a:rPr>
              <a:t>communications</a:t>
            </a:r>
            <a:endParaRPr lang="en-US" dirty="0">
              <a:solidFill>
                <a:schemeClr val="bg1"/>
              </a:solidFill>
              <a:latin typeface="Arial" charset="0"/>
              <a:ea typeface="Arial" charset="0"/>
              <a:cs typeface="Arial" charset="0"/>
            </a:endParaRPr>
          </a:p>
          <a:p>
            <a:endParaRPr lang="en-US" dirty="0" smtClean="0"/>
          </a:p>
          <a:p>
            <a:endParaRPr lang="en-US" dirty="0"/>
          </a:p>
        </p:txBody>
      </p:sp>
      <p:sp>
        <p:nvSpPr>
          <p:cNvPr id="4" name="Slide Number Placeholder 3"/>
          <p:cNvSpPr>
            <a:spLocks noGrp="1"/>
          </p:cNvSpPr>
          <p:nvPr>
            <p:ph type="sldNum" sz="quarter" idx="12"/>
          </p:nvPr>
        </p:nvSpPr>
        <p:spPr/>
        <p:txBody>
          <a:bodyPr/>
          <a:lstStyle/>
          <a:p>
            <a:fld id="{ABFCFCFC-6D32-4236-AE05-7A7692C5F053}" type="slidenum">
              <a:rPr lang="en-US" smtClean="0"/>
              <a:t>13</a:t>
            </a:fld>
            <a:endParaRPr lang="en-US"/>
          </a:p>
        </p:txBody>
      </p:sp>
    </p:spTree>
    <p:extLst>
      <p:ext uri="{BB962C8B-B14F-4D97-AF65-F5344CB8AC3E}">
        <p14:creationId xmlns:p14="http://schemas.microsoft.com/office/powerpoint/2010/main" val="752402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BFCFCFC-6D32-4236-AE05-7A7692C5F053}" type="slidenum">
              <a:rPr lang="en-US" smtClean="0"/>
              <a:t>14</a:t>
            </a:fld>
            <a:endParaRPr lang="en-US"/>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178" t="15277" r="6848" b="39560"/>
          <a:stretch/>
        </p:blipFill>
        <p:spPr bwMode="auto">
          <a:xfrm>
            <a:off x="-1" y="0"/>
            <a:ext cx="121712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634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BFCFCFC-6D32-4236-AE05-7A7692C5F053}" type="slidenum">
              <a:rPr lang="en-US" smtClean="0"/>
              <a:t>15</a:t>
            </a:fld>
            <a:endParaRPr lang="en-US"/>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437" t="16370" r="7881" b="39560"/>
          <a:stretch/>
        </p:blipFill>
        <p:spPr bwMode="auto">
          <a:xfrm>
            <a:off x="-1" y="-1"/>
            <a:ext cx="12151045"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043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77595"/>
          </a:xfrm>
        </p:spPr>
      </p:pic>
      <p:sp>
        <p:nvSpPr>
          <p:cNvPr id="4" name="Slide Number Placeholder 3"/>
          <p:cNvSpPr>
            <a:spLocks noGrp="1"/>
          </p:cNvSpPr>
          <p:nvPr>
            <p:ph type="sldNum" sz="quarter" idx="12"/>
          </p:nvPr>
        </p:nvSpPr>
        <p:spPr/>
        <p:txBody>
          <a:bodyPr/>
          <a:lstStyle/>
          <a:p>
            <a:fld id="{ABFCFCFC-6D32-4236-AE05-7A7692C5F053}" type="slidenum">
              <a:rPr lang="en-US" smtClean="0"/>
              <a:t>16</a:t>
            </a:fld>
            <a:endParaRPr lang="en-US"/>
          </a:p>
        </p:txBody>
      </p:sp>
      <p:sp>
        <p:nvSpPr>
          <p:cNvPr id="6" name="TextBox 5"/>
          <p:cNvSpPr txBox="1"/>
          <p:nvPr/>
        </p:nvSpPr>
        <p:spPr>
          <a:xfrm>
            <a:off x="8268789" y="966651"/>
            <a:ext cx="2886891" cy="707886"/>
          </a:xfrm>
          <a:prstGeom prst="rect">
            <a:avLst/>
          </a:prstGeom>
          <a:noFill/>
        </p:spPr>
        <p:txBody>
          <a:bodyPr wrap="square" rtlCol="0">
            <a:spAutoFit/>
          </a:bodyPr>
          <a:lstStyle/>
          <a:p>
            <a:r>
              <a:rPr lang="en-US" sz="4000" b="1" dirty="0" smtClean="0">
                <a:solidFill>
                  <a:schemeClr val="bg1"/>
                </a:solidFill>
                <a:latin typeface="Arial" charset="0"/>
                <a:ea typeface="Arial" charset="0"/>
                <a:cs typeface="Arial" charset="0"/>
              </a:rPr>
              <a:t>DARKNET</a:t>
            </a:r>
            <a:endParaRPr lang="en-US" sz="40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4805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BFCFCFC-6D32-4236-AE05-7A7692C5F053}" type="slidenum">
              <a:rPr lang="en-US" smtClean="0"/>
              <a:t>17</a:t>
            </a:fld>
            <a:endParaRPr lang="en-US"/>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0724" t="10178" r="2455" b="12972"/>
          <a:stretch/>
        </p:blipFill>
        <p:spPr bwMode="auto">
          <a:xfrm>
            <a:off x="0" y="0"/>
            <a:ext cx="4725257" cy="349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954" t="9814" r="5684" b="11515"/>
          <a:stretch/>
        </p:blipFill>
        <p:spPr bwMode="auto">
          <a:xfrm>
            <a:off x="4725257" y="1"/>
            <a:ext cx="3806073" cy="349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5891" t="8357" r="7623" b="11879"/>
          <a:stretch/>
        </p:blipFill>
        <p:spPr bwMode="auto">
          <a:xfrm>
            <a:off x="8531330" y="0"/>
            <a:ext cx="3660670" cy="349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920" t="14913" r="4781" b="20620"/>
          <a:stretch/>
        </p:blipFill>
        <p:spPr bwMode="auto">
          <a:xfrm>
            <a:off x="0" y="3498349"/>
            <a:ext cx="4725257" cy="334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1757" t="9814" r="4651" b="11878"/>
          <a:stretch/>
        </p:blipFill>
        <p:spPr bwMode="auto">
          <a:xfrm>
            <a:off x="8122578" y="3478735"/>
            <a:ext cx="4069422" cy="336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0724" t="19284" r="2842" b="21713"/>
          <a:stretch/>
        </p:blipFill>
        <p:spPr bwMode="auto">
          <a:xfrm>
            <a:off x="4718950" y="4876183"/>
            <a:ext cx="3409935" cy="195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03515" y="3832261"/>
            <a:ext cx="2547991" cy="646331"/>
          </a:xfrm>
          <a:prstGeom prst="rect">
            <a:avLst/>
          </a:prstGeom>
          <a:noFill/>
        </p:spPr>
        <p:txBody>
          <a:bodyPr wrap="square" rtlCol="0">
            <a:spAutoFit/>
          </a:bodyPr>
          <a:lstStyle/>
          <a:p>
            <a:r>
              <a:rPr lang="en-US" sz="3600" b="1" dirty="0" smtClean="0">
                <a:solidFill>
                  <a:schemeClr val="bg1"/>
                </a:solidFill>
                <a:latin typeface="Arial" charset="0"/>
                <a:ea typeface="Arial" charset="0"/>
                <a:cs typeface="Arial" charset="0"/>
              </a:rPr>
              <a:t>DARKNET</a:t>
            </a:r>
            <a:endParaRPr lang="en-US" sz="36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37872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charset="0"/>
                <a:ea typeface="Arial" charset="0"/>
                <a:cs typeface="Arial" charset="0"/>
              </a:rPr>
              <a:t>The QISS Report</a:t>
            </a:r>
            <a:endParaRPr lang="en-US" b="1" dirty="0">
              <a:solidFill>
                <a:schemeClr val="bg1"/>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smtClean="0">
                <a:solidFill>
                  <a:schemeClr val="bg1"/>
                </a:solidFill>
                <a:latin typeface="Arial" charset="0"/>
                <a:ea typeface="Arial" charset="0"/>
                <a:cs typeface="Arial" charset="0"/>
              </a:rPr>
              <a:t>Chemical and Biological incidents</a:t>
            </a:r>
          </a:p>
          <a:p>
            <a:r>
              <a:rPr lang="en-US" dirty="0" smtClean="0">
                <a:solidFill>
                  <a:schemeClr val="bg1"/>
                </a:solidFill>
                <a:latin typeface="Arial" charset="0"/>
                <a:ea typeface="Arial" charset="0"/>
                <a:cs typeface="Arial" charset="0"/>
              </a:rPr>
              <a:t>Reporting on current best practice and procedures</a:t>
            </a:r>
          </a:p>
          <a:p>
            <a:r>
              <a:rPr lang="en-US" dirty="0" smtClean="0">
                <a:solidFill>
                  <a:schemeClr val="bg1"/>
                </a:solidFill>
                <a:latin typeface="Arial" charset="0"/>
                <a:ea typeface="Arial" charset="0"/>
                <a:cs typeface="Arial" charset="0"/>
              </a:rPr>
              <a:t>Human, animal, plant and food health security</a:t>
            </a:r>
          </a:p>
          <a:p>
            <a:r>
              <a:rPr lang="en-US" dirty="0" smtClean="0">
                <a:solidFill>
                  <a:schemeClr val="bg1"/>
                </a:solidFill>
                <a:latin typeface="Arial" charset="0"/>
                <a:ea typeface="Arial" charset="0"/>
                <a:cs typeface="Arial" charset="0"/>
              </a:rPr>
              <a:t>In support of the Global Heath Security Agenda</a:t>
            </a:r>
          </a:p>
          <a:p>
            <a:r>
              <a:rPr lang="en-US" dirty="0" smtClean="0">
                <a:solidFill>
                  <a:schemeClr val="bg1"/>
                </a:solidFill>
                <a:latin typeface="Arial" charset="0"/>
                <a:ea typeface="Arial" charset="0"/>
                <a:cs typeface="Arial" charset="0"/>
              </a:rPr>
              <a:t>April reporting available NOW!!</a:t>
            </a:r>
          </a:p>
          <a:p>
            <a:r>
              <a:rPr lang="en-US" dirty="0" smtClean="0">
                <a:solidFill>
                  <a:schemeClr val="bg1"/>
                </a:solidFill>
                <a:latin typeface="Arial" charset="0"/>
                <a:ea typeface="Arial" charset="0"/>
                <a:cs typeface="Arial" charset="0"/>
              </a:rPr>
              <a:t>First issue is free as we NEED your feedback</a:t>
            </a:r>
          </a:p>
          <a:p>
            <a:r>
              <a:rPr lang="en-US" dirty="0" smtClean="0">
                <a:solidFill>
                  <a:schemeClr val="bg1"/>
                </a:solidFill>
                <a:latin typeface="Arial" charset="0"/>
                <a:ea typeface="Arial" charset="0"/>
                <a:cs typeface="Arial" charset="0"/>
              </a:rPr>
              <a:t>Future editions require funding</a:t>
            </a:r>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65842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dirty="0" smtClean="0"/>
              <a:t>Police and scientists</a:t>
            </a:r>
          </a:p>
          <a:p>
            <a:r>
              <a:rPr lang="en-US" dirty="0" smtClean="0"/>
              <a:t>Support to Biosecurity</a:t>
            </a:r>
          </a:p>
          <a:p>
            <a:r>
              <a:rPr lang="en-US" dirty="0" smtClean="0"/>
              <a:t>Surveillance in Biosecurity</a:t>
            </a:r>
            <a:endParaRPr lang="en-US" dirty="0"/>
          </a:p>
        </p:txBody>
      </p:sp>
    </p:spTree>
    <p:extLst>
      <p:ext uri="{BB962C8B-B14F-4D97-AF65-F5344CB8AC3E}">
        <p14:creationId xmlns:p14="http://schemas.microsoft.com/office/powerpoint/2010/main" val="547664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smtClean="0">
                <a:solidFill>
                  <a:schemeClr val="bg1"/>
                </a:solidFill>
                <a:latin typeface="Arial" charset="0"/>
                <a:ea typeface="Arial" charset="0"/>
                <a:cs typeface="Arial" charset="0"/>
              </a:rPr>
              <a:t>A lot has happened in a year!</a:t>
            </a:r>
            <a:endParaRPr lang="en-US" b="1" dirty="0">
              <a:solidFill>
                <a:schemeClr val="bg1"/>
              </a:solidFill>
              <a:latin typeface="Arial" charset="0"/>
              <a:ea typeface="Arial" charset="0"/>
              <a:cs typeface="Arial" charset="0"/>
            </a:endParaRPr>
          </a:p>
        </p:txBody>
      </p:sp>
      <p:sp>
        <p:nvSpPr>
          <p:cNvPr id="3" name="Content Placeholder 2"/>
          <p:cNvSpPr>
            <a:spLocks noGrp="1"/>
          </p:cNvSpPr>
          <p:nvPr>
            <p:ph idx="1"/>
          </p:nvPr>
        </p:nvSpPr>
        <p:spPr>
          <a:solidFill>
            <a:schemeClr val="accent5">
              <a:lumMod val="75000"/>
            </a:schemeClr>
          </a:solidFill>
        </p:spPr>
        <p:txBody>
          <a:bodyPr/>
          <a:lstStyle/>
          <a:p>
            <a:r>
              <a:rPr lang="en-US" dirty="0" smtClean="0">
                <a:solidFill>
                  <a:schemeClr val="bg1"/>
                </a:solidFill>
              </a:rPr>
              <a:t>Attacks in Europe - ISIS</a:t>
            </a:r>
          </a:p>
          <a:p>
            <a:r>
              <a:rPr lang="en-US" dirty="0" smtClean="0">
                <a:solidFill>
                  <a:schemeClr val="bg1"/>
                </a:solidFill>
              </a:rPr>
              <a:t>Male murdered in Philippines – Abu Sayyaf</a:t>
            </a:r>
          </a:p>
          <a:p>
            <a:r>
              <a:rPr lang="en-US" dirty="0" smtClean="0">
                <a:solidFill>
                  <a:schemeClr val="bg1"/>
                </a:solidFill>
              </a:rPr>
              <a:t>Mass migration from Syria – ISIS, AQ, Assad Regime etc.</a:t>
            </a:r>
          </a:p>
          <a:p>
            <a:r>
              <a:rPr lang="en-US" dirty="0" smtClean="0">
                <a:solidFill>
                  <a:schemeClr val="bg1"/>
                </a:solidFill>
              </a:rPr>
              <a:t>Attacks on civil aviation</a:t>
            </a:r>
          </a:p>
          <a:p>
            <a:r>
              <a:rPr lang="en-US" dirty="0" smtClean="0">
                <a:solidFill>
                  <a:schemeClr val="bg1"/>
                </a:solidFill>
              </a:rPr>
              <a:t>Anthrax plot in Kenya</a:t>
            </a:r>
          </a:p>
          <a:p>
            <a:r>
              <a:rPr lang="en-US" dirty="0" smtClean="0">
                <a:solidFill>
                  <a:schemeClr val="bg1"/>
                </a:solidFill>
              </a:rPr>
              <a:t>Mogadishu Suicide Bomb</a:t>
            </a:r>
          </a:p>
          <a:p>
            <a:endParaRPr lang="en-US" dirty="0">
              <a:solidFill>
                <a:schemeClr val="bg1"/>
              </a:solidFill>
            </a:endParaRPr>
          </a:p>
          <a:p>
            <a:pPr marL="0" indent="0">
              <a:buNone/>
            </a:pPr>
            <a:r>
              <a:rPr lang="en-US" sz="4000" b="1" dirty="0" smtClean="0">
                <a:solidFill>
                  <a:schemeClr val="bg1"/>
                </a:solidFill>
              </a:rPr>
              <a:t>What’s next??</a:t>
            </a:r>
            <a:endParaRPr lang="en-US" sz="4000" b="1" dirty="0">
              <a:solidFill>
                <a:schemeClr val="bg1"/>
              </a:solidFill>
            </a:endParaRPr>
          </a:p>
        </p:txBody>
      </p:sp>
    </p:spTree>
    <p:extLst>
      <p:ext uri="{BB962C8B-B14F-4D97-AF65-F5344CB8AC3E}">
        <p14:creationId xmlns:p14="http://schemas.microsoft.com/office/powerpoint/2010/main" val="55600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IPNET COMMITTEE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450" y="2484438"/>
            <a:ext cx="54991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71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709602" y="928048"/>
            <a:ext cx="9144000" cy="5208127"/>
          </a:xfrm>
        </p:spPr>
        <p:txBody>
          <a:bodyPr>
            <a:normAutofit/>
          </a:bodyPr>
          <a:lstStyle/>
          <a:p>
            <a:r>
              <a:rPr lang="en-US" sz="6000" dirty="0" smtClean="0"/>
              <a:t>Thanks.</a:t>
            </a:r>
          </a:p>
        </p:txBody>
      </p:sp>
    </p:spTree>
    <p:extLst>
      <p:ext uri="{BB962C8B-B14F-4D97-AF65-F5344CB8AC3E}">
        <p14:creationId xmlns:p14="http://schemas.microsoft.com/office/powerpoint/2010/main" val="847727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59589"/>
            <a:ext cx="3976914" cy="289321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 y="3617573"/>
            <a:ext cx="4124960" cy="317985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086" y="459589"/>
            <a:ext cx="3663369" cy="308008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486" y="459589"/>
            <a:ext cx="3849142" cy="280177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486" y="3352799"/>
            <a:ext cx="3849142" cy="344463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086" y="3617574"/>
            <a:ext cx="3663369" cy="3179857"/>
          </a:xfrm>
          <a:prstGeom prst="rect">
            <a:avLst/>
          </a:prstGeom>
        </p:spPr>
      </p:pic>
    </p:spTree>
    <p:extLst>
      <p:ext uri="{BB962C8B-B14F-4D97-AF65-F5344CB8AC3E}">
        <p14:creationId xmlns:p14="http://schemas.microsoft.com/office/powerpoint/2010/main" val="5443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charset="0"/>
                <a:ea typeface="Arial" charset="0"/>
                <a:cs typeface="Arial" charset="0"/>
              </a:rPr>
              <a:t>Paris – Theft of PPE</a:t>
            </a:r>
            <a:endParaRPr lang="en-US" b="1" dirty="0">
              <a:solidFill>
                <a:schemeClr val="bg1"/>
              </a:solidFill>
              <a:latin typeface="Arial" charset="0"/>
              <a:ea typeface="Arial" charset="0"/>
              <a:cs typeface="Arial" charset="0"/>
            </a:endParaRPr>
          </a:p>
        </p:txBody>
      </p:sp>
      <p:sp>
        <p:nvSpPr>
          <p:cNvPr id="3" name="Content Placeholder 2"/>
          <p:cNvSpPr>
            <a:spLocks noGrp="1"/>
          </p:cNvSpPr>
          <p:nvPr>
            <p:ph idx="1"/>
          </p:nvPr>
        </p:nvSpPr>
        <p:spPr>
          <a:xfrm>
            <a:off x="551544" y="1956526"/>
            <a:ext cx="11379200" cy="4409123"/>
          </a:xfrm>
        </p:spPr>
        <p:txBody>
          <a:bodyPr>
            <a:normAutofit fontScale="92500"/>
          </a:bodyPr>
          <a:lstStyle/>
          <a:p>
            <a:pPr algn="just"/>
            <a:r>
              <a:rPr lang="en-US" dirty="0">
                <a:solidFill>
                  <a:schemeClr val="bg1"/>
                </a:solidFill>
                <a:latin typeface="Arial" charset="0"/>
                <a:ea typeface="Arial" charset="0"/>
                <a:cs typeface="Arial" charset="0"/>
              </a:rPr>
              <a:t>Nov 22 French police are investigating the recent theft of medical protective clothing from a hospital in Paris, the Paris public hospital administrator AP-HP has said.</a:t>
            </a:r>
          </a:p>
          <a:p>
            <a:pPr algn="just"/>
            <a:r>
              <a:rPr lang="en-US" dirty="0">
                <a:solidFill>
                  <a:schemeClr val="bg1"/>
                </a:solidFill>
                <a:latin typeface="Arial" charset="0"/>
                <a:ea typeface="Arial" charset="0"/>
                <a:cs typeface="Arial" charset="0"/>
              </a:rPr>
              <a:t>The motive for the theft is unclear but it comes amid heightened fears in France over the risk of biological or chemical terrorism following the deadly Nov. 13 attacks in Paris.</a:t>
            </a:r>
          </a:p>
          <a:p>
            <a:pPr algn="just"/>
            <a:r>
              <a:rPr lang="en-US" dirty="0">
                <a:solidFill>
                  <a:schemeClr val="bg1"/>
                </a:solidFill>
                <a:latin typeface="Arial" charset="0"/>
                <a:ea typeface="Arial" charset="0"/>
                <a:cs typeface="Arial" charset="0"/>
              </a:rPr>
              <a:t>The disappearance of a "limited number" of "protective clothing elements" from the Necker hospital was discovered on Nov. 18, the Assistance </a:t>
            </a:r>
            <a:r>
              <a:rPr lang="en-US" dirty="0" err="1">
                <a:solidFill>
                  <a:schemeClr val="bg1"/>
                </a:solidFill>
                <a:latin typeface="Arial" charset="0"/>
                <a:ea typeface="Arial" charset="0"/>
                <a:cs typeface="Arial" charset="0"/>
              </a:rPr>
              <a:t>Publique-Hopitaux</a:t>
            </a:r>
            <a:r>
              <a:rPr lang="en-US" dirty="0">
                <a:solidFill>
                  <a:schemeClr val="bg1"/>
                </a:solidFill>
                <a:latin typeface="Arial" charset="0"/>
                <a:ea typeface="Arial" charset="0"/>
                <a:cs typeface="Arial" charset="0"/>
              </a:rPr>
              <a:t> de Paris (AP-HP) said in a statement on Saturday. A report was filed the day after at the local police station, it added</a:t>
            </a:r>
            <a:r>
              <a:rPr lang="en-US" dirty="0" smtClean="0">
                <a:solidFill>
                  <a:schemeClr val="bg1"/>
                </a:solidFill>
                <a:latin typeface="Arial" charset="0"/>
                <a:ea typeface="Arial" charset="0"/>
                <a:cs typeface="Arial" charset="0"/>
              </a:rPr>
              <a:t>.</a:t>
            </a:r>
          </a:p>
          <a:p>
            <a:pPr marL="0" indent="0" algn="just">
              <a:buNone/>
            </a:pPr>
            <a:r>
              <a:rPr lang="en-US" dirty="0" smtClean="0">
                <a:solidFill>
                  <a:schemeClr val="bg1"/>
                </a:solidFill>
                <a:latin typeface="Arial" charset="0"/>
                <a:ea typeface="Arial" charset="0"/>
                <a:cs typeface="Arial" charset="0"/>
              </a:rPr>
              <a:t>                                             </a:t>
            </a:r>
            <a:r>
              <a:rPr lang="en-US" sz="2200" i="1" dirty="0" smtClean="0">
                <a:solidFill>
                  <a:schemeClr val="bg1"/>
                </a:solidFill>
                <a:latin typeface="Arial" charset="0"/>
                <a:ea typeface="Arial" charset="0"/>
                <a:cs typeface="Arial" charset="0"/>
              </a:rPr>
              <a:t>Source: Reuters</a:t>
            </a:r>
            <a:endParaRPr lang="en-US" sz="2200" i="1" dirty="0">
              <a:solidFill>
                <a:schemeClr val="bg1"/>
              </a:solidFill>
              <a:latin typeface="Arial" charset="0"/>
              <a:ea typeface="Arial" charset="0"/>
              <a:cs typeface="Arial" charset="0"/>
            </a:endParaRPr>
          </a:p>
          <a:p>
            <a:pPr algn="just"/>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05022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charset="0"/>
                <a:ea typeface="Arial" charset="0"/>
                <a:cs typeface="Arial" charset="0"/>
              </a:rPr>
              <a:t>UK Ricin Plot 2015</a:t>
            </a:r>
            <a:endParaRPr lang="en-US" b="1" dirty="0">
              <a:solidFill>
                <a:schemeClr val="bg1"/>
              </a:solidFill>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ABFCFCFC-6D32-4236-AE05-7A7692C5F053}" type="slidenum">
              <a:rPr lang="en-US" smtClean="0"/>
              <a:t>5</a:t>
            </a:fld>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5079" y="2428005"/>
            <a:ext cx="4494944" cy="2985448"/>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711" y="2428005"/>
            <a:ext cx="4458089" cy="2982218"/>
          </a:xfrm>
          <a:prstGeom prst="rect">
            <a:avLst/>
          </a:prstGeom>
        </p:spPr>
      </p:pic>
    </p:spTree>
    <p:extLst>
      <p:ext uri="{BB962C8B-B14F-4D97-AF65-F5344CB8AC3E}">
        <p14:creationId xmlns:p14="http://schemas.microsoft.com/office/powerpoint/2010/main" val="151927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572" y="174171"/>
            <a:ext cx="10515600" cy="1071789"/>
          </a:xfrm>
        </p:spPr>
        <p:txBody>
          <a:bodyPr>
            <a:noAutofit/>
          </a:bodyPr>
          <a:lstStyle/>
          <a:p>
            <a:r>
              <a:rPr lang="en-US" b="1" dirty="0" smtClean="0">
                <a:solidFill>
                  <a:schemeClr val="bg1"/>
                </a:solidFill>
                <a:latin typeface="Arial" charset="0"/>
                <a:ea typeface="Arial" charset="0"/>
                <a:cs typeface="Arial" charset="0"/>
              </a:rPr>
              <a:t>Kenyan Anthrax plot</a:t>
            </a:r>
            <a:br>
              <a:rPr lang="en-US" b="1" dirty="0" smtClean="0">
                <a:solidFill>
                  <a:schemeClr val="bg1"/>
                </a:solidFill>
                <a:latin typeface="Arial" charset="0"/>
                <a:ea typeface="Arial" charset="0"/>
                <a:cs typeface="Arial" charset="0"/>
              </a:rPr>
            </a:br>
            <a:endParaRPr lang="en-US" b="1" dirty="0">
              <a:solidFill>
                <a:schemeClr val="bg1"/>
              </a:solidFill>
              <a:latin typeface="Arial" charset="0"/>
              <a:ea typeface="Arial" charset="0"/>
              <a:cs typeface="Arial" charset="0"/>
            </a:endParaRPr>
          </a:p>
        </p:txBody>
      </p:sp>
      <p:pic>
        <p:nvPicPr>
          <p:cNvPr id="16" name="Content Placeholder 1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115" y="624114"/>
            <a:ext cx="5718628" cy="3442154"/>
          </a:xfr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943" y="174171"/>
            <a:ext cx="5873966" cy="326680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943" y="3440975"/>
            <a:ext cx="5873967" cy="341702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6268"/>
            <a:ext cx="5718629"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306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charset="0"/>
                <a:ea typeface="Arial" charset="0"/>
                <a:cs typeface="Arial" charset="0"/>
              </a:rPr>
              <a:t>Terrorism in the Asia Pacific Region</a:t>
            </a:r>
            <a:endParaRPr lang="en-US" b="1" dirty="0">
              <a:solidFill>
                <a:schemeClr val="bg1"/>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err="1" smtClean="0">
                <a:solidFill>
                  <a:schemeClr val="bg1"/>
                </a:solidFill>
              </a:rPr>
              <a:t>Jermiah</a:t>
            </a:r>
            <a:r>
              <a:rPr lang="en-US" dirty="0" smtClean="0">
                <a:solidFill>
                  <a:schemeClr val="bg1"/>
                </a:solidFill>
              </a:rPr>
              <a:t> </a:t>
            </a:r>
            <a:r>
              <a:rPr lang="en-US" dirty="0" err="1" smtClean="0">
                <a:solidFill>
                  <a:schemeClr val="bg1"/>
                </a:solidFill>
              </a:rPr>
              <a:t>Islamiah</a:t>
            </a:r>
            <a:r>
              <a:rPr lang="en-US" dirty="0" smtClean="0">
                <a:solidFill>
                  <a:schemeClr val="bg1"/>
                </a:solidFill>
              </a:rPr>
              <a:t> – South East Asia</a:t>
            </a:r>
          </a:p>
          <a:p>
            <a:r>
              <a:rPr lang="en-US" dirty="0" err="1" smtClean="0">
                <a:solidFill>
                  <a:schemeClr val="bg1"/>
                </a:solidFill>
              </a:rPr>
              <a:t>Laskar</a:t>
            </a:r>
            <a:r>
              <a:rPr lang="en-US" dirty="0" smtClean="0">
                <a:solidFill>
                  <a:schemeClr val="bg1"/>
                </a:solidFill>
              </a:rPr>
              <a:t> Jihad – Indonesian (close links with Pakistan and Afghanistan)</a:t>
            </a:r>
          </a:p>
          <a:p>
            <a:r>
              <a:rPr lang="en-US" dirty="0" smtClean="0">
                <a:solidFill>
                  <a:schemeClr val="bg1"/>
                </a:solidFill>
              </a:rPr>
              <a:t>Islamic </a:t>
            </a:r>
            <a:r>
              <a:rPr lang="en-US" dirty="0" err="1" smtClean="0">
                <a:solidFill>
                  <a:schemeClr val="bg1"/>
                </a:solidFill>
              </a:rPr>
              <a:t>Defence</a:t>
            </a:r>
            <a:r>
              <a:rPr lang="en-US" dirty="0" smtClean="0">
                <a:solidFill>
                  <a:schemeClr val="bg1"/>
                </a:solidFill>
              </a:rPr>
              <a:t> Front - Indonesia</a:t>
            </a:r>
          </a:p>
          <a:p>
            <a:r>
              <a:rPr lang="en-US" dirty="0" smtClean="0">
                <a:solidFill>
                  <a:schemeClr val="bg1"/>
                </a:solidFill>
              </a:rPr>
              <a:t>Abu Sayyaf Group - Philippines</a:t>
            </a:r>
          </a:p>
          <a:p>
            <a:r>
              <a:rPr lang="en-US" dirty="0" smtClean="0">
                <a:solidFill>
                  <a:schemeClr val="bg1"/>
                </a:solidFill>
              </a:rPr>
              <a:t>The Moro Islamic Liberation Front - Philippines</a:t>
            </a:r>
          </a:p>
          <a:p>
            <a:r>
              <a:rPr lang="en-US" dirty="0" smtClean="0">
                <a:solidFill>
                  <a:schemeClr val="bg1"/>
                </a:solidFill>
              </a:rPr>
              <a:t>ISIS – South East Asia</a:t>
            </a:r>
            <a:endParaRPr lang="en-US" dirty="0">
              <a:solidFill>
                <a:schemeClr val="bg1"/>
              </a:solidFill>
            </a:endParaRPr>
          </a:p>
        </p:txBody>
      </p:sp>
    </p:spTree>
    <p:extLst>
      <p:ext uri="{BB962C8B-B14F-4D97-AF65-F5344CB8AC3E}">
        <p14:creationId xmlns:p14="http://schemas.microsoft.com/office/powerpoint/2010/main" val="1170961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charset="0"/>
                <a:ea typeface="Arial" charset="0"/>
                <a:cs typeface="Arial" charset="0"/>
              </a:rPr>
              <a:t>Regional threats</a:t>
            </a:r>
            <a:endParaRPr lang="en-US" b="1" dirty="0">
              <a:solidFill>
                <a:schemeClr val="bg1"/>
              </a:solidFill>
              <a:latin typeface="Arial" charset="0"/>
              <a:ea typeface="Arial" charset="0"/>
              <a:cs typeface="Arial"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8281" y="1213197"/>
            <a:ext cx="9731826" cy="4865913"/>
          </a:xfrm>
        </p:spPr>
      </p:pic>
    </p:spTree>
    <p:extLst>
      <p:ext uri="{BB962C8B-B14F-4D97-AF65-F5344CB8AC3E}">
        <p14:creationId xmlns:p14="http://schemas.microsoft.com/office/powerpoint/2010/main" val="1845454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charset="0"/>
                <a:ea typeface="Arial" charset="0"/>
                <a:cs typeface="Arial" charset="0"/>
              </a:rPr>
              <a:t>Emerging threats</a:t>
            </a:r>
            <a:endParaRPr lang="en-US" b="1" dirty="0">
              <a:solidFill>
                <a:schemeClr val="bg1"/>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smtClean="0">
                <a:solidFill>
                  <a:schemeClr val="bg1"/>
                </a:solidFill>
                <a:latin typeface="Arial" charset="0"/>
                <a:ea typeface="Arial" charset="0"/>
                <a:cs typeface="Arial" charset="0"/>
              </a:rPr>
              <a:t>Advances in the life sciences</a:t>
            </a:r>
          </a:p>
          <a:p>
            <a:r>
              <a:rPr lang="en-US" dirty="0" smtClean="0">
                <a:solidFill>
                  <a:schemeClr val="bg1"/>
                </a:solidFill>
                <a:latin typeface="Arial" charset="0"/>
                <a:ea typeface="Arial" charset="0"/>
                <a:cs typeface="Arial" charset="0"/>
              </a:rPr>
              <a:t>Increase in research due to MRP and outbreaks</a:t>
            </a:r>
          </a:p>
          <a:p>
            <a:r>
              <a:rPr lang="en-US" dirty="0" smtClean="0">
                <a:solidFill>
                  <a:schemeClr val="bg1"/>
                </a:solidFill>
                <a:latin typeface="Arial" charset="0"/>
                <a:ea typeface="Arial" charset="0"/>
                <a:cs typeface="Arial" charset="0"/>
              </a:rPr>
              <a:t>Knowledge is more common</a:t>
            </a:r>
          </a:p>
          <a:p>
            <a:r>
              <a:rPr lang="en-US" dirty="0" smtClean="0">
                <a:solidFill>
                  <a:schemeClr val="bg1"/>
                </a:solidFill>
                <a:latin typeface="Arial" charset="0"/>
                <a:ea typeface="Arial" charset="0"/>
                <a:cs typeface="Arial" charset="0"/>
              </a:rPr>
              <a:t>Changes to the internet</a:t>
            </a:r>
            <a:endParaRPr lang="en-US" dirty="0">
              <a:solidFill>
                <a:schemeClr val="bg1"/>
              </a:solidFill>
              <a:latin typeface="Arial" charset="0"/>
              <a:ea typeface="Arial" charset="0"/>
              <a:cs typeface="Arial" charset="0"/>
            </a:endParaRPr>
          </a:p>
          <a:p>
            <a:r>
              <a:rPr lang="en-US" dirty="0" smtClean="0">
                <a:solidFill>
                  <a:schemeClr val="bg1"/>
                </a:solidFill>
                <a:latin typeface="Arial" charset="0"/>
                <a:ea typeface="Arial" charset="0"/>
                <a:cs typeface="Arial" charset="0"/>
              </a:rPr>
              <a:t>Social media</a:t>
            </a:r>
          </a:p>
          <a:p>
            <a:r>
              <a:rPr lang="en-US" dirty="0" smtClean="0">
                <a:solidFill>
                  <a:schemeClr val="bg1"/>
                </a:solidFill>
                <a:latin typeface="Arial" charset="0"/>
                <a:ea typeface="Arial" charset="0"/>
                <a:cs typeface="Arial" charset="0"/>
              </a:rPr>
              <a:t>Long-term effort by ‘the enemy’</a:t>
            </a:r>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88417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1157</TotalTime>
  <Words>1266</Words>
  <Application>Microsoft Office PowerPoint</Application>
  <PresentationFormat>Custom</PresentationFormat>
  <Paragraphs>114</Paragraphs>
  <Slides>21</Slides>
  <Notes>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Current Threats to Biosecurity</vt:lpstr>
      <vt:lpstr>A lot has happened in a year!</vt:lpstr>
      <vt:lpstr>PowerPoint Presentation</vt:lpstr>
      <vt:lpstr>Paris – Theft of PPE</vt:lpstr>
      <vt:lpstr>UK Ricin Plot 2015</vt:lpstr>
      <vt:lpstr>Kenyan Anthrax plot </vt:lpstr>
      <vt:lpstr>Terrorism in the Asia Pacific Region</vt:lpstr>
      <vt:lpstr>Regional threats</vt:lpstr>
      <vt:lpstr>Emerging threats</vt:lpstr>
      <vt:lpstr>PowerPoint Presentation</vt:lpstr>
      <vt:lpstr>PowerPoint Presentation</vt:lpstr>
      <vt:lpstr>ISIS Twitter Accounts</vt:lpstr>
      <vt:lpstr>Why and how is it useful?</vt:lpstr>
      <vt:lpstr>PowerPoint Presentation</vt:lpstr>
      <vt:lpstr>PowerPoint Presentation</vt:lpstr>
      <vt:lpstr>PowerPoint Presentation</vt:lpstr>
      <vt:lpstr>PowerPoint Presentation</vt:lpstr>
      <vt:lpstr>The QISS Report</vt:lpstr>
      <vt:lpstr>Challenges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Threats to Biosecurity</dc:title>
  <dc:creator>Guy Collyer</dc:creator>
  <cp:lastModifiedBy>BUNYASI ALBERT</cp:lastModifiedBy>
  <cp:revision>50</cp:revision>
  <cp:lastPrinted>2016-06-03T01:50:21Z</cp:lastPrinted>
  <dcterms:created xsi:type="dcterms:W3CDTF">2016-05-23T08:15:42Z</dcterms:created>
  <dcterms:modified xsi:type="dcterms:W3CDTF">2016-11-17T05:04:04Z</dcterms:modified>
</cp:coreProperties>
</file>