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9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0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08" r:id="rId1"/>
    <p:sldMasterId id="2147483853" r:id="rId2"/>
    <p:sldMasterId id="2147483879" r:id="rId3"/>
    <p:sldMasterId id="2147483907" r:id="rId4"/>
    <p:sldMasterId id="2147483926" r:id="rId5"/>
    <p:sldMasterId id="2147483939" r:id="rId6"/>
    <p:sldMasterId id="2147483952" r:id="rId7"/>
    <p:sldMasterId id="2147483966" r:id="rId8"/>
    <p:sldMasterId id="2147483980" r:id="rId9"/>
    <p:sldMasterId id="2147483994" r:id="rId10"/>
    <p:sldMasterId id="2147484004" r:id="rId11"/>
  </p:sldMasterIdLst>
  <p:notesMasterIdLst>
    <p:notesMasterId r:id="rId37"/>
  </p:notesMasterIdLst>
  <p:handoutMasterIdLst>
    <p:handoutMasterId r:id="rId38"/>
  </p:handoutMasterIdLst>
  <p:sldIdLst>
    <p:sldId id="257" r:id="rId12"/>
    <p:sldId id="470" r:id="rId13"/>
    <p:sldId id="467" r:id="rId14"/>
    <p:sldId id="458" r:id="rId15"/>
    <p:sldId id="465" r:id="rId16"/>
    <p:sldId id="466" r:id="rId17"/>
    <p:sldId id="469" r:id="rId18"/>
    <p:sldId id="473" r:id="rId19"/>
    <p:sldId id="483" r:id="rId20"/>
    <p:sldId id="484" r:id="rId21"/>
    <p:sldId id="486" r:id="rId22"/>
    <p:sldId id="487" r:id="rId23"/>
    <p:sldId id="490" r:id="rId24"/>
    <p:sldId id="493" r:id="rId25"/>
    <p:sldId id="491" r:id="rId26"/>
    <p:sldId id="472" r:id="rId27"/>
    <p:sldId id="480" r:id="rId28"/>
    <p:sldId id="471" r:id="rId29"/>
    <p:sldId id="478" r:id="rId30"/>
    <p:sldId id="477" r:id="rId31"/>
    <p:sldId id="476" r:id="rId32"/>
    <p:sldId id="475" r:id="rId33"/>
    <p:sldId id="479" r:id="rId34"/>
    <p:sldId id="481" r:id="rId35"/>
    <p:sldId id="482" r:id="rId36"/>
  </p:sldIdLst>
  <p:sldSz cx="9144000" cy="5143500" type="screen16x9"/>
  <p:notesSz cx="7315200" cy="96012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Myriad Web Pro" panose="020B0604020202020204" charset="0"/>
      <p:regular r:id="rId43"/>
      <p:bold r:id="rId44"/>
      <p:italic r:id="rId45"/>
    </p:embeddedFont>
    <p:embeddedFont>
      <p:font typeface="ＭＳ Ｐゴシック" panose="020B0600070205080204" pitchFamily="34" charset="-128"/>
      <p:regular r:id="rId46"/>
    </p:embeddedFont>
    <p:embeddedFont>
      <p:font typeface="Arial Narrow" panose="020B0606020202030204" pitchFamily="34" charset="0"/>
      <p:regular r:id="rId47"/>
      <p:bold r:id="rId48"/>
      <p:italic r:id="rId49"/>
      <p:boldItalic r:id="rId5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5423"/>
    <a:srgbClr val="006A71"/>
    <a:srgbClr val="8D8B00"/>
    <a:srgbClr val="56A0D3"/>
    <a:srgbClr val="880039"/>
    <a:srgbClr val="B9728F"/>
    <a:srgbClr val="F6A01A"/>
    <a:srgbClr val="EC881D"/>
    <a:srgbClr val="00853F"/>
    <a:srgbClr val="781D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59609" autoAdjust="0"/>
  </p:normalViewPr>
  <p:slideViewPr>
    <p:cSldViewPr snapToGrid="0">
      <p:cViewPr varScale="1">
        <p:scale>
          <a:sx n="70" d="100"/>
          <a:sy n="70" d="100"/>
        </p:scale>
        <p:origin x="845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howGuides="1">
      <p:cViewPr varScale="1">
        <p:scale>
          <a:sx n="49" d="100"/>
          <a:sy n="49" d="100"/>
        </p:scale>
        <p:origin x="283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font" Target="fonts/font3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font" Target="fonts/font11.fntdata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font" Target="fonts/font6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e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31.w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9D4F3-1CB6-4E57-BC6A-8FDD6DF1AC39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2C7E1-5E17-4B76-93F9-C135FF019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25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C03299-4BB1-4AD2-828F-715F084383AD}" type="datetimeFigureOut">
              <a:rPr lang="en-US"/>
              <a:pPr>
                <a:defRPr/>
              </a:pPr>
              <a:t>11/17/2016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38CAEC-4554-485B-9189-C45C7447A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83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084AA2-EDF3-41B6-9BD5-4D1331E35CE7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512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27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76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55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57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EZI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918"/>
          <a:stretch/>
        </p:blipFill>
        <p:spPr>
          <a:xfrm>
            <a:off x="0" y="-39329"/>
            <a:ext cx="9144000" cy="90865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26675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E25423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D9531E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D9531E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90152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Mathematical</a:t>
            </a:r>
            <a:r>
              <a:rPr lang="en-US" b="1" baseline="0" dirty="0" smtClean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 tools </a:t>
            </a:r>
            <a:r>
              <a:rPr lang="en-US" b="1" kern="1200" dirty="0" smtClean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for healthcare-associated infections</a:t>
            </a:r>
            <a:endParaRPr lang="en-US" b="1" dirty="0" smtClean="0">
              <a:solidFill>
                <a:schemeClr val="tx2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5615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 Bad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314325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 baseline="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343400"/>
            <a:ext cx="6705600" cy="4572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825"/>
              </a:lnSpc>
              <a:buNone/>
              <a:defRPr sz="825" baseline="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674409"/>
      </p:ext>
    </p:extLst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2850"/>
              </a:lnSpc>
              <a:defRPr sz="27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1650"/>
              </a:lnSpc>
              <a:buNone/>
              <a:defRPr sz="1500" baseline="0">
                <a:solidFill>
                  <a:schemeClr val="bg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  <p:extLst>
      <p:ext uri="{BB962C8B-B14F-4D97-AF65-F5344CB8AC3E}">
        <p14:creationId xmlns:p14="http://schemas.microsoft.com/office/powerpoint/2010/main" val="942229788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04788"/>
            <a:ext cx="5111750" cy="4138613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076326"/>
            <a:ext cx="3008313" cy="3267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aseline="0">
                <a:solidFill>
                  <a:schemeClr val="bg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343400"/>
            <a:ext cx="8229600" cy="4572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825"/>
              </a:lnSpc>
              <a:buNone/>
              <a:defRPr sz="825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761240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aseline="0">
                <a:solidFill>
                  <a:schemeClr val="bg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2511928955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485900"/>
            <a:ext cx="6400800" cy="1543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00" b="1" baseline="0">
                <a:solidFill>
                  <a:schemeClr val="bg2"/>
                </a:solidFill>
                <a:effectLst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371600" y="3257550"/>
            <a:ext cx="6400800" cy="242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75" b="1" dirty="0" smtClean="0">
                <a:solidFill>
                  <a:srgbClr val="FFFFFF"/>
                </a:solidFill>
                <a:latin typeface="Myriad Web Pro"/>
              </a:rPr>
              <a:t>For more information please contact Centers for Disease Control and Prevention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371600" y="3529526"/>
            <a:ext cx="5943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rgbClr val="FFFFFF"/>
                </a:solidFill>
                <a:latin typeface="Myriad Web Pro"/>
              </a:rPr>
              <a:t>1600 Clifton Road NE, Atlanta, GA 30333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rgbClr val="FFFFFF"/>
                </a:solidFill>
                <a:latin typeface="Myriad Web Pro"/>
              </a:rPr>
              <a:t>Telephone, 1-800-CDC-INFO (232-4636)/TTY: 1-888-232-6348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rgbClr val="FFFFFF"/>
                </a:solidFill>
                <a:latin typeface="Myriad Web Pro"/>
              </a:rPr>
              <a:t>E-mail: cdcinfo@cdc.gov 	Web: www.cdc.gov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4704588"/>
            <a:ext cx="5105400" cy="137160"/>
          </a:xfrm>
          <a:prstGeom prst="rect">
            <a:avLst/>
          </a:prstGeom>
        </p:spPr>
        <p:txBody>
          <a:bodyPr/>
          <a:lstStyle>
            <a:lvl1pPr>
              <a:buNone/>
              <a:defRPr sz="75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4848606"/>
            <a:ext cx="5105400" cy="171450"/>
          </a:xfrm>
          <a:prstGeom prst="rect">
            <a:avLst/>
          </a:prstGeom>
        </p:spPr>
        <p:txBody>
          <a:bodyPr/>
          <a:lstStyle>
            <a:lvl1pPr>
              <a:buNone/>
              <a:defRPr sz="75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4066401"/>
            <a:ext cx="594360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75" dirty="0" smtClean="0">
                <a:solidFill>
                  <a:srgbClr val="FFFFFF"/>
                </a:solidFill>
                <a:latin typeface="Myriad Web Pro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</p:spTree>
    <p:extLst>
      <p:ext uri="{BB962C8B-B14F-4D97-AF65-F5344CB8AC3E}">
        <p14:creationId xmlns:p14="http://schemas.microsoft.com/office/powerpoint/2010/main" val="931616929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60960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485900"/>
            <a:ext cx="6096000" cy="3086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6989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baseline="0">
                <a:solidFill>
                  <a:schemeClr val="bg2"/>
                </a:solidFill>
                <a:effectLst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200400"/>
            <a:ext cx="6400800" cy="971550"/>
          </a:xfrm>
          <a:prstGeom prst="rect">
            <a:avLst/>
          </a:prstGeom>
        </p:spPr>
        <p:txBody>
          <a:bodyPr/>
          <a:lstStyle>
            <a:lvl1pPr algn="ctr">
              <a:lnSpc>
                <a:spcPts val="1500"/>
              </a:lnSpc>
              <a:buNone/>
              <a:defRPr sz="135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350" dirty="0" smtClean="0"/>
              <a:t>Title of Presenter –Myriad Pro, 18pt</a:t>
            </a:r>
          </a:p>
          <a:p>
            <a:pPr lvl="0"/>
            <a:endParaRPr lang="en-US" sz="1350" dirty="0" smtClean="0"/>
          </a:p>
          <a:p>
            <a:pPr lvl="0"/>
            <a:r>
              <a:rPr lang="en-US" sz="1350" dirty="0" smtClean="0"/>
              <a:t>Title of Event</a:t>
            </a:r>
          </a:p>
          <a:p>
            <a:pPr lvl="0"/>
            <a:r>
              <a:rPr lang="en-US" sz="135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85900"/>
            <a:ext cx="8229600" cy="1257300"/>
          </a:xfrm>
          <a:prstGeom prst="rect">
            <a:avLst/>
          </a:prstGeom>
        </p:spPr>
        <p:txBody>
          <a:bodyPr/>
          <a:lstStyle>
            <a:lvl1pPr>
              <a:lnSpc>
                <a:spcPts val="2250"/>
              </a:lnSpc>
              <a:defRPr sz="21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286000" y="4704588"/>
            <a:ext cx="5105400" cy="137160"/>
          </a:xfrm>
          <a:prstGeom prst="rect">
            <a:avLst/>
          </a:prstGeom>
        </p:spPr>
        <p:txBody>
          <a:bodyPr/>
          <a:lstStyle>
            <a:lvl1pPr>
              <a:buNone/>
              <a:defRPr sz="75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286000" y="4848606"/>
            <a:ext cx="5105400" cy="171450"/>
          </a:xfrm>
          <a:prstGeom prst="rect">
            <a:avLst/>
          </a:prstGeom>
        </p:spPr>
        <p:txBody>
          <a:bodyPr/>
          <a:lstStyle>
            <a:lvl1pPr>
              <a:buNone/>
              <a:defRPr sz="75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303531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314325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343400"/>
            <a:ext cx="8229600" cy="4572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825"/>
              </a:lnSpc>
              <a:buNone/>
              <a:defRPr sz="825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544605"/>
      </p:ext>
    </p:extLst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314325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343400"/>
            <a:ext cx="8229600" cy="4572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825"/>
              </a:lnSpc>
              <a:buNone/>
              <a:defRPr sz="825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701462"/>
      </p:ext>
    </p:extLst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baseline="0">
                <a:solidFill>
                  <a:schemeClr val="bg2"/>
                </a:solidFill>
                <a:effectLst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200400"/>
            <a:ext cx="6400800" cy="971550"/>
          </a:xfrm>
          <a:prstGeom prst="rect">
            <a:avLst/>
          </a:prstGeom>
        </p:spPr>
        <p:txBody>
          <a:bodyPr/>
          <a:lstStyle>
            <a:lvl1pPr algn="ctr">
              <a:lnSpc>
                <a:spcPts val="1500"/>
              </a:lnSpc>
              <a:buNone/>
              <a:defRPr sz="135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350" dirty="0" smtClean="0"/>
              <a:t>Title of Presenter –Myriad Pro, 18pt</a:t>
            </a:r>
          </a:p>
          <a:p>
            <a:pPr lvl="0"/>
            <a:endParaRPr lang="en-US" sz="1350" dirty="0" smtClean="0"/>
          </a:p>
          <a:p>
            <a:pPr lvl="0"/>
            <a:r>
              <a:rPr lang="en-US" sz="1350" dirty="0" smtClean="0"/>
              <a:t>Title of Event</a:t>
            </a:r>
          </a:p>
          <a:p>
            <a:pPr lvl="0"/>
            <a:r>
              <a:rPr lang="en-US" sz="135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85900"/>
            <a:ext cx="8229600" cy="1257300"/>
          </a:xfrm>
          <a:prstGeom prst="rect">
            <a:avLst/>
          </a:prstGeom>
        </p:spPr>
        <p:txBody>
          <a:bodyPr/>
          <a:lstStyle>
            <a:lvl1pPr>
              <a:lnSpc>
                <a:spcPts val="2250"/>
              </a:lnSpc>
              <a:defRPr sz="21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8728"/>
      </p:ext>
    </p:extLst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314325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343400"/>
            <a:ext cx="6705600" cy="4572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825"/>
              </a:lnSpc>
              <a:buNone/>
              <a:defRPr sz="825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7416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2850"/>
              </a:lnSpc>
              <a:defRPr sz="2700" b="1" cap="all" baseline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1650"/>
              </a:lnSpc>
              <a:buNone/>
              <a:defRPr sz="1500" baseline="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  <p:extLst>
      <p:ext uri="{BB962C8B-B14F-4D97-AF65-F5344CB8AC3E}">
        <p14:creationId xmlns:p14="http://schemas.microsoft.com/office/powerpoint/2010/main" val="3676124742"/>
      </p:ext>
    </p:extLst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2850"/>
              </a:lnSpc>
              <a:defRPr sz="27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1650"/>
              </a:lnSpc>
              <a:buNone/>
              <a:defRPr sz="1500" baseline="0">
                <a:solidFill>
                  <a:schemeClr val="bg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  <p:extLst>
      <p:ext uri="{BB962C8B-B14F-4D97-AF65-F5344CB8AC3E}">
        <p14:creationId xmlns:p14="http://schemas.microsoft.com/office/powerpoint/2010/main" val="2297470353"/>
      </p:ext>
    </p:extLst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04788"/>
            <a:ext cx="5111750" cy="4138613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076326"/>
            <a:ext cx="3008313" cy="3267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aseline="0">
                <a:solidFill>
                  <a:schemeClr val="bg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343400"/>
            <a:ext cx="8229600" cy="4572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825"/>
              </a:lnSpc>
              <a:buNone/>
              <a:defRPr sz="825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83650"/>
      </p:ext>
    </p:extLst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aseline="0">
                <a:solidFill>
                  <a:schemeClr val="bg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1181649452"/>
      </p:ext>
    </p:extLst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485900"/>
            <a:ext cx="6400800" cy="1543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00" b="1" baseline="0">
                <a:solidFill>
                  <a:schemeClr val="bg2"/>
                </a:solidFill>
                <a:effectLst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371600" y="3257550"/>
            <a:ext cx="6400800" cy="242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75" b="1" dirty="0" smtClean="0">
                <a:solidFill>
                  <a:srgbClr val="FFFFFF"/>
                </a:solidFill>
                <a:latin typeface="Myriad Web Pro"/>
              </a:rPr>
              <a:t>For more information please contact Centers for Disease Control and Prevention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371600" y="3529526"/>
            <a:ext cx="5943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rgbClr val="FFFFFF"/>
                </a:solidFill>
                <a:latin typeface="Myriad Web Pro"/>
              </a:rPr>
              <a:t>1600 Clifton Road NE, Atlanta, GA 30333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rgbClr val="FFFFFF"/>
                </a:solidFill>
                <a:latin typeface="Myriad Web Pro"/>
              </a:rPr>
              <a:t>Telephone, 1-800-CDC-INFO (232-4636)/TTY: 1-888-232-6348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rgbClr val="FFFFFF"/>
                </a:solidFill>
                <a:latin typeface="Myriad Web Pro"/>
              </a:rPr>
              <a:t>E-mail: cdcinfo@cdc.gov 	Web: www.cdc.gov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4704588"/>
            <a:ext cx="5105400" cy="137160"/>
          </a:xfrm>
          <a:prstGeom prst="rect">
            <a:avLst/>
          </a:prstGeom>
        </p:spPr>
        <p:txBody>
          <a:bodyPr/>
          <a:lstStyle>
            <a:lvl1pPr>
              <a:buNone/>
              <a:defRPr sz="75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4848606"/>
            <a:ext cx="5105400" cy="171450"/>
          </a:xfrm>
          <a:prstGeom prst="rect">
            <a:avLst/>
          </a:prstGeom>
        </p:spPr>
        <p:txBody>
          <a:bodyPr/>
          <a:lstStyle>
            <a:lvl1pPr>
              <a:buNone/>
              <a:defRPr sz="75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4066401"/>
            <a:ext cx="594360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75" dirty="0" smtClean="0">
                <a:solidFill>
                  <a:srgbClr val="FFFFFF"/>
                </a:solidFill>
                <a:latin typeface="Myriad Web Pro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</p:spTree>
    <p:extLst>
      <p:ext uri="{BB962C8B-B14F-4D97-AF65-F5344CB8AC3E}">
        <p14:creationId xmlns:p14="http://schemas.microsoft.com/office/powerpoint/2010/main" val="3596737885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60960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485900"/>
            <a:ext cx="6096000" cy="3086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247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baseline="0">
                <a:solidFill>
                  <a:schemeClr val="bg2"/>
                </a:solidFill>
                <a:effectLst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Presenter’s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200400"/>
            <a:ext cx="6400800" cy="971550"/>
          </a:xfrm>
          <a:prstGeom prst="rect">
            <a:avLst/>
          </a:prstGeom>
        </p:spPr>
        <p:txBody>
          <a:bodyPr/>
          <a:lstStyle>
            <a:lvl1pPr algn="ctr">
              <a:lnSpc>
                <a:spcPts val="1500"/>
              </a:lnSpc>
              <a:buNone/>
              <a:defRPr sz="135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350" dirty="0" smtClean="0"/>
              <a:t>Presenter’s Title</a:t>
            </a:r>
          </a:p>
          <a:p>
            <a:pPr lvl="0"/>
            <a:endParaRPr lang="en-US" sz="1350" dirty="0" smtClean="0"/>
          </a:p>
          <a:p>
            <a:pPr lvl="0"/>
            <a:r>
              <a:rPr lang="en-US" sz="1350" dirty="0" smtClean="0"/>
              <a:t>Healthcare-associated Infections:  Recovery Act</a:t>
            </a:r>
          </a:p>
          <a:p>
            <a:pPr lvl="0"/>
            <a:r>
              <a:rPr lang="en-US" sz="1350" dirty="0" smtClean="0"/>
              <a:t>Second Annual Grantee Meeting</a:t>
            </a:r>
          </a:p>
          <a:p>
            <a:pPr lvl="0"/>
            <a:r>
              <a:rPr lang="en-US" sz="1350" dirty="0" smtClean="0"/>
              <a:t>October 18-19, 2010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85900"/>
            <a:ext cx="8229600" cy="1257300"/>
          </a:xfrm>
          <a:prstGeom prst="rect">
            <a:avLst/>
          </a:prstGeom>
        </p:spPr>
        <p:txBody>
          <a:bodyPr/>
          <a:lstStyle>
            <a:lvl1pPr>
              <a:lnSpc>
                <a:spcPts val="2250"/>
              </a:lnSpc>
              <a:defRPr sz="21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Title of Presentation</a:t>
            </a:r>
            <a:br>
              <a:rPr lang="en-US" dirty="0" smtClean="0"/>
            </a:br>
            <a:r>
              <a:rPr lang="en-US" dirty="0" smtClean="0"/>
              <a:t>Goes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286000" y="4704588"/>
            <a:ext cx="5105400" cy="137160"/>
          </a:xfrm>
          <a:prstGeom prst="rect">
            <a:avLst/>
          </a:prstGeom>
        </p:spPr>
        <p:txBody>
          <a:bodyPr/>
          <a:lstStyle>
            <a:lvl1pPr>
              <a:buNone/>
              <a:defRPr sz="75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National Center for Emerging and </a:t>
            </a:r>
            <a:r>
              <a:rPr lang="en-US" dirty="0" err="1" smtClean="0"/>
              <a:t>Zoonotic</a:t>
            </a:r>
            <a:r>
              <a:rPr lang="en-US" dirty="0" smtClean="0"/>
              <a:t> Infectious Diseases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286000" y="4848606"/>
            <a:ext cx="5105400" cy="171450"/>
          </a:xfrm>
          <a:prstGeom prst="rect">
            <a:avLst/>
          </a:prstGeom>
        </p:spPr>
        <p:txBody>
          <a:bodyPr/>
          <a:lstStyle>
            <a:lvl1pPr>
              <a:buNone/>
              <a:defRPr sz="75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Division of Healthcare Quality Promotion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898393"/>
      </p:ext>
    </p:extLst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314325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343400"/>
            <a:ext cx="8229600" cy="4572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825"/>
              </a:lnSpc>
              <a:buNone/>
              <a:defRPr sz="825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467004"/>
      </p:ext>
    </p:extLst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314325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343400"/>
            <a:ext cx="8229600" cy="4572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825"/>
              </a:lnSpc>
              <a:buNone/>
              <a:defRPr sz="825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749853"/>
      </p:ext>
    </p:extLst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2850"/>
              </a:lnSpc>
              <a:defRPr sz="27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1650"/>
              </a:lnSpc>
              <a:buNone/>
              <a:defRPr sz="1500" baseline="0">
                <a:solidFill>
                  <a:schemeClr val="bg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  <p:extLst>
      <p:ext uri="{BB962C8B-B14F-4D97-AF65-F5344CB8AC3E}">
        <p14:creationId xmlns:p14="http://schemas.microsoft.com/office/powerpoint/2010/main" val="540398909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04788"/>
            <a:ext cx="5111750" cy="4138613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076326"/>
            <a:ext cx="3008313" cy="3267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aseline="0">
                <a:solidFill>
                  <a:schemeClr val="bg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343400"/>
            <a:ext cx="8229600" cy="4572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825"/>
              </a:lnSpc>
              <a:buNone/>
              <a:defRPr sz="825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8986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 baseline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04788"/>
            <a:ext cx="5111750" cy="4138613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076326"/>
            <a:ext cx="3008313" cy="3267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aseline="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343400"/>
            <a:ext cx="8229600" cy="4572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825"/>
              </a:lnSpc>
              <a:buNone/>
              <a:defRPr sz="825" baseline="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263452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aseline="0">
                <a:solidFill>
                  <a:schemeClr val="bg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3594597431"/>
      </p:ext>
    </p:extLst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485900"/>
            <a:ext cx="6400800" cy="1543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00" b="1" baseline="0">
                <a:solidFill>
                  <a:schemeClr val="bg2"/>
                </a:solidFill>
                <a:effectLst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371600" y="3257550"/>
            <a:ext cx="6400800" cy="242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75" b="1" dirty="0" smtClean="0">
                <a:solidFill>
                  <a:srgbClr val="FFFFFF"/>
                </a:solidFill>
                <a:latin typeface="Myriad Web Pro"/>
              </a:rPr>
              <a:t>For more information, please contact Centers for Disease Control and Prevention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371600" y="3529526"/>
            <a:ext cx="5943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rgbClr val="FFFFFF"/>
                </a:solidFill>
                <a:latin typeface="Myriad Web Pro"/>
              </a:rPr>
              <a:t>1600 Clifton Road NE, Atlanta, GA 30333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rgbClr val="FFFFFF"/>
                </a:solidFill>
                <a:latin typeface="Myriad Web Pro"/>
              </a:rPr>
              <a:t>Telephone, 1-800-CDC-INFO (232-4636)/TTY: 1-888-232-6348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rgbClr val="FFFFFF"/>
                </a:solidFill>
                <a:latin typeface="Myriad Web Pro"/>
              </a:rPr>
              <a:t>E-mail: cdcinfo@cdc.gov 	Web: www.cdc.gov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4704588"/>
            <a:ext cx="5105400" cy="137160"/>
          </a:xfrm>
          <a:prstGeom prst="rect">
            <a:avLst/>
          </a:prstGeom>
        </p:spPr>
        <p:txBody>
          <a:bodyPr/>
          <a:lstStyle>
            <a:lvl1pPr>
              <a:buNone/>
              <a:defRPr sz="75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National Center for Emerging and </a:t>
            </a:r>
            <a:r>
              <a:rPr lang="en-US" dirty="0" err="1" smtClean="0"/>
              <a:t>Zoonotic</a:t>
            </a:r>
            <a:r>
              <a:rPr lang="en-US" dirty="0" smtClean="0"/>
              <a:t> Infectious Diseases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4848606"/>
            <a:ext cx="5105400" cy="171450"/>
          </a:xfrm>
          <a:prstGeom prst="rect">
            <a:avLst/>
          </a:prstGeom>
        </p:spPr>
        <p:txBody>
          <a:bodyPr/>
          <a:lstStyle>
            <a:lvl1pPr>
              <a:buNone/>
              <a:defRPr sz="75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Division of Healthcare Quality Promotion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4066401"/>
            <a:ext cx="594360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75" dirty="0" smtClean="0">
                <a:solidFill>
                  <a:srgbClr val="FFFFFF"/>
                </a:solidFill>
                <a:latin typeface="Myriad Web Pro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</p:spTree>
    <p:extLst>
      <p:ext uri="{BB962C8B-B14F-4D97-AF65-F5344CB8AC3E}">
        <p14:creationId xmlns:p14="http://schemas.microsoft.com/office/powerpoint/2010/main" val="2100233222"/>
      </p:ext>
    </p:extLst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60960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485900"/>
            <a:ext cx="6096000" cy="3086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0254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7783549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7808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376740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485900"/>
            <a:ext cx="29718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485900"/>
            <a:ext cx="29718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2190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0703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7130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420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aseline="0">
                <a:solidFill>
                  <a:schemeClr val="bg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1414043615"/>
      </p:ext>
    </p:extLst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674924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017735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0559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457200"/>
            <a:ext cx="152400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44196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8843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676400" y="457200"/>
            <a:ext cx="6096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37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60960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676400" y="1485900"/>
            <a:ext cx="6096000" cy="3086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0928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60960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76400" y="1485900"/>
            <a:ext cx="2971800" cy="3086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485900"/>
            <a:ext cx="2971800" cy="3086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4556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1" hangingPunct="1"/>
            <a:endParaRPr lang="en-US" sz="18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1" hangingPunct="1"/>
            <a:endParaRPr lang="en-US" sz="18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1" hangingPunct="1"/>
            <a:fld id="{F2CC667C-F301-4DD7-8C8F-0E41084E9FBF}" type="slidenum">
              <a:rPr lang="en-US" sz="1800" b="1">
                <a:solidFill>
                  <a:srgbClr val="FFFFFF"/>
                </a:solidFill>
                <a:latin typeface="Times New Roman" pitchFamily="18" charset="0"/>
              </a:rPr>
              <a:pPr algn="ctr" eaLnBrk="1" hangingPunct="1"/>
              <a:t>‹#›</a:t>
            </a:fld>
            <a:endParaRPr lang="en-US" sz="1800" b="1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05258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848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85900"/>
            <a:ext cx="3848100" cy="3086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485900"/>
            <a:ext cx="3848100" cy="1485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086100"/>
            <a:ext cx="3848100" cy="1485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3120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60960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676400" y="1485900"/>
            <a:ext cx="6096000" cy="30861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42243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543050"/>
            <a:ext cx="6400800" cy="1543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00" b="1" baseline="0"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4704588"/>
            <a:ext cx="5105400" cy="137160"/>
          </a:xfrm>
          <a:prstGeom prst="rect">
            <a:avLst/>
          </a:prstGeom>
        </p:spPr>
        <p:txBody>
          <a:bodyPr/>
          <a:lstStyle>
            <a:lvl1pPr>
              <a:buNone/>
              <a:defRPr sz="75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4848606"/>
            <a:ext cx="5105400" cy="171450"/>
          </a:xfrm>
          <a:prstGeom prst="rect">
            <a:avLst/>
          </a:prstGeom>
        </p:spPr>
        <p:txBody>
          <a:bodyPr/>
          <a:lstStyle>
            <a:lvl1pPr>
              <a:buNone/>
              <a:defRPr sz="75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45421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1"/>
            <a:ext cx="7772400" cy="48474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/>
            <a:endParaRPr lang="en-US" sz="1800" dirty="0">
              <a:solidFill>
                <a:srgbClr val="FFC000"/>
              </a:solidFill>
              <a:latin typeface="Arial Narrow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/>
            <a:endParaRPr lang="en-US" sz="1800" dirty="0">
              <a:solidFill>
                <a:srgbClr val="FFC000"/>
              </a:solidFill>
              <a:latin typeface="Arial Narrow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11334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/>
            <a:fld id="{8E5E7A7F-1E23-4CE5-B79C-5BDC53B14C5E}" type="slidenum">
              <a:rPr lang="en-US" sz="1800">
                <a:solidFill>
                  <a:srgbClr val="FFC000"/>
                </a:solidFill>
                <a:latin typeface="Arial Narrow" pitchFamily="34" charset="0"/>
              </a:rPr>
              <a:pPr eaLnBrk="1" hangingPunct="1"/>
              <a:t>‹#›</a:t>
            </a:fld>
            <a:endParaRPr lang="en-US" sz="1800" dirty="0">
              <a:solidFill>
                <a:srgbClr val="FFC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100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314325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 baseline="0">
                <a:solidFill>
                  <a:schemeClr val="bg2"/>
                </a:solidFill>
                <a:latin typeface="Calibri" pitchFamily="34" charset="0"/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  <a:latin typeface="Calibri" pitchFamily="34" charset="0"/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  <a:latin typeface="Calibri" pitchFamily="34" charset="0"/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343400"/>
            <a:ext cx="8229600" cy="4572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825"/>
              </a:lnSpc>
              <a:buNone/>
              <a:defRPr sz="825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6279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314325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 baseline="0">
                <a:solidFill>
                  <a:schemeClr val="bg2"/>
                </a:solidFill>
                <a:latin typeface="Calibri" pitchFamily="34" charset="0"/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  <a:latin typeface="Calibri" pitchFamily="34" charset="0"/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  <a:latin typeface="Calibri" pitchFamily="34" charset="0"/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343400"/>
            <a:ext cx="8229600" cy="4572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825"/>
              </a:lnSpc>
              <a:buNone/>
              <a:defRPr sz="825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8908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eaLnBrk="1" hangingPunct="1"/>
            <a:fld id="{945564FE-0DB8-448B-9F2A-355EAD938866}" type="datetimeFigureOut">
              <a:rPr lang="en-US" sz="1800" smtClean="0">
                <a:solidFill>
                  <a:srgbClr val="FFC000"/>
                </a:solidFill>
                <a:latin typeface="Arial Narrow" pitchFamily="34" charset="0"/>
              </a:rPr>
              <a:pPr eaLnBrk="1" hangingPunct="1"/>
              <a:t>11/17/2016</a:t>
            </a:fld>
            <a:endParaRPr lang="en-US" sz="1800" dirty="0">
              <a:solidFill>
                <a:srgbClr val="FFC000"/>
              </a:solidFill>
              <a:latin typeface="Arial Narrow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sz="1800" dirty="0">
              <a:solidFill>
                <a:srgbClr val="FFC000"/>
              </a:solidFill>
              <a:latin typeface="Arial Narrow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eaLnBrk="1" hangingPunct="1"/>
            <a:fld id="{7DF48BCF-C293-4477-9CB3-86E2BC334D58}" type="slidenum">
              <a:rPr lang="en-US" sz="1800" smtClean="0">
                <a:solidFill>
                  <a:srgbClr val="FFC000"/>
                </a:solidFill>
                <a:latin typeface="Arial Narrow" pitchFamily="34" charset="0"/>
              </a:rPr>
              <a:pPr eaLnBrk="1" hangingPunct="1"/>
              <a:t>‹#›</a:t>
            </a:fld>
            <a:endParaRPr lang="en-US" sz="1800" dirty="0">
              <a:solidFill>
                <a:srgbClr val="FFC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08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4325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  <a:latin typeface="Calibri" pitchFamily="34" charset="0"/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  <a:latin typeface="Calibri" pitchFamily="34" charset="0"/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  <a:latin typeface="Calibri" pitchFamily="34" charset="0"/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4343400"/>
            <a:ext cx="8229600" cy="4572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825"/>
              </a:lnSpc>
              <a:buNone/>
              <a:defRPr sz="825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737661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D9531E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Bottom band: NCEZID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508"/>
          <a:stretch/>
        </p:blipFill>
        <p:spPr>
          <a:xfrm>
            <a:off x="0" y="5019310"/>
            <a:ext cx="9144000" cy="124190"/>
          </a:xfrm>
          <a:prstGeom prst="rect">
            <a:avLst/>
          </a:prstGeom>
        </p:spPr>
      </p:pic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342900" indent="-342900">
              <a:buClr>
                <a:srgbClr val="E25423"/>
              </a:buClr>
              <a:buFont typeface="Wingdings" panose="05000000000000000000" pitchFamily="2" charset="2"/>
              <a:buChar char="§"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8D8B00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006A71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426828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4325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  <a:latin typeface="Calibri" pitchFamily="34" charset="0"/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  <a:latin typeface="Calibri" pitchFamily="34" charset="0"/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  <a:latin typeface="Calibri" pitchFamily="34" charset="0"/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4343400"/>
            <a:ext cx="8229600" cy="4572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825"/>
              </a:lnSpc>
              <a:buNone/>
              <a:defRPr sz="825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422670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4325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  <a:latin typeface="Calibri" pitchFamily="34" charset="0"/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  <a:latin typeface="Calibri" pitchFamily="34" charset="0"/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  <a:latin typeface="Calibri" pitchFamily="34" charset="0"/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4343400"/>
            <a:ext cx="8229600" cy="4572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825"/>
              </a:lnSpc>
              <a:buNone/>
              <a:defRPr sz="825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892489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4325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  <a:latin typeface="Calibri" pitchFamily="34" charset="0"/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  <a:latin typeface="Calibri" pitchFamily="34" charset="0"/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  <a:latin typeface="Calibri" pitchFamily="34" charset="0"/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4343400"/>
            <a:ext cx="8229600" cy="4572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825"/>
              </a:lnSpc>
              <a:buNone/>
              <a:defRPr sz="825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401727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314325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343400"/>
            <a:ext cx="8229600" cy="4572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825"/>
              </a:lnSpc>
              <a:buNone/>
              <a:defRPr sz="825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17425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314325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343400"/>
            <a:ext cx="8229600" cy="4572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825"/>
              </a:lnSpc>
              <a:buNone/>
              <a:defRPr sz="825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16440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4325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4343400"/>
            <a:ext cx="8229600" cy="4572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825"/>
              </a:lnSpc>
              <a:buNone/>
              <a:defRPr sz="825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32039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4325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4343400"/>
            <a:ext cx="8229600" cy="4572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825"/>
              </a:lnSpc>
              <a:buNone/>
              <a:defRPr sz="825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9560982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 altLang="ja-JP" sz="1800" dirty="0">
              <a:solidFill>
                <a:srgbClr val="FFC000"/>
              </a:solidFill>
              <a:latin typeface="Arial Narrow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 altLang="ja-JP" sz="1800" dirty="0">
              <a:solidFill>
                <a:srgbClr val="FFC000"/>
              </a:solidFill>
              <a:latin typeface="Arial Narrow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11334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7E5F1F84-CF09-46B0-ACD1-A2067B17CC85}" type="slidenum">
              <a:rPr lang="ja-JP" altLang="en-US" sz="1800">
                <a:solidFill>
                  <a:srgbClr val="FFC000"/>
                </a:solidFill>
                <a:latin typeface="Arial Narrow" pitchFamily="34" charset="0"/>
              </a:rPr>
              <a:pPr eaLnBrk="1" hangingPunct="1">
                <a:defRPr/>
              </a:pPr>
              <a:t>‹#›</a:t>
            </a:fld>
            <a:endParaRPr lang="en-US" altLang="ja-JP" sz="1800" dirty="0">
              <a:solidFill>
                <a:srgbClr val="FFC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9906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0" tIns="45715" rIns="91430" bIns="45715" anchor="b" anchorCtr="0"/>
          <a:lstStyle>
            <a:lvl1pPr>
              <a:lnSpc>
                <a:spcPts val="2250"/>
              </a:lnSpc>
              <a:defRPr sz="21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4325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 b="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 b="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 b="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4343401"/>
            <a:ext cx="8229600" cy="457200"/>
          </a:xfrm>
          <a:prstGeom prst="rect">
            <a:avLst/>
          </a:prstGeom>
        </p:spPr>
        <p:txBody>
          <a:bodyPr lIns="91430" tIns="45715" rIns="91430" bIns="45715" anchor="b" anchorCtr="0"/>
          <a:lstStyle>
            <a:lvl1pPr algn="l">
              <a:lnSpc>
                <a:spcPts val="825"/>
              </a:lnSpc>
              <a:buNone/>
              <a:defRPr sz="825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823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baseline="0">
                <a:solidFill>
                  <a:schemeClr val="bg2"/>
                </a:solidFill>
                <a:effectLst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3200400"/>
            <a:ext cx="6400800" cy="971550"/>
          </a:xfrm>
          <a:prstGeom prst="rect">
            <a:avLst/>
          </a:prstGeom>
        </p:spPr>
        <p:txBody>
          <a:bodyPr/>
          <a:lstStyle>
            <a:lvl1pPr algn="ctr">
              <a:lnSpc>
                <a:spcPts val="1500"/>
              </a:lnSpc>
              <a:buNone/>
              <a:defRPr sz="135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485900"/>
            <a:ext cx="8229600" cy="1257300"/>
          </a:xfrm>
          <a:prstGeom prst="rect">
            <a:avLst/>
          </a:prstGeom>
        </p:spPr>
        <p:txBody>
          <a:bodyPr/>
          <a:lstStyle>
            <a:lvl1pPr>
              <a:lnSpc>
                <a:spcPts val="2250"/>
              </a:lnSpc>
              <a:defRPr sz="21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4704588"/>
            <a:ext cx="5105400" cy="137160"/>
          </a:xfrm>
          <a:prstGeom prst="rect">
            <a:avLst/>
          </a:prstGeom>
        </p:spPr>
        <p:txBody>
          <a:bodyPr/>
          <a:lstStyle>
            <a:lvl1pPr>
              <a:buNone/>
              <a:defRPr sz="75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4848606"/>
            <a:ext cx="5105400" cy="171450"/>
          </a:xfrm>
          <a:prstGeom prst="rect">
            <a:avLst/>
          </a:prstGeom>
        </p:spPr>
        <p:txBody>
          <a:bodyPr/>
          <a:lstStyle>
            <a:lvl1pPr>
              <a:buNone/>
              <a:defRPr sz="75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220818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E25423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 smtClean="0"/>
          </a:p>
          <a:p>
            <a:pPr lvl="0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 smtClean="0"/>
          </a:p>
          <a:p>
            <a:pPr lvl="0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7405"/>
          <a:stretch/>
        </p:blipFill>
        <p:spPr>
          <a:xfrm>
            <a:off x="-1" y="5001835"/>
            <a:ext cx="9144001" cy="19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137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4325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4343400"/>
            <a:ext cx="8229600" cy="4572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825"/>
              </a:lnSpc>
              <a:buNone/>
              <a:defRPr sz="825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5438833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Slide (for content heavy tables and charts)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4325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4343400"/>
            <a:ext cx="8229600" cy="4572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825"/>
              </a:lnSpc>
              <a:buNone/>
              <a:defRPr sz="825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2659287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adg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baseline="0">
                <a:solidFill>
                  <a:schemeClr val="bg2"/>
                </a:solidFill>
                <a:effectLst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3200400"/>
            <a:ext cx="6400800" cy="971550"/>
          </a:xfrm>
          <a:prstGeom prst="rect">
            <a:avLst/>
          </a:prstGeom>
        </p:spPr>
        <p:txBody>
          <a:bodyPr/>
          <a:lstStyle>
            <a:lvl1pPr algn="ctr">
              <a:lnSpc>
                <a:spcPts val="1500"/>
              </a:lnSpc>
              <a:buNone/>
              <a:defRPr sz="135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485900"/>
            <a:ext cx="8229600" cy="1257300"/>
          </a:xfrm>
          <a:prstGeom prst="rect">
            <a:avLst/>
          </a:prstGeom>
        </p:spPr>
        <p:txBody>
          <a:bodyPr/>
          <a:lstStyle>
            <a:lvl1pPr>
              <a:lnSpc>
                <a:spcPts val="2250"/>
              </a:lnSpc>
              <a:defRPr sz="21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05467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 Badg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4325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4343400"/>
            <a:ext cx="6705600" cy="4572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825"/>
              </a:lnSpc>
              <a:buNone/>
              <a:defRPr sz="825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4385600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2850"/>
              </a:lnSpc>
              <a:defRPr sz="27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1650"/>
              </a:lnSpc>
              <a:buNone/>
              <a:defRPr sz="1500" baseline="0">
                <a:solidFill>
                  <a:schemeClr val="bg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067092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138613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267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aseline="0">
                <a:solidFill>
                  <a:schemeClr val="bg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4343400"/>
            <a:ext cx="8229600" cy="4572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825"/>
              </a:lnSpc>
              <a:buNone/>
              <a:defRPr sz="825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248892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aseline="0">
                <a:solidFill>
                  <a:schemeClr val="bg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76235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1600" y="3257550"/>
            <a:ext cx="6400800" cy="24237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975" b="1" dirty="0">
                <a:solidFill>
                  <a:srgbClr val="FFFFFF"/>
                </a:solidFill>
                <a:latin typeface="Arial Narrow" pitchFamily="34" charset="0"/>
              </a:rPr>
              <a:t>For more information please contact Centers for Disease Control and Prevention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3529013"/>
            <a:ext cx="59436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900" dirty="0">
                <a:solidFill>
                  <a:srgbClr val="FFFFFF"/>
                </a:solidFill>
                <a:latin typeface="Arial Narrow" pitchFamily="34" charset="0"/>
              </a:rPr>
              <a:t>1600 Clifton Road NE, Atlanta, GA 30333</a:t>
            </a:r>
          </a:p>
          <a:p>
            <a:pPr eaLnBrk="1" hangingPunct="1">
              <a:defRPr/>
            </a:pPr>
            <a:r>
              <a:rPr lang="en-US" sz="900" dirty="0">
                <a:solidFill>
                  <a:srgbClr val="FFFFFF"/>
                </a:solidFill>
                <a:latin typeface="Arial Narrow" pitchFamily="34" charset="0"/>
              </a:rPr>
              <a:t>Telephone, 1-800-CDC-INFO (232-4636)/TTY: 1-888-232-6348</a:t>
            </a:r>
          </a:p>
          <a:p>
            <a:pPr eaLnBrk="1" hangingPunct="1">
              <a:defRPr/>
            </a:pPr>
            <a:r>
              <a:rPr lang="en-US" sz="900" dirty="0">
                <a:solidFill>
                  <a:srgbClr val="FFFFFF"/>
                </a:solidFill>
                <a:latin typeface="Arial Narrow" pitchFamily="34" charset="0"/>
              </a:rPr>
              <a:t>E-mail: cdcinfo@cdc.gov 	Web: www.cdc.gov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1600" y="4065985"/>
            <a:ext cx="5943600" cy="19620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675" dirty="0">
                <a:solidFill>
                  <a:srgbClr val="FFFFFF"/>
                </a:solidFill>
                <a:latin typeface="Arial Narrow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85900"/>
            <a:ext cx="6400800" cy="1543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00" b="1" baseline="0">
                <a:solidFill>
                  <a:schemeClr val="bg2"/>
                </a:solidFill>
                <a:effectLst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4704588"/>
            <a:ext cx="5105400" cy="137160"/>
          </a:xfrm>
          <a:prstGeom prst="rect">
            <a:avLst/>
          </a:prstGeom>
        </p:spPr>
        <p:txBody>
          <a:bodyPr/>
          <a:lstStyle>
            <a:lvl1pPr>
              <a:buNone/>
              <a:defRPr sz="75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4848606"/>
            <a:ext cx="5105400" cy="171450"/>
          </a:xfrm>
          <a:prstGeom prst="rect">
            <a:avLst/>
          </a:prstGeom>
        </p:spPr>
        <p:txBody>
          <a:bodyPr/>
          <a:lstStyle>
            <a:lvl1pPr>
              <a:buNone/>
              <a:defRPr sz="75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538812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 sz="1800" dirty="0">
              <a:solidFill>
                <a:srgbClr val="FFC000"/>
              </a:solidFill>
              <a:latin typeface="Arial Narrow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 sz="1800" dirty="0">
              <a:solidFill>
                <a:srgbClr val="FFC000"/>
              </a:solidFill>
              <a:latin typeface="Arial Narrow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A51F7B63-4555-4AB0-BC7F-897DA10BC2E2}" type="slidenum">
              <a:rPr lang="en-US" sz="1800">
                <a:solidFill>
                  <a:srgbClr val="FFC000"/>
                </a:solidFill>
                <a:latin typeface="Arial Narrow" pitchFamily="34" charset="0"/>
              </a:rPr>
              <a:pPr eaLnBrk="1" hangingPunct="1">
                <a:defRPr/>
              </a:pPr>
              <a:t>‹#›</a:t>
            </a:fld>
            <a:endParaRPr lang="en-US" sz="1800" dirty="0">
              <a:solidFill>
                <a:srgbClr val="FFC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4757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 sz="1800" dirty="0">
              <a:solidFill>
                <a:srgbClr val="FFC000"/>
              </a:solidFill>
              <a:latin typeface="Arial Narrow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 sz="1800" dirty="0">
              <a:solidFill>
                <a:srgbClr val="FFC000"/>
              </a:solidFill>
              <a:latin typeface="Arial Narrow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1C11500A-38BF-4429-8EA4-53267B4121AD}" type="slidenum">
              <a:rPr lang="en-US" sz="1800">
                <a:solidFill>
                  <a:srgbClr val="FFC000"/>
                </a:solidFill>
                <a:latin typeface="Arial Narrow" pitchFamily="34" charset="0"/>
              </a:rPr>
              <a:pPr eaLnBrk="1" hangingPunct="1">
                <a:defRPr/>
              </a:pPr>
              <a:t>‹#›</a:t>
            </a:fld>
            <a:endParaRPr lang="en-US" sz="1800" dirty="0">
              <a:solidFill>
                <a:srgbClr val="FFC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456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E254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679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314325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343400"/>
            <a:ext cx="8229600" cy="4572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825"/>
              </a:lnSpc>
              <a:buNone/>
              <a:defRPr sz="825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772542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4325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  <a:latin typeface="Calibri" pitchFamily="34" charset="0"/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  <a:latin typeface="Calibri" pitchFamily="34" charset="0"/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  <a:latin typeface="Calibri" pitchFamily="34" charset="0"/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4343400"/>
            <a:ext cx="8229600" cy="4572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825"/>
              </a:lnSpc>
              <a:buNone/>
              <a:defRPr sz="825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4857541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4325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4343400"/>
            <a:ext cx="8229600" cy="4572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825"/>
              </a:lnSpc>
              <a:buNone/>
              <a:defRPr sz="825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3329012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line_head_no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9716"/>
            <a:ext cx="8229600" cy="3547969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2">
                  <a:lumMod val="40000"/>
                  <a:lumOff val="60000"/>
                </a:schemeClr>
              </a:buClr>
              <a:defRPr/>
            </a:lvl1pPr>
            <a:lvl2pPr>
              <a:lnSpc>
                <a:spcPct val="100000"/>
              </a:lnSpc>
              <a:buClr>
                <a:schemeClr val="bg2">
                  <a:lumMod val="40000"/>
                  <a:lumOff val="60000"/>
                </a:schemeClr>
              </a:buClr>
              <a:defRPr/>
            </a:lvl2pPr>
            <a:lvl3pPr>
              <a:lnSpc>
                <a:spcPct val="100000"/>
              </a:lnSpc>
              <a:buClr>
                <a:schemeClr val="bg2">
                  <a:lumMod val="40000"/>
                  <a:lumOff val="60000"/>
                </a:schemeClr>
              </a:buClr>
              <a:defRPr/>
            </a:lvl3pPr>
            <a:lvl4pPr>
              <a:lnSpc>
                <a:spcPct val="100000"/>
              </a:lnSpc>
              <a:buClr>
                <a:schemeClr val="bg2">
                  <a:lumMod val="40000"/>
                  <a:lumOff val="60000"/>
                </a:schemeClr>
              </a:buClr>
              <a:defRPr/>
            </a:lvl4pPr>
            <a:lvl5pPr>
              <a:lnSpc>
                <a:spcPct val="100000"/>
              </a:lnSpc>
              <a:buClr>
                <a:schemeClr val="bg2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4578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line_head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32"/>
            <a:ext cx="9144000" cy="85072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9716"/>
            <a:ext cx="8229600" cy="3547969"/>
          </a:xfrm>
        </p:spPr>
        <p:txBody>
          <a:bodyPr/>
          <a:lstStyle>
            <a:lvl2pPr>
              <a:buClr>
                <a:schemeClr val="bg2">
                  <a:lumMod val="40000"/>
                  <a:lumOff val="60000"/>
                </a:schemeClr>
              </a:buClr>
              <a:defRPr/>
            </a:lvl2pPr>
            <a:lvl3pPr>
              <a:buClr>
                <a:schemeClr val="bg2">
                  <a:lumMod val="40000"/>
                  <a:lumOff val="60000"/>
                </a:schemeClr>
              </a:buClr>
              <a:defRPr/>
            </a:lvl3pPr>
            <a:lvl4pPr>
              <a:buClr>
                <a:schemeClr val="bg2">
                  <a:lumMod val="40000"/>
                  <a:lumOff val="60000"/>
                </a:schemeClr>
              </a:buClr>
              <a:defRPr/>
            </a:lvl4pPr>
            <a:lvl5pPr>
              <a:buClr>
                <a:schemeClr val="bg2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8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line_head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>
                  <a:lumMod val="40000"/>
                  <a:lumOff val="60000"/>
                </a:schemeClr>
              </a:buClr>
              <a:defRPr/>
            </a:lvl1pPr>
            <a:lvl2pPr>
              <a:buClr>
                <a:schemeClr val="bg2">
                  <a:lumMod val="40000"/>
                  <a:lumOff val="60000"/>
                </a:schemeClr>
              </a:buClr>
              <a:defRPr/>
            </a:lvl2pPr>
            <a:lvl3pPr>
              <a:buClr>
                <a:schemeClr val="bg2">
                  <a:lumMod val="40000"/>
                  <a:lumOff val="60000"/>
                </a:schemeClr>
              </a:buClr>
              <a:defRPr/>
            </a:lvl3pPr>
            <a:lvl4pPr>
              <a:buClr>
                <a:schemeClr val="bg2">
                  <a:lumMod val="40000"/>
                  <a:lumOff val="60000"/>
                </a:schemeClr>
              </a:buClr>
              <a:defRPr/>
            </a:lvl4pPr>
            <a:lvl5pPr>
              <a:buClr>
                <a:schemeClr val="bg2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57200" y="4802982"/>
            <a:ext cx="8229600" cy="273844"/>
          </a:xfrm>
          <a:prstGeom prst="rect">
            <a:avLst/>
          </a:prstGeom>
        </p:spPr>
        <p:txBody>
          <a:bodyPr/>
          <a:lstStyle>
            <a:lvl1pPr>
              <a:defRPr sz="1050" i="1"/>
            </a:lvl1pPr>
          </a:lstStyle>
          <a:p>
            <a:pPr defTabSz="342900" eaLnBrk="1" hangingPunct="1">
              <a:defRPr/>
            </a:pPr>
            <a:endParaRPr lang="en-US" dirty="0">
              <a:solidFill>
                <a:prstClr val="white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15735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line_head_footer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32"/>
            <a:ext cx="9144000" cy="106066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626"/>
            <a:ext cx="8229600" cy="2974592"/>
          </a:xfrm>
        </p:spPr>
        <p:txBody>
          <a:bodyPr/>
          <a:lstStyle>
            <a:lvl1pPr>
              <a:buClr>
                <a:schemeClr val="bg2">
                  <a:lumMod val="40000"/>
                  <a:lumOff val="60000"/>
                </a:schemeClr>
              </a:buClr>
              <a:defRPr/>
            </a:lvl1pPr>
            <a:lvl2pPr>
              <a:buClr>
                <a:schemeClr val="bg2">
                  <a:lumMod val="40000"/>
                  <a:lumOff val="60000"/>
                </a:schemeClr>
              </a:buClr>
              <a:defRPr/>
            </a:lvl2pPr>
            <a:lvl3pPr>
              <a:buClr>
                <a:schemeClr val="bg2">
                  <a:lumMod val="40000"/>
                  <a:lumOff val="60000"/>
                </a:schemeClr>
              </a:buClr>
              <a:defRPr/>
            </a:lvl3pPr>
            <a:lvl4pPr>
              <a:buClr>
                <a:schemeClr val="bg2">
                  <a:lumMod val="40000"/>
                  <a:lumOff val="60000"/>
                </a:schemeClr>
              </a:buClr>
              <a:defRPr/>
            </a:lvl4pPr>
            <a:lvl5pPr>
              <a:buClr>
                <a:schemeClr val="bg2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57200" y="4802982"/>
            <a:ext cx="8229600" cy="273844"/>
          </a:xfrm>
          <a:prstGeom prst="rect">
            <a:avLst/>
          </a:prstGeom>
        </p:spPr>
        <p:txBody>
          <a:bodyPr/>
          <a:lstStyle>
            <a:lvl1pPr>
              <a:defRPr sz="1050" i="1"/>
            </a:lvl1pPr>
          </a:lstStyle>
          <a:p>
            <a:pPr defTabSz="342900" eaLnBrk="1" hangingPunct="1">
              <a:defRPr/>
            </a:pPr>
            <a:endParaRPr lang="en-US" dirty="0">
              <a:solidFill>
                <a:prstClr val="white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80702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line_head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32"/>
            <a:ext cx="9144000" cy="11656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626"/>
            <a:ext cx="8229600" cy="2974592"/>
          </a:xfrm>
        </p:spPr>
        <p:txBody>
          <a:bodyPr/>
          <a:lstStyle>
            <a:lvl1pPr>
              <a:buClr>
                <a:schemeClr val="bg2">
                  <a:lumMod val="40000"/>
                  <a:lumOff val="60000"/>
                </a:schemeClr>
              </a:buClr>
              <a:defRPr/>
            </a:lvl1pPr>
            <a:lvl2pPr>
              <a:buClr>
                <a:schemeClr val="bg2">
                  <a:lumMod val="40000"/>
                  <a:lumOff val="60000"/>
                </a:schemeClr>
              </a:buClr>
              <a:defRPr/>
            </a:lvl2pPr>
            <a:lvl3pPr>
              <a:buClr>
                <a:schemeClr val="bg2">
                  <a:lumMod val="40000"/>
                  <a:lumOff val="60000"/>
                </a:schemeClr>
              </a:buClr>
              <a:defRPr/>
            </a:lvl3pPr>
            <a:lvl4pPr>
              <a:buClr>
                <a:schemeClr val="bg2">
                  <a:lumMod val="40000"/>
                  <a:lumOff val="60000"/>
                </a:schemeClr>
              </a:buClr>
              <a:defRPr/>
            </a:lvl4pPr>
            <a:lvl5pPr>
              <a:buClr>
                <a:schemeClr val="bg2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57200" y="4802982"/>
            <a:ext cx="8229600" cy="273844"/>
          </a:xfrm>
          <a:prstGeom prst="rect">
            <a:avLst/>
          </a:prstGeom>
        </p:spPr>
        <p:txBody>
          <a:bodyPr/>
          <a:lstStyle>
            <a:lvl1pPr>
              <a:defRPr sz="1050" i="1"/>
            </a:lvl1pPr>
          </a:lstStyle>
          <a:p>
            <a:pPr defTabSz="342900" eaLnBrk="1" hangingPunct="1">
              <a:defRPr/>
            </a:pPr>
            <a:endParaRPr lang="en-US">
              <a:solidFill>
                <a:prstClr val="white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3431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aph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57200" y="4802982"/>
            <a:ext cx="8229600" cy="273844"/>
          </a:xfrm>
          <a:prstGeom prst="rect">
            <a:avLst/>
          </a:prstGeom>
        </p:spPr>
        <p:txBody>
          <a:bodyPr/>
          <a:lstStyle>
            <a:lvl1pPr>
              <a:defRPr sz="1050" i="1"/>
            </a:lvl1pPr>
          </a:lstStyle>
          <a:p>
            <a:pPr defTabSz="342900" eaLnBrk="1" hangingPunct="1">
              <a:defRPr/>
            </a:pPr>
            <a:endParaRPr lang="en-US" dirty="0">
              <a:solidFill>
                <a:prstClr val="white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35650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594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7724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11430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0A0414B-E77B-4D77-86D1-364D57CC0B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84336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50627"/>
            <a:ext cx="9144000" cy="1102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2628900"/>
            <a:ext cx="9144000" cy="342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00" b="1" baseline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Presenter’s Name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086100"/>
            <a:ext cx="9144000" cy="971550"/>
          </a:xfrm>
          <a:prstGeom prst="rect">
            <a:avLst/>
          </a:prstGeom>
        </p:spPr>
        <p:txBody>
          <a:bodyPr/>
          <a:lstStyle>
            <a:lvl1pPr algn="ctr">
              <a:lnSpc>
                <a:spcPts val="1500"/>
              </a:lnSpc>
              <a:buNone/>
              <a:defRPr sz="15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350" dirty="0" smtClean="0"/>
              <a:t>Title of Presenter</a:t>
            </a:r>
          </a:p>
          <a:p>
            <a:pPr lvl="0"/>
            <a:endParaRPr lang="en-US" sz="1350" dirty="0" smtClean="0"/>
          </a:p>
          <a:p>
            <a:pPr lvl="0"/>
            <a:r>
              <a:rPr lang="en-US" sz="1350" dirty="0" smtClean="0"/>
              <a:t>Title of Event</a:t>
            </a:r>
          </a:p>
          <a:p>
            <a:pPr lvl="0"/>
            <a:r>
              <a:rPr lang="en-US" sz="1350" dirty="0" smtClean="0"/>
              <a:t>Date of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770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362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aseline="0">
                <a:solidFill>
                  <a:schemeClr val="bg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570122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342900" eaLnBrk="1" hangingPunct="1">
              <a:defRPr/>
            </a:pPr>
            <a:fld id="{BCAB647C-84B9-FA46-9788-B76DB03EBCFB}" type="datetime1">
              <a:rPr lang="en-US" smtClean="0">
                <a:solidFill>
                  <a:prstClr val="white"/>
                </a:solidFill>
                <a:latin typeface="Arial" charset="0"/>
                <a:ea typeface="ＭＳ Ｐゴシック" charset="-128"/>
              </a:rPr>
              <a:pPr defTabSz="342900" eaLnBrk="1" hangingPunct="1">
                <a:defRPr/>
              </a:pPr>
              <a:t>11/17/2016</a:t>
            </a:fld>
            <a:endParaRPr lang="en-US" dirty="0">
              <a:solidFill>
                <a:prstClr val="white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342900" eaLnBrk="1" hangingPunct="1">
              <a:defRPr/>
            </a:pPr>
            <a:endParaRPr lang="en-US" dirty="0">
              <a:solidFill>
                <a:prstClr val="white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342900" eaLnBrk="1" hangingPunct="1"/>
            <a:fld id="{5DE0686E-2222-874F-A13A-6338718FEC2B}" type="slidenum">
              <a:rPr lang="en-US" smtClean="0">
                <a:solidFill>
                  <a:prstClr val="white"/>
                </a:solidFill>
                <a:latin typeface="Arial" charset="0"/>
                <a:ea typeface="ＭＳ Ｐゴシック" charset="-128"/>
              </a:rPr>
              <a:pPr defTabSz="342900" eaLnBrk="1" hangingPunct="1"/>
              <a:t>‹#›</a:t>
            </a:fld>
            <a:endParaRPr lang="en-US" dirty="0">
              <a:solidFill>
                <a:prstClr val="white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25045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content_no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58726"/>
            <a:ext cx="4038600" cy="392585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58726"/>
            <a:ext cx="4038600" cy="392585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623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342900" eaLnBrk="1" hangingPunct="1"/>
            <a:fld id="{B2BCD2CE-488C-44BF-8AC7-29F5A8AC4EEA}" type="datetimeFigureOut">
              <a:rPr lang="en-US" smtClean="0">
                <a:solidFill>
                  <a:prstClr val="white"/>
                </a:solidFill>
                <a:latin typeface="Arial" charset="0"/>
                <a:ea typeface="ＭＳ Ｐゴシック" charset="-128"/>
              </a:rPr>
              <a:pPr defTabSz="342900" eaLnBrk="1" hangingPunct="1"/>
              <a:t>11/17/2016</a:t>
            </a:fld>
            <a:endParaRPr lang="en-US">
              <a:solidFill>
                <a:prstClr val="white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342900" eaLnBrk="1" hangingPunct="1"/>
            <a:endParaRPr lang="en-US">
              <a:solidFill>
                <a:prstClr val="white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342900" eaLnBrk="1" hangingPunct="1"/>
            <a:fld id="{3076C3D4-5A28-4ED1-9791-64FCDF5A5D31}" type="slidenum">
              <a:rPr lang="en-US" smtClean="0">
                <a:solidFill>
                  <a:prstClr val="white"/>
                </a:solidFill>
                <a:latin typeface="Arial" charset="0"/>
                <a:ea typeface="ＭＳ Ｐゴシック" charset="-128"/>
              </a:rPr>
              <a:pPr defTabSz="342900" eaLnBrk="1" hangingPunct="1"/>
              <a:t>‹#›</a:t>
            </a:fld>
            <a:endParaRPr lang="en-US">
              <a:solidFill>
                <a:prstClr val="white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20878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43250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chemeClr val="bg1"/>
              </a:buClr>
              <a:buSzPct val="70000"/>
              <a:buFont typeface="Wingdings" pitchFamily="2" charset="2"/>
              <a:buChar char="§"/>
              <a:defRPr sz="1800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557213" indent="-214313">
              <a:buClr>
                <a:schemeClr val="bg1"/>
              </a:buClr>
              <a:buSzPct val="100000"/>
              <a:buFont typeface="Arial" pitchFamily="34" charset="0"/>
              <a:buChar char="•"/>
              <a:defRPr sz="1500">
                <a:solidFill>
                  <a:schemeClr val="bg2"/>
                </a:solidFill>
              </a:defRPr>
            </a:lvl2pPr>
            <a:lvl3pPr marL="857250" indent="-171450">
              <a:buClr>
                <a:schemeClr val="bg1"/>
              </a:buClr>
              <a:buSzPct val="100000"/>
              <a:buFont typeface="Courier New" pitchFamily="49" charset="0"/>
              <a:buChar char="o"/>
              <a:defRPr sz="135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0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3"/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905000" y="4343400"/>
            <a:ext cx="6781800" cy="4572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825"/>
              </a:lnSpc>
              <a:buNone/>
              <a:defRPr sz="825" baseline="0">
                <a:solidFill>
                  <a:schemeClr val="tx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464029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2850"/>
              </a:lnSpc>
              <a:defRPr sz="2700" b="1" cap="all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1650"/>
              </a:lnSpc>
              <a:buNone/>
              <a:defRPr sz="1500" baseline="0">
                <a:solidFill>
                  <a:schemeClr val="bg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1285250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76237"/>
            <a:ext cx="7924800" cy="481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200151"/>
            <a:ext cx="38862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00151"/>
            <a:ext cx="38862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342900" eaLnBrk="1" hangingPunct="1">
              <a:defRPr/>
            </a:pPr>
            <a:fld id="{96294813-7C77-491C-A245-4008B7E8C11E}" type="datetimeFigureOut">
              <a:rPr lang="en-US" smtClean="0">
                <a:latin typeface="Arial" charset="0"/>
                <a:ea typeface="ＭＳ Ｐゴシック" charset="-128"/>
              </a:rPr>
              <a:pPr defTabSz="342900" eaLnBrk="1" hangingPunct="1">
                <a:defRPr/>
              </a:pPr>
              <a:t>11/17/2016</a:t>
            </a:fld>
            <a:endParaRPr lang="en-US" dirty="0">
              <a:latin typeface="Arial" charset="0"/>
              <a:ea typeface="ＭＳ Ｐゴシック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rgbClr val="FFFFFF"/>
                </a:solidFill>
              </a:defRPr>
            </a:lvl1pPr>
          </a:lstStyle>
          <a:p>
            <a:pPr defTabSz="342900" eaLnBrk="1" hangingPunct="1">
              <a:defRPr/>
            </a:pPr>
            <a:endParaRPr lang="en-US">
              <a:latin typeface="Arial" charset="0"/>
              <a:ea typeface="ＭＳ Ｐゴシック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342900" eaLnBrk="1" hangingPunct="1">
              <a:defRPr/>
            </a:pPr>
            <a:fld id="{8F745F7F-2F95-4689-A4D0-6ED5DFD291EE}" type="slidenum">
              <a:rPr lang="en-US" smtClean="0">
                <a:latin typeface="Arial" charset="0"/>
                <a:ea typeface="ＭＳ Ｐゴシック" charset="-128"/>
              </a:rPr>
              <a:pPr defTabSz="342900" eaLnBrk="1" hangingPunct="1">
                <a:defRPr/>
              </a:pPr>
              <a:t>‹#›</a:t>
            </a:fld>
            <a:endParaRPr lang="en-US" dirty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72223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>
              <a:defRPr sz="2100"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4457700"/>
            <a:ext cx="8229600" cy="4572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825"/>
              </a:lnSpc>
              <a:buNone/>
              <a:defRPr sz="825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153175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85900"/>
            <a:ext cx="8229600" cy="1257300"/>
          </a:xfrm>
          <a:prstGeom prst="rect">
            <a:avLst/>
          </a:prstGeom>
        </p:spPr>
        <p:txBody>
          <a:bodyPr/>
          <a:lstStyle>
            <a:lvl1pPr>
              <a:lnSpc>
                <a:spcPts val="2250"/>
              </a:lnSpc>
              <a:defRPr sz="21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baseline="0">
                <a:solidFill>
                  <a:schemeClr val="bg2"/>
                </a:solidFill>
                <a:effectLst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200400"/>
            <a:ext cx="6400800" cy="971550"/>
          </a:xfrm>
          <a:prstGeom prst="rect">
            <a:avLst/>
          </a:prstGeom>
        </p:spPr>
        <p:txBody>
          <a:bodyPr/>
          <a:lstStyle>
            <a:lvl1pPr algn="ctr">
              <a:lnSpc>
                <a:spcPts val="1500"/>
              </a:lnSpc>
              <a:buNone/>
              <a:defRPr sz="135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350" dirty="0" smtClean="0"/>
              <a:t>Title of Presenter –Myriad Pro, 18pt</a:t>
            </a:r>
          </a:p>
          <a:p>
            <a:pPr lvl="0"/>
            <a:endParaRPr lang="en-US" sz="1350" dirty="0" smtClean="0"/>
          </a:p>
          <a:p>
            <a:pPr lvl="0"/>
            <a:r>
              <a:rPr lang="en-US" sz="1350" dirty="0" smtClean="0"/>
              <a:t>Title of Event</a:t>
            </a:r>
          </a:p>
          <a:p>
            <a:pPr lvl="0"/>
            <a:r>
              <a:rPr lang="en-US" sz="1350" dirty="0" smtClean="0"/>
              <a:t>Date of Event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4704588"/>
            <a:ext cx="5105400" cy="137160"/>
          </a:xfrm>
          <a:prstGeom prst="rect">
            <a:avLst/>
          </a:prstGeom>
        </p:spPr>
        <p:txBody>
          <a:bodyPr/>
          <a:lstStyle>
            <a:lvl1pPr>
              <a:buNone/>
              <a:defRPr sz="75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4848606"/>
            <a:ext cx="5105400" cy="171450"/>
          </a:xfrm>
          <a:prstGeom prst="rect">
            <a:avLst/>
          </a:prstGeom>
        </p:spPr>
        <p:txBody>
          <a:bodyPr/>
          <a:lstStyle>
            <a:lvl1pPr>
              <a:buNone/>
              <a:defRPr sz="75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032478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>
          <a:xfrm>
            <a:off x="1371600" y="3257550"/>
            <a:ext cx="6400800" cy="24237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975" b="1" dirty="0">
                <a:solidFill>
                  <a:srgbClr val="FFFFFF"/>
                </a:solidFill>
                <a:latin typeface="Arial" charset="0"/>
              </a:rPr>
              <a:t>For more information please contact Centers for Disease Control and Prevention</a:t>
            </a:r>
          </a:p>
        </p:txBody>
      </p:sp>
      <p:sp>
        <p:nvSpPr>
          <p:cNvPr id="5" name="Rectangle 10"/>
          <p:cNvSpPr/>
          <p:nvPr userDrawn="1"/>
        </p:nvSpPr>
        <p:spPr>
          <a:xfrm>
            <a:off x="1371600" y="3529013"/>
            <a:ext cx="59436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900" dirty="0">
                <a:solidFill>
                  <a:srgbClr val="FFFFFF"/>
                </a:solidFill>
                <a:latin typeface="Arial" charset="0"/>
              </a:rPr>
              <a:t>1600 Clifton Road NE, Atlanta, GA 30333</a:t>
            </a:r>
          </a:p>
          <a:p>
            <a:pPr eaLnBrk="1" hangingPunct="1">
              <a:defRPr/>
            </a:pPr>
            <a:r>
              <a:rPr lang="en-US" sz="900" dirty="0">
                <a:solidFill>
                  <a:srgbClr val="FFFFFF"/>
                </a:solidFill>
                <a:latin typeface="Arial" charset="0"/>
              </a:rPr>
              <a:t>Telephone, 1-800-CDC-INFO (232-4636)/TTY: 1-888-232-6348</a:t>
            </a:r>
          </a:p>
          <a:p>
            <a:pPr eaLnBrk="1" hangingPunct="1">
              <a:defRPr/>
            </a:pPr>
            <a:r>
              <a:rPr lang="en-US" sz="900" dirty="0">
                <a:solidFill>
                  <a:srgbClr val="FFFFFF"/>
                </a:solidFill>
                <a:latin typeface="Arial" charset="0"/>
              </a:rPr>
              <a:t>E-mail: cdcinfo@cdc.gov Web: www.atsdr.cdc.gov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85900"/>
            <a:ext cx="6400800" cy="1543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00" b="1" baseline="0">
                <a:solidFill>
                  <a:schemeClr val="bg2"/>
                </a:solidFill>
                <a:effectLst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6631092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baseline="0">
                <a:solidFill>
                  <a:schemeClr val="bg2"/>
                </a:solidFill>
                <a:effectLst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257550"/>
            <a:ext cx="6400800" cy="971550"/>
          </a:xfrm>
          <a:prstGeom prst="rect">
            <a:avLst/>
          </a:prstGeom>
        </p:spPr>
        <p:txBody>
          <a:bodyPr/>
          <a:lstStyle>
            <a:lvl1pPr algn="ctr">
              <a:lnSpc>
                <a:spcPts val="1500"/>
              </a:lnSpc>
              <a:buNone/>
              <a:defRPr sz="135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350" dirty="0" smtClean="0"/>
              <a:t>Title of Presenter –Myriad Pro, 18pt</a:t>
            </a:r>
          </a:p>
          <a:p>
            <a:pPr lvl="0"/>
            <a:endParaRPr lang="en-US" sz="1350" dirty="0" smtClean="0"/>
          </a:p>
          <a:p>
            <a:pPr lvl="0"/>
            <a:r>
              <a:rPr lang="en-US" sz="1350" dirty="0" smtClean="0"/>
              <a:t>Title of Event</a:t>
            </a:r>
          </a:p>
          <a:p>
            <a:pPr lvl="0"/>
            <a:r>
              <a:rPr lang="en-US" sz="135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85900"/>
            <a:ext cx="8229600" cy="1257300"/>
          </a:xfrm>
          <a:prstGeom prst="rect">
            <a:avLst/>
          </a:prstGeom>
        </p:spPr>
        <p:txBody>
          <a:bodyPr/>
          <a:lstStyle>
            <a:lvl1pPr>
              <a:lnSpc>
                <a:spcPts val="2250"/>
              </a:lnSpc>
              <a:defRPr sz="21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286000" y="4704588"/>
            <a:ext cx="5105400" cy="137160"/>
          </a:xfrm>
          <a:prstGeom prst="rect">
            <a:avLst/>
          </a:prstGeom>
        </p:spPr>
        <p:txBody>
          <a:bodyPr/>
          <a:lstStyle>
            <a:lvl1pPr>
              <a:buNone/>
              <a:defRPr sz="750" b="1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National Center for Emerging and </a:t>
            </a:r>
            <a:r>
              <a:rPr lang="en-US" dirty="0" err="1" smtClean="0"/>
              <a:t>Zoonotic</a:t>
            </a:r>
            <a:r>
              <a:rPr lang="en-US" dirty="0" smtClean="0"/>
              <a:t> Infectious Diseases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286000" y="4848606"/>
            <a:ext cx="5105400" cy="171450"/>
          </a:xfrm>
          <a:prstGeom prst="rect">
            <a:avLst/>
          </a:prstGeom>
        </p:spPr>
        <p:txBody>
          <a:bodyPr/>
          <a:lstStyle>
            <a:lvl1pPr>
              <a:buNone/>
              <a:defRPr sz="750" b="1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Division of Healthcare Quality Promotion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449966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314325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343400"/>
            <a:ext cx="8229600" cy="4572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825"/>
              </a:lnSpc>
              <a:buNone/>
              <a:defRPr sz="825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391886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314325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343400"/>
            <a:ext cx="8229600" cy="4572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825"/>
              </a:lnSpc>
              <a:buNone/>
              <a:defRPr sz="825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210870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baseline="0">
                <a:solidFill>
                  <a:schemeClr val="bg2"/>
                </a:solidFill>
                <a:effectLst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200400"/>
            <a:ext cx="6400800" cy="971550"/>
          </a:xfrm>
          <a:prstGeom prst="rect">
            <a:avLst/>
          </a:prstGeom>
        </p:spPr>
        <p:txBody>
          <a:bodyPr/>
          <a:lstStyle>
            <a:lvl1pPr algn="ctr">
              <a:lnSpc>
                <a:spcPts val="1500"/>
              </a:lnSpc>
              <a:buNone/>
              <a:defRPr sz="135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350" dirty="0" smtClean="0"/>
              <a:t>Title of Presenter –Myriad Pro, 18pt</a:t>
            </a:r>
          </a:p>
          <a:p>
            <a:pPr lvl="0"/>
            <a:endParaRPr lang="en-US" sz="1350" dirty="0" smtClean="0"/>
          </a:p>
          <a:p>
            <a:pPr lvl="0"/>
            <a:r>
              <a:rPr lang="en-US" sz="1350" dirty="0" smtClean="0"/>
              <a:t>Title of Event</a:t>
            </a:r>
          </a:p>
          <a:p>
            <a:pPr lvl="0"/>
            <a:r>
              <a:rPr lang="en-US" sz="135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85900"/>
            <a:ext cx="8229600" cy="1257300"/>
          </a:xfrm>
          <a:prstGeom prst="rect">
            <a:avLst/>
          </a:prstGeom>
        </p:spPr>
        <p:txBody>
          <a:bodyPr/>
          <a:lstStyle>
            <a:lvl1pPr>
              <a:lnSpc>
                <a:spcPts val="2250"/>
              </a:lnSpc>
              <a:defRPr sz="21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443968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314325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343400"/>
            <a:ext cx="6705600" cy="4572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825"/>
              </a:lnSpc>
              <a:buNone/>
              <a:defRPr sz="825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81208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2850"/>
              </a:lnSpc>
              <a:defRPr sz="27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1650"/>
              </a:lnSpc>
              <a:buNone/>
              <a:defRPr sz="1500" baseline="0">
                <a:solidFill>
                  <a:schemeClr val="bg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  <p:extLst>
      <p:ext uri="{BB962C8B-B14F-4D97-AF65-F5344CB8AC3E}">
        <p14:creationId xmlns:p14="http://schemas.microsoft.com/office/powerpoint/2010/main" val="688987447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04788"/>
            <a:ext cx="5111750" cy="4138613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076327"/>
            <a:ext cx="3008313" cy="3267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aseline="0">
                <a:solidFill>
                  <a:schemeClr val="bg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343400"/>
            <a:ext cx="8229600" cy="4572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825"/>
              </a:lnSpc>
              <a:buNone/>
              <a:defRPr sz="825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576561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aseline="0">
                <a:solidFill>
                  <a:schemeClr val="bg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3059638198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485900"/>
            <a:ext cx="6400800" cy="1543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00" b="1" baseline="0">
                <a:solidFill>
                  <a:schemeClr val="bg2"/>
                </a:solidFill>
                <a:effectLst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371600" y="3257550"/>
            <a:ext cx="6400800" cy="242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75" b="1" dirty="0" smtClean="0">
                <a:solidFill>
                  <a:srgbClr val="FFFFFF"/>
                </a:solidFill>
                <a:latin typeface="Myriad Web Pro"/>
              </a:rPr>
              <a:t>For more information please contact Centers for Disease Control and Prevention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371600" y="3529527"/>
            <a:ext cx="5943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rgbClr val="FFFFFF"/>
                </a:solidFill>
                <a:latin typeface="Myriad Web Pro"/>
              </a:rPr>
              <a:t>1600 Clifton Road NE, Atlanta, GA 30333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rgbClr val="FFFFFF"/>
                </a:solidFill>
                <a:latin typeface="Myriad Web Pro"/>
              </a:rPr>
              <a:t>Telephone, 1-800-CDC-INFO (232-4636)/TTY: 1-888-232-6348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rgbClr val="FFFFFF"/>
                </a:solidFill>
                <a:latin typeface="Myriad Web Pro"/>
              </a:rPr>
              <a:t>E-mail: cdcinfo@cdc.gov 	Web: www.cdc.gov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4704588"/>
            <a:ext cx="5105400" cy="137160"/>
          </a:xfrm>
          <a:prstGeom prst="rect">
            <a:avLst/>
          </a:prstGeom>
        </p:spPr>
        <p:txBody>
          <a:bodyPr/>
          <a:lstStyle>
            <a:lvl1pPr>
              <a:buNone/>
              <a:defRPr sz="750" b="1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National Center for Emerging and </a:t>
            </a:r>
            <a:r>
              <a:rPr lang="en-US" dirty="0" err="1" smtClean="0"/>
              <a:t>Zoonotic</a:t>
            </a:r>
            <a:r>
              <a:rPr lang="en-US" dirty="0" smtClean="0"/>
              <a:t> Infectious Diseases	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4848606"/>
            <a:ext cx="5105400" cy="171450"/>
          </a:xfrm>
          <a:prstGeom prst="rect">
            <a:avLst/>
          </a:prstGeom>
        </p:spPr>
        <p:txBody>
          <a:bodyPr/>
          <a:lstStyle>
            <a:lvl1pPr>
              <a:buNone/>
              <a:defRPr sz="750" b="1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Division of Healthcare Quality Promotion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4066401"/>
            <a:ext cx="594360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75" dirty="0" smtClean="0">
                <a:solidFill>
                  <a:srgbClr val="FFFFFF"/>
                </a:solidFill>
                <a:latin typeface="Myriad Web Pro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</p:spTree>
    <p:extLst>
      <p:ext uri="{BB962C8B-B14F-4D97-AF65-F5344CB8AC3E}">
        <p14:creationId xmlns:p14="http://schemas.microsoft.com/office/powerpoint/2010/main" val="112825726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314325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 baseline="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343400"/>
            <a:ext cx="8229600" cy="4572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825"/>
              </a:lnSpc>
              <a:buNone/>
              <a:defRPr sz="825" baseline="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7200" y="4693640"/>
            <a:ext cx="8229600" cy="4572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825"/>
              </a:lnSpc>
              <a:buNone/>
              <a:defRPr sz="825" baseline="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942475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676400" y="457200"/>
            <a:ext cx="6096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25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60960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485900"/>
            <a:ext cx="6096000" cy="3086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072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baseline="0">
                <a:solidFill>
                  <a:schemeClr val="bg2"/>
                </a:solidFill>
                <a:effectLst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257550"/>
            <a:ext cx="6400800" cy="971550"/>
          </a:xfrm>
          <a:prstGeom prst="rect">
            <a:avLst/>
          </a:prstGeom>
        </p:spPr>
        <p:txBody>
          <a:bodyPr/>
          <a:lstStyle>
            <a:lvl1pPr algn="ctr">
              <a:lnSpc>
                <a:spcPts val="1500"/>
              </a:lnSpc>
              <a:buNone/>
              <a:defRPr sz="135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350" dirty="0" smtClean="0"/>
              <a:t>Title of Presenter –Myriad Pro, 18pt</a:t>
            </a:r>
          </a:p>
          <a:p>
            <a:pPr lvl="0"/>
            <a:endParaRPr lang="en-US" sz="1350" dirty="0" smtClean="0"/>
          </a:p>
          <a:p>
            <a:pPr lvl="0"/>
            <a:r>
              <a:rPr lang="en-US" sz="1350" dirty="0" smtClean="0"/>
              <a:t>Title of Event</a:t>
            </a:r>
          </a:p>
          <a:p>
            <a:pPr lvl="0"/>
            <a:r>
              <a:rPr lang="en-US" sz="135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85900"/>
            <a:ext cx="8229600" cy="1257300"/>
          </a:xfrm>
          <a:prstGeom prst="rect">
            <a:avLst/>
          </a:prstGeom>
        </p:spPr>
        <p:txBody>
          <a:bodyPr/>
          <a:lstStyle>
            <a:lvl1pPr>
              <a:lnSpc>
                <a:spcPts val="2250"/>
              </a:lnSpc>
              <a:defRPr sz="21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286000" y="4704588"/>
            <a:ext cx="5105400" cy="137160"/>
          </a:xfrm>
          <a:prstGeom prst="rect">
            <a:avLst/>
          </a:prstGeom>
        </p:spPr>
        <p:txBody>
          <a:bodyPr/>
          <a:lstStyle>
            <a:lvl1pPr>
              <a:buNone/>
              <a:defRPr sz="750" b="1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National Center for Emerging and </a:t>
            </a:r>
            <a:r>
              <a:rPr lang="en-US" dirty="0" err="1" smtClean="0"/>
              <a:t>Zoonotic</a:t>
            </a:r>
            <a:r>
              <a:rPr lang="en-US" dirty="0" smtClean="0"/>
              <a:t> Infectious Diseases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286000" y="4848606"/>
            <a:ext cx="5105400" cy="171450"/>
          </a:xfrm>
          <a:prstGeom prst="rect">
            <a:avLst/>
          </a:prstGeom>
        </p:spPr>
        <p:txBody>
          <a:bodyPr/>
          <a:lstStyle>
            <a:lvl1pPr>
              <a:buNone/>
              <a:defRPr sz="750" b="1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Division of Healthcare Quality Promotion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554305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314325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343400"/>
            <a:ext cx="8229600" cy="4572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825"/>
              </a:lnSpc>
              <a:buNone/>
              <a:defRPr sz="825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977148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314325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343400"/>
            <a:ext cx="8229600" cy="4572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825"/>
              </a:lnSpc>
              <a:buNone/>
              <a:defRPr sz="825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849125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baseline="0">
                <a:solidFill>
                  <a:schemeClr val="bg2"/>
                </a:solidFill>
                <a:effectLst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200400"/>
            <a:ext cx="6400800" cy="971550"/>
          </a:xfrm>
          <a:prstGeom prst="rect">
            <a:avLst/>
          </a:prstGeom>
        </p:spPr>
        <p:txBody>
          <a:bodyPr/>
          <a:lstStyle>
            <a:lvl1pPr algn="ctr">
              <a:lnSpc>
                <a:spcPts val="1500"/>
              </a:lnSpc>
              <a:buNone/>
              <a:defRPr sz="135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350" dirty="0" smtClean="0"/>
              <a:t>Title of Presenter –Myriad Pro, 18pt</a:t>
            </a:r>
          </a:p>
          <a:p>
            <a:pPr lvl="0"/>
            <a:endParaRPr lang="en-US" sz="1350" dirty="0" smtClean="0"/>
          </a:p>
          <a:p>
            <a:pPr lvl="0"/>
            <a:r>
              <a:rPr lang="en-US" sz="1350" dirty="0" smtClean="0"/>
              <a:t>Title of Event</a:t>
            </a:r>
          </a:p>
          <a:p>
            <a:pPr lvl="0"/>
            <a:r>
              <a:rPr lang="en-US" sz="135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85900"/>
            <a:ext cx="8229600" cy="1257300"/>
          </a:xfrm>
          <a:prstGeom prst="rect">
            <a:avLst/>
          </a:prstGeom>
        </p:spPr>
        <p:txBody>
          <a:bodyPr/>
          <a:lstStyle>
            <a:lvl1pPr>
              <a:lnSpc>
                <a:spcPts val="2250"/>
              </a:lnSpc>
              <a:defRPr sz="21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317579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314325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343400"/>
            <a:ext cx="6705600" cy="4572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825"/>
              </a:lnSpc>
              <a:buNone/>
              <a:defRPr sz="825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826652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2850"/>
              </a:lnSpc>
              <a:defRPr sz="27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1650"/>
              </a:lnSpc>
              <a:buNone/>
              <a:defRPr sz="1500" baseline="0">
                <a:solidFill>
                  <a:schemeClr val="bg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  <p:extLst>
      <p:ext uri="{BB962C8B-B14F-4D97-AF65-F5344CB8AC3E}">
        <p14:creationId xmlns:p14="http://schemas.microsoft.com/office/powerpoint/2010/main" val="3912999431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04788"/>
            <a:ext cx="5111750" cy="4138613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076327"/>
            <a:ext cx="3008313" cy="3267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aseline="0">
                <a:solidFill>
                  <a:schemeClr val="bg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343400"/>
            <a:ext cx="8229600" cy="4572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825"/>
              </a:lnSpc>
              <a:buNone/>
              <a:defRPr sz="825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095380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aseline="0">
                <a:solidFill>
                  <a:schemeClr val="bg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68505929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Slide (for content heavy tables and charts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314325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 baseline="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343400"/>
            <a:ext cx="8229600" cy="4572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825"/>
              </a:lnSpc>
              <a:buNone/>
              <a:defRPr sz="825" baseline="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403127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485900"/>
            <a:ext cx="6400800" cy="1543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00" b="1" baseline="0">
                <a:solidFill>
                  <a:schemeClr val="bg2"/>
                </a:solidFill>
                <a:effectLst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371600" y="3257550"/>
            <a:ext cx="6400800" cy="242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75" b="1" dirty="0" smtClean="0">
                <a:solidFill>
                  <a:srgbClr val="FFFFFF"/>
                </a:solidFill>
                <a:latin typeface="Myriad Web Pro"/>
              </a:rPr>
              <a:t>For more information please contact Centers for Disease Control and Prevention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371600" y="3529527"/>
            <a:ext cx="5943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rgbClr val="FFFFFF"/>
                </a:solidFill>
                <a:latin typeface="Myriad Web Pro"/>
              </a:rPr>
              <a:t>1600 Clifton Road NE, Atlanta, GA 30333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rgbClr val="FFFFFF"/>
                </a:solidFill>
                <a:latin typeface="Myriad Web Pro"/>
              </a:rPr>
              <a:t>Telephone, 1-800-CDC-INFO (232-4636)/TTY: 1-888-232-6348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rgbClr val="FFFFFF"/>
                </a:solidFill>
                <a:latin typeface="Myriad Web Pro"/>
              </a:rPr>
              <a:t>E-mail: cdcinfo@cdc.gov 	Web: www.cdc.gov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4704588"/>
            <a:ext cx="5105400" cy="137160"/>
          </a:xfrm>
          <a:prstGeom prst="rect">
            <a:avLst/>
          </a:prstGeom>
        </p:spPr>
        <p:txBody>
          <a:bodyPr/>
          <a:lstStyle>
            <a:lvl1pPr>
              <a:buNone/>
              <a:defRPr sz="750" b="1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National Center for Emerging and </a:t>
            </a:r>
            <a:r>
              <a:rPr lang="en-US" dirty="0" err="1" smtClean="0"/>
              <a:t>Zoonotic</a:t>
            </a:r>
            <a:r>
              <a:rPr lang="en-US" dirty="0" smtClean="0"/>
              <a:t> Infectious Diseases	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4848606"/>
            <a:ext cx="5105400" cy="171450"/>
          </a:xfrm>
          <a:prstGeom prst="rect">
            <a:avLst/>
          </a:prstGeom>
        </p:spPr>
        <p:txBody>
          <a:bodyPr/>
          <a:lstStyle>
            <a:lvl1pPr>
              <a:buNone/>
              <a:defRPr sz="750" b="1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Division of Healthcare Quality Promotion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4066401"/>
            <a:ext cx="594360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75" dirty="0" smtClean="0">
                <a:solidFill>
                  <a:srgbClr val="FFFFFF"/>
                </a:solidFill>
                <a:latin typeface="Myriad Web Pro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</p:spTree>
    <p:extLst>
      <p:ext uri="{BB962C8B-B14F-4D97-AF65-F5344CB8AC3E}">
        <p14:creationId xmlns:p14="http://schemas.microsoft.com/office/powerpoint/2010/main" val="4188997169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33C56EF-5C50-014F-83FF-A185149DB78E}" type="datetimeFigureOut">
              <a:rPr lang="en-US" smtClean="0">
                <a:solidFill>
                  <a:srgbClr val="FFC000"/>
                </a:solidFill>
                <a:latin typeface="Myriad Web Pro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11/17/2016</a:t>
            </a:fld>
            <a:endParaRPr lang="en-US">
              <a:solidFill>
                <a:srgbClr val="FFC000"/>
              </a:solidFill>
              <a:latin typeface="Myriad Web Pro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C000"/>
              </a:solidFill>
              <a:latin typeface="Myriad Web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4D2A77D-0D9C-B746-8A15-23AF0E1FBA90}" type="slidenum">
              <a:rPr lang="en-US" smtClean="0">
                <a:solidFill>
                  <a:srgbClr val="FFC000"/>
                </a:solidFill>
                <a:latin typeface="Myriad Web Pro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C000"/>
              </a:solidFill>
              <a:latin typeface="Myriad Web Pro"/>
            </a:endParaRPr>
          </a:p>
        </p:txBody>
      </p:sp>
    </p:spTree>
    <p:extLst>
      <p:ext uri="{BB962C8B-B14F-4D97-AF65-F5344CB8AC3E}">
        <p14:creationId xmlns:p14="http://schemas.microsoft.com/office/powerpoint/2010/main" val="12643679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676400" y="457200"/>
            <a:ext cx="6096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453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60960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485900"/>
            <a:ext cx="6096000" cy="3086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822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baseline="0">
                <a:solidFill>
                  <a:schemeClr val="bg2"/>
                </a:solidFill>
                <a:effectLst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200400"/>
            <a:ext cx="6400800" cy="971550"/>
          </a:xfrm>
          <a:prstGeom prst="rect">
            <a:avLst/>
          </a:prstGeom>
        </p:spPr>
        <p:txBody>
          <a:bodyPr/>
          <a:lstStyle>
            <a:lvl1pPr algn="ctr">
              <a:lnSpc>
                <a:spcPts val="1500"/>
              </a:lnSpc>
              <a:buNone/>
              <a:defRPr sz="135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350" dirty="0" smtClean="0"/>
              <a:t>Title of Presenter –Myriad Pro, 18pt</a:t>
            </a:r>
          </a:p>
          <a:p>
            <a:pPr lvl="0"/>
            <a:endParaRPr lang="en-US" sz="1350" dirty="0" smtClean="0"/>
          </a:p>
          <a:p>
            <a:pPr lvl="0"/>
            <a:r>
              <a:rPr lang="en-US" sz="1350" dirty="0" smtClean="0"/>
              <a:t>Title of Event</a:t>
            </a:r>
          </a:p>
          <a:p>
            <a:pPr lvl="0"/>
            <a:r>
              <a:rPr lang="en-US" sz="135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85900"/>
            <a:ext cx="8229600" cy="1257300"/>
          </a:xfrm>
          <a:prstGeom prst="rect">
            <a:avLst/>
          </a:prstGeom>
        </p:spPr>
        <p:txBody>
          <a:bodyPr/>
          <a:lstStyle>
            <a:lvl1pPr>
              <a:lnSpc>
                <a:spcPts val="2250"/>
              </a:lnSpc>
              <a:defRPr sz="21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286000" y="4704588"/>
            <a:ext cx="5105400" cy="137160"/>
          </a:xfrm>
          <a:prstGeom prst="rect">
            <a:avLst/>
          </a:prstGeom>
        </p:spPr>
        <p:txBody>
          <a:bodyPr/>
          <a:lstStyle>
            <a:lvl1pPr>
              <a:buNone/>
              <a:defRPr sz="75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286000" y="4848606"/>
            <a:ext cx="5105400" cy="171450"/>
          </a:xfrm>
          <a:prstGeom prst="rect">
            <a:avLst/>
          </a:prstGeom>
        </p:spPr>
        <p:txBody>
          <a:bodyPr/>
          <a:lstStyle>
            <a:lvl1pPr>
              <a:buNone/>
              <a:defRPr sz="75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122975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314325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343400"/>
            <a:ext cx="8229600" cy="4572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825"/>
              </a:lnSpc>
              <a:buNone/>
              <a:defRPr sz="825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054220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314325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343400"/>
            <a:ext cx="8229600" cy="4572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825"/>
              </a:lnSpc>
              <a:buNone/>
              <a:defRPr sz="825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720013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baseline="0">
                <a:solidFill>
                  <a:schemeClr val="bg2"/>
                </a:solidFill>
                <a:effectLst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200400"/>
            <a:ext cx="6400800" cy="971550"/>
          </a:xfrm>
          <a:prstGeom prst="rect">
            <a:avLst/>
          </a:prstGeom>
        </p:spPr>
        <p:txBody>
          <a:bodyPr/>
          <a:lstStyle>
            <a:lvl1pPr algn="ctr">
              <a:lnSpc>
                <a:spcPts val="1500"/>
              </a:lnSpc>
              <a:buNone/>
              <a:defRPr sz="135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350" dirty="0" smtClean="0"/>
              <a:t>Title of Presenter –Myriad Pro, 18pt</a:t>
            </a:r>
          </a:p>
          <a:p>
            <a:pPr lvl="0"/>
            <a:endParaRPr lang="en-US" sz="1350" dirty="0" smtClean="0"/>
          </a:p>
          <a:p>
            <a:pPr lvl="0"/>
            <a:r>
              <a:rPr lang="en-US" sz="1350" dirty="0" smtClean="0"/>
              <a:t>Title of Event</a:t>
            </a:r>
          </a:p>
          <a:p>
            <a:pPr lvl="0"/>
            <a:r>
              <a:rPr lang="en-US" sz="135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85900"/>
            <a:ext cx="8229600" cy="1257300"/>
          </a:xfrm>
          <a:prstGeom prst="rect">
            <a:avLst/>
          </a:prstGeom>
        </p:spPr>
        <p:txBody>
          <a:bodyPr/>
          <a:lstStyle>
            <a:lvl1pPr>
              <a:lnSpc>
                <a:spcPts val="2250"/>
              </a:lnSpc>
              <a:defRPr sz="21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915203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314325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343400"/>
            <a:ext cx="6705600" cy="4572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825"/>
              </a:lnSpc>
              <a:buNone/>
              <a:defRPr sz="825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679484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2850"/>
              </a:lnSpc>
              <a:defRPr sz="27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1650"/>
              </a:lnSpc>
              <a:buNone/>
              <a:defRPr sz="1500" baseline="0">
                <a:solidFill>
                  <a:schemeClr val="bg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  <p:extLst>
      <p:ext uri="{BB962C8B-B14F-4D97-AF65-F5344CB8AC3E}">
        <p14:creationId xmlns:p14="http://schemas.microsoft.com/office/powerpoint/2010/main" val="83310061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ad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baseline="0"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200400"/>
            <a:ext cx="6400800" cy="971550"/>
          </a:xfrm>
          <a:prstGeom prst="rect">
            <a:avLst/>
          </a:prstGeom>
        </p:spPr>
        <p:txBody>
          <a:bodyPr/>
          <a:lstStyle>
            <a:lvl1pPr algn="ctr">
              <a:lnSpc>
                <a:spcPts val="1500"/>
              </a:lnSpc>
              <a:buNone/>
              <a:defRPr sz="1350" baseline="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350" dirty="0" smtClean="0"/>
              <a:t>Title of Presenter –Myriad Pro, 18pt</a:t>
            </a:r>
          </a:p>
          <a:p>
            <a:pPr lvl="0"/>
            <a:endParaRPr lang="en-US" sz="1350" dirty="0" smtClean="0"/>
          </a:p>
          <a:p>
            <a:pPr lvl="0"/>
            <a:r>
              <a:rPr lang="en-US" sz="1350" dirty="0" smtClean="0"/>
              <a:t>Title of Event</a:t>
            </a:r>
          </a:p>
          <a:p>
            <a:pPr lvl="0"/>
            <a:r>
              <a:rPr lang="en-US" sz="135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85900"/>
            <a:ext cx="8229600" cy="1257300"/>
          </a:xfrm>
          <a:prstGeom prst="rect">
            <a:avLst/>
          </a:prstGeom>
        </p:spPr>
        <p:txBody>
          <a:bodyPr/>
          <a:lstStyle>
            <a:lvl1pPr>
              <a:lnSpc>
                <a:spcPts val="2250"/>
              </a:lnSpc>
              <a:defRPr sz="2100" b="1" baseline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447521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04788"/>
            <a:ext cx="5111750" cy="4138613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076326"/>
            <a:ext cx="3008313" cy="3267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aseline="0">
                <a:solidFill>
                  <a:schemeClr val="bg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343400"/>
            <a:ext cx="8229600" cy="4572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825"/>
              </a:lnSpc>
              <a:buNone/>
              <a:defRPr sz="825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040901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aseline="0">
                <a:solidFill>
                  <a:schemeClr val="bg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1005104942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485900"/>
            <a:ext cx="6400800" cy="1543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00" b="1" baseline="0">
                <a:solidFill>
                  <a:schemeClr val="bg2"/>
                </a:solidFill>
                <a:effectLst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371600" y="3257550"/>
            <a:ext cx="6400800" cy="242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75" b="1" dirty="0" smtClean="0">
                <a:solidFill>
                  <a:srgbClr val="FFFFFF"/>
                </a:solidFill>
                <a:latin typeface="Myriad Web Pro"/>
              </a:rPr>
              <a:t>For more information please contact Centers for Disease Control and Prevention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371600" y="3529526"/>
            <a:ext cx="5943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rgbClr val="FFFFFF"/>
                </a:solidFill>
                <a:latin typeface="Myriad Web Pro"/>
              </a:rPr>
              <a:t>1600 Clifton Road NE, Atlanta, GA 30333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rgbClr val="FFFFFF"/>
                </a:solidFill>
                <a:latin typeface="Myriad Web Pro"/>
              </a:rPr>
              <a:t>Telephone, 1-800-CDC-INFO (232-4636)/TTY: 1-888-232-6348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rgbClr val="FFFFFF"/>
                </a:solidFill>
                <a:latin typeface="Myriad Web Pro"/>
              </a:rPr>
              <a:t>E-mail: cdcinfo@cdc.gov 	Web: www.cdc.gov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4704588"/>
            <a:ext cx="5105400" cy="137160"/>
          </a:xfrm>
          <a:prstGeom prst="rect">
            <a:avLst/>
          </a:prstGeom>
        </p:spPr>
        <p:txBody>
          <a:bodyPr/>
          <a:lstStyle>
            <a:lvl1pPr>
              <a:buNone/>
              <a:defRPr sz="75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4848606"/>
            <a:ext cx="5105400" cy="171450"/>
          </a:xfrm>
          <a:prstGeom prst="rect">
            <a:avLst/>
          </a:prstGeom>
        </p:spPr>
        <p:txBody>
          <a:bodyPr/>
          <a:lstStyle>
            <a:lvl1pPr>
              <a:buNone/>
              <a:defRPr sz="75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4066401"/>
            <a:ext cx="594360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75" dirty="0" smtClean="0">
                <a:solidFill>
                  <a:srgbClr val="FFFFFF"/>
                </a:solidFill>
                <a:latin typeface="Myriad Web Pro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</p:spTree>
    <p:extLst>
      <p:ext uri="{BB962C8B-B14F-4D97-AF65-F5344CB8AC3E}">
        <p14:creationId xmlns:p14="http://schemas.microsoft.com/office/powerpoint/2010/main" val="3763155537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60960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76400" y="1485900"/>
            <a:ext cx="2971800" cy="3086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485900"/>
            <a:ext cx="2971800" cy="1485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3086100"/>
            <a:ext cx="2971800" cy="1485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482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60960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676400" y="1485900"/>
            <a:ext cx="6096000" cy="3086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4429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baseline="0">
                <a:solidFill>
                  <a:schemeClr val="bg2"/>
                </a:solidFill>
                <a:effectLst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200400"/>
            <a:ext cx="6400800" cy="971550"/>
          </a:xfrm>
          <a:prstGeom prst="rect">
            <a:avLst/>
          </a:prstGeom>
        </p:spPr>
        <p:txBody>
          <a:bodyPr/>
          <a:lstStyle>
            <a:lvl1pPr algn="ctr">
              <a:lnSpc>
                <a:spcPts val="1500"/>
              </a:lnSpc>
              <a:buNone/>
              <a:defRPr sz="135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350" dirty="0" smtClean="0"/>
              <a:t>Title of Presenter –Myriad Pro, 18pt</a:t>
            </a:r>
          </a:p>
          <a:p>
            <a:pPr lvl="0"/>
            <a:endParaRPr lang="en-US" sz="1350" dirty="0" smtClean="0"/>
          </a:p>
          <a:p>
            <a:pPr lvl="0"/>
            <a:r>
              <a:rPr lang="en-US" sz="1350" dirty="0" smtClean="0"/>
              <a:t>Title of Event</a:t>
            </a:r>
          </a:p>
          <a:p>
            <a:pPr lvl="0"/>
            <a:r>
              <a:rPr lang="en-US" sz="135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85900"/>
            <a:ext cx="8229600" cy="1257300"/>
          </a:xfrm>
          <a:prstGeom prst="rect">
            <a:avLst/>
          </a:prstGeom>
        </p:spPr>
        <p:txBody>
          <a:bodyPr/>
          <a:lstStyle>
            <a:lvl1pPr>
              <a:lnSpc>
                <a:spcPts val="2250"/>
              </a:lnSpc>
              <a:defRPr sz="21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286000" y="4704588"/>
            <a:ext cx="5105400" cy="137160"/>
          </a:xfrm>
          <a:prstGeom prst="rect">
            <a:avLst/>
          </a:prstGeom>
        </p:spPr>
        <p:txBody>
          <a:bodyPr/>
          <a:lstStyle>
            <a:lvl1pPr>
              <a:buNone/>
              <a:defRPr sz="75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286000" y="4848606"/>
            <a:ext cx="5105400" cy="171450"/>
          </a:xfrm>
          <a:prstGeom prst="rect">
            <a:avLst/>
          </a:prstGeom>
        </p:spPr>
        <p:txBody>
          <a:bodyPr/>
          <a:lstStyle>
            <a:lvl1pPr>
              <a:buNone/>
              <a:defRPr sz="75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619096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314325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343400"/>
            <a:ext cx="8229600" cy="4572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825"/>
              </a:lnSpc>
              <a:buNone/>
              <a:defRPr sz="825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95773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314325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343400"/>
            <a:ext cx="8229600" cy="4572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825"/>
              </a:lnSpc>
              <a:buNone/>
              <a:defRPr sz="825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062971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baseline="0">
                <a:solidFill>
                  <a:schemeClr val="bg2"/>
                </a:solidFill>
                <a:effectLst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200400"/>
            <a:ext cx="6400800" cy="971550"/>
          </a:xfrm>
          <a:prstGeom prst="rect">
            <a:avLst/>
          </a:prstGeom>
        </p:spPr>
        <p:txBody>
          <a:bodyPr/>
          <a:lstStyle>
            <a:lvl1pPr algn="ctr">
              <a:lnSpc>
                <a:spcPts val="1500"/>
              </a:lnSpc>
              <a:buNone/>
              <a:defRPr sz="135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350" dirty="0" smtClean="0"/>
              <a:t>Title of Presenter –Myriad Pro, 18pt</a:t>
            </a:r>
          </a:p>
          <a:p>
            <a:pPr lvl="0"/>
            <a:endParaRPr lang="en-US" sz="1350" dirty="0" smtClean="0"/>
          </a:p>
          <a:p>
            <a:pPr lvl="0"/>
            <a:r>
              <a:rPr lang="en-US" sz="1350" dirty="0" smtClean="0"/>
              <a:t>Title of Event</a:t>
            </a:r>
          </a:p>
          <a:p>
            <a:pPr lvl="0"/>
            <a:r>
              <a:rPr lang="en-US" sz="135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85900"/>
            <a:ext cx="8229600" cy="1257300"/>
          </a:xfrm>
          <a:prstGeom prst="rect">
            <a:avLst/>
          </a:prstGeom>
        </p:spPr>
        <p:txBody>
          <a:bodyPr/>
          <a:lstStyle>
            <a:lvl1pPr>
              <a:lnSpc>
                <a:spcPts val="2250"/>
              </a:lnSpc>
              <a:defRPr sz="21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815125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314325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343400"/>
            <a:ext cx="6705600" cy="4572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825"/>
              </a:lnSpc>
              <a:buNone/>
              <a:defRPr sz="825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84739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9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18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17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24.xml"/><Relationship Id="rId16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32.xml"/><Relationship Id="rId19" Type="http://schemas.openxmlformats.org/officeDocument/2006/relationships/image" Target="../media/image8.jpeg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96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23" r:id="rId4"/>
    <p:sldLayoutId id="2147484023" r:id="rId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54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</p:sldLayoutIdLst>
  <p:transition>
    <p:fade/>
  </p:transition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6096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485900"/>
            <a:ext cx="60960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889833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  <p:sldLayoutId id="2147484017" r:id="rId13"/>
    <p:sldLayoutId id="2147484018" r:id="rId14"/>
    <p:sldLayoutId id="2147484020" r:id="rId15"/>
    <p:sldLayoutId id="2147484021" r:id="rId16"/>
    <p:sldLayoutId id="2147484022" r:id="rId17"/>
  </p:sldLayoutIdLst>
  <p:txStyles>
    <p:titleStyle>
      <a:lvl1pPr algn="ctr" rtl="0" fontAlgn="base">
        <a:lnSpc>
          <a:spcPct val="70000"/>
        </a:lnSpc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lnSpc>
          <a:spcPct val="70000"/>
        </a:lnSpc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 Narrow" pitchFamily="34" charset="0"/>
        </a:defRPr>
      </a:lvl2pPr>
      <a:lvl3pPr algn="ctr" rtl="0" fontAlgn="base">
        <a:lnSpc>
          <a:spcPct val="70000"/>
        </a:lnSpc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 Narrow" pitchFamily="34" charset="0"/>
        </a:defRPr>
      </a:lvl3pPr>
      <a:lvl4pPr algn="ctr" rtl="0" fontAlgn="base">
        <a:lnSpc>
          <a:spcPct val="70000"/>
        </a:lnSpc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 Narrow" pitchFamily="34" charset="0"/>
        </a:defRPr>
      </a:lvl4pPr>
      <a:lvl5pPr algn="ctr" rtl="0" fontAlgn="base">
        <a:lnSpc>
          <a:spcPct val="70000"/>
        </a:lnSpc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 Narrow" pitchFamily="34" charset="0"/>
        </a:defRPr>
      </a:lvl5pPr>
      <a:lvl6pPr marL="342900" algn="ctr" rtl="0" fontAlgn="base">
        <a:lnSpc>
          <a:spcPct val="70000"/>
        </a:lnSpc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 Narrow" pitchFamily="34" charset="0"/>
        </a:defRPr>
      </a:lvl6pPr>
      <a:lvl7pPr marL="685800" algn="ctr" rtl="0" fontAlgn="base">
        <a:lnSpc>
          <a:spcPct val="70000"/>
        </a:lnSpc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 Narrow" pitchFamily="34" charset="0"/>
        </a:defRPr>
      </a:lvl7pPr>
      <a:lvl8pPr marL="1028700" algn="ctr" rtl="0" fontAlgn="base">
        <a:lnSpc>
          <a:spcPct val="70000"/>
        </a:lnSpc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 Narrow" pitchFamily="34" charset="0"/>
        </a:defRPr>
      </a:lvl8pPr>
      <a:lvl9pPr marL="1371600" algn="ctr" rtl="0" fontAlgn="base">
        <a:lnSpc>
          <a:spcPct val="70000"/>
        </a:lnSpc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 Narrow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lr>
          <a:srgbClr val="FFCC66"/>
        </a:buClr>
        <a:buSzPct val="65000"/>
        <a:buFont typeface="Wingdings" pitchFamily="2" charset="2"/>
        <a:buChar char="n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lr>
          <a:srgbClr val="FFCC66"/>
        </a:buClr>
        <a:buChar char="–"/>
        <a:defRPr sz="195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lr>
          <a:srgbClr val="FFCC66"/>
        </a:buClr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lr>
          <a:srgbClr val="FFCC66"/>
        </a:buClr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lr>
          <a:srgbClr val="FFCC66"/>
        </a:buClr>
        <a:buChar char="•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rgbClr val="FFCC66"/>
        </a:buClr>
        <a:buChar char="•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rgbClr val="FFCC66"/>
        </a:buClr>
        <a:buChar char="•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rgbClr val="FFCC66"/>
        </a:buClr>
        <a:buChar char="•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rgbClr val="FFCC66"/>
        </a:buClr>
        <a:buChar char="•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118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  <p:sldLayoutId id="2147483872" r:id="rId17"/>
    <p:sldLayoutId id="2147483873" r:id="rId18"/>
    <p:sldLayoutId id="2147483874" r:id="rId19"/>
    <p:sldLayoutId id="2147483875" r:id="rId20"/>
    <p:sldLayoutId id="2147483876" r:id="rId21"/>
    <p:sldLayoutId id="2147483877" r:id="rId22"/>
    <p:sldLayoutId id="2147483878" r:id="rId23"/>
  </p:sldLayoutIdLst>
  <p:transition>
    <p:fade/>
  </p:transition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498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90" r:id="rId10"/>
    <p:sldLayoutId id="2147483891" r:id="rId11"/>
    <p:sldLayoutId id="2147483892" r:id="rId12"/>
    <p:sldLayoutId id="2147483893" r:id="rId13"/>
    <p:sldLayoutId id="2147483894" r:id="rId14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flip="none" rotWithShape="1">
          <a:gsLst>
            <a:gs pos="0">
              <a:schemeClr val="bg2"/>
            </a:gs>
            <a:gs pos="92000">
              <a:schemeClr val="bg2"/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0032"/>
            <a:ext cx="9144000" cy="738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7971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7257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  <p:sldLayoutId id="2147483921" r:id="rId14"/>
    <p:sldLayoutId id="2147483922" r:id="rId15"/>
    <p:sldLayoutId id="2147483923" r:id="rId16"/>
    <p:sldLayoutId id="2147483924" r:id="rId17"/>
    <p:sldLayoutId id="2147483925" r:id="rId18"/>
  </p:sldLayoutIdLst>
  <p:timing>
    <p:tnLst>
      <p:par>
        <p:cTn id="1" dur="indefinite" restart="never" nodeType="tmRoot"/>
      </p:par>
    </p:tnLst>
  </p:timing>
  <p:txStyles>
    <p:titleStyle>
      <a:lvl1pPr algn="ctr" defTabSz="342900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700" b="1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algn="ctr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ＭＳ Ｐゴシック" charset="-128"/>
        </a:defRPr>
      </a:lvl2pPr>
      <a:lvl3pPr algn="ctr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ＭＳ Ｐゴシック" charset="-128"/>
        </a:defRPr>
      </a:lvl3pPr>
      <a:lvl4pPr algn="ctr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ＭＳ Ｐゴシック" charset="-128"/>
        </a:defRPr>
      </a:lvl4pPr>
      <a:lvl5pPr algn="ctr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ＭＳ Ｐゴシック" charset="-128"/>
        </a:defRPr>
      </a:lvl5pPr>
      <a:lvl6pPr marL="342900" algn="ctr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ＭＳ Ｐゴシック" charset="-128"/>
        </a:defRPr>
      </a:lvl6pPr>
      <a:lvl7pPr marL="685800" algn="ctr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ＭＳ Ｐゴシック" charset="-128"/>
        </a:defRPr>
      </a:lvl7pPr>
      <a:lvl8pPr marL="1028700" algn="ctr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ＭＳ Ｐゴシック" charset="-128"/>
        </a:defRPr>
      </a:lvl8pPr>
      <a:lvl9pPr marL="1371600" algn="ctr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175022" indent="-175022" algn="l" defTabSz="342900" rtl="0" eaLnBrk="1" fontAlgn="base" hangingPunct="1">
        <a:lnSpc>
          <a:spcPct val="90000"/>
        </a:lnSpc>
        <a:spcBef>
          <a:spcPts val="1013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5000"/>
        <a:buFont typeface="Arial" charset="0"/>
        <a:buChar char="•"/>
        <a:defRPr sz="21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342900" indent="-167879" algn="l" defTabSz="342900" rtl="0" eaLnBrk="1" fontAlgn="base" hangingPunct="1">
        <a:lnSpc>
          <a:spcPct val="90000"/>
        </a:lnSpc>
        <a:spcBef>
          <a:spcPts val="1013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5000"/>
        <a:buFont typeface="Arial" charset="0"/>
        <a:buChar char="•"/>
        <a:defRPr sz="18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517922" indent="-175022" algn="l" defTabSz="342900" rtl="0" eaLnBrk="1" fontAlgn="base" hangingPunct="1">
        <a:lnSpc>
          <a:spcPct val="90000"/>
        </a:lnSpc>
        <a:spcBef>
          <a:spcPts val="1013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5000"/>
        <a:buFont typeface="Arial" charset="0"/>
        <a:buChar char="•"/>
        <a:defRPr sz="165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685800" indent="-167879" algn="l" defTabSz="342900" rtl="0" eaLnBrk="1" fontAlgn="base" hangingPunct="1">
        <a:lnSpc>
          <a:spcPct val="90000"/>
        </a:lnSpc>
        <a:spcBef>
          <a:spcPts val="1013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5000"/>
        <a:buFont typeface="Arial" charset="0"/>
        <a:buChar char="•"/>
        <a:defRPr sz="15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860822" indent="-175022" algn="l" defTabSz="342900" rtl="0" eaLnBrk="1" fontAlgn="base" hangingPunct="1">
        <a:lnSpc>
          <a:spcPct val="90000"/>
        </a:lnSpc>
        <a:spcBef>
          <a:spcPts val="1013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5000"/>
        <a:buFont typeface="Arial" charset="0"/>
        <a:buChar char="•"/>
        <a:defRPr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345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7" r:id="rId10"/>
    <p:sldLayoutId id="2147483938" r:id="rId11"/>
  </p:sldLayoutIdLst>
  <p:transition>
    <p:fade/>
  </p:transition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25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</p:sldLayoutIdLst>
  <p:transition>
    <p:fade/>
  </p:transition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737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4" r:id="rId10"/>
    <p:sldLayoutId id="2147483965" r:id="rId11"/>
  </p:sldLayoutIdLst>
  <p:transition>
    <p:fade/>
  </p:transition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58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</p:sldLayoutIdLst>
  <p:transition>
    <p:fade/>
  </p:transition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766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</p:sldLayoutIdLst>
  <p:transition>
    <p:fade/>
  </p:transition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7.e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21.wmf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9.emf"/><Relationship Id="rId2" Type="http://schemas.openxmlformats.org/officeDocument/2006/relationships/slideLayout" Target="../slideLayouts/slideLayout5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20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emf"/><Relationship Id="rId1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8.wmf"/><Relationship Id="rId18" Type="http://schemas.openxmlformats.org/officeDocument/2006/relationships/oleObject" Target="../embeddings/oleObject18.bin"/><Relationship Id="rId3" Type="http://schemas.openxmlformats.org/officeDocument/2006/relationships/image" Target="../media/image32.wmf"/><Relationship Id="rId7" Type="http://schemas.openxmlformats.org/officeDocument/2006/relationships/image" Target="../media/image25.e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30.wmf"/><Relationship Id="rId2" Type="http://schemas.openxmlformats.org/officeDocument/2006/relationships/slideLayout" Target="../slideLayouts/slideLayout5.xml"/><Relationship Id="rId16" Type="http://schemas.openxmlformats.org/officeDocument/2006/relationships/oleObject" Target="../embeddings/oleObject17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7.emf"/><Relationship Id="rId5" Type="http://schemas.openxmlformats.org/officeDocument/2006/relationships/image" Target="../media/image34.wmf"/><Relationship Id="rId15" Type="http://schemas.openxmlformats.org/officeDocument/2006/relationships/image" Target="../media/image29.wmf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31.wmf"/><Relationship Id="rId4" Type="http://schemas.openxmlformats.org/officeDocument/2006/relationships/image" Target="../media/image33.wmf"/><Relationship Id="rId9" Type="http://schemas.openxmlformats.org/officeDocument/2006/relationships/image" Target="../media/image26.emf"/><Relationship Id="rId14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korniss\My%20Documents\PPPresentations\New%20Vision\WorldAir.wmv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7.png"/><Relationship Id="rId2" Type="http://schemas.openxmlformats.org/officeDocument/2006/relationships/video" Target="file:///C:\Documents%20and%20Settings\korniss\My%20Documents\PPPresentations\New%20Vision\WorldAir.wmv" TargetMode="Externa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9.jpeg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9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Mathematical Tools for Understanding Healthcare Associated Infections</a:t>
            </a:r>
            <a:endParaRPr lang="en-US" alt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2459822"/>
            <a:ext cx="6400800" cy="1197778"/>
          </a:xfrm>
        </p:spPr>
        <p:txBody>
          <a:bodyPr/>
          <a:lstStyle/>
          <a:p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  <a:t>Samuel Mwalili, 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PhD</a:t>
            </a:r>
          </a:p>
          <a:p>
            <a:r>
              <a:rPr lang="en-US" sz="1600" b="0" dirty="0" smtClean="0">
                <a:solidFill>
                  <a:schemeClr val="accent4">
                    <a:lumMod val="75000"/>
                  </a:schemeClr>
                </a:solidFill>
              </a:rPr>
              <a:t>Senior Statistician, Surveillance and Epidemiology </a:t>
            </a:r>
          </a:p>
          <a:p>
            <a:r>
              <a:rPr lang="en-US" sz="1600" b="0" dirty="0" smtClean="0">
                <a:solidFill>
                  <a:schemeClr val="accent4">
                    <a:lumMod val="75000"/>
                  </a:schemeClr>
                </a:solidFill>
              </a:rPr>
              <a:t>Division of Global HIV and TB, CDC</a:t>
            </a: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3058711"/>
            <a:ext cx="6400800" cy="878205"/>
          </a:xfrm>
        </p:spPr>
        <p:txBody>
          <a:bodyPr/>
          <a:lstStyle/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16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5</a:t>
            </a:r>
            <a:r>
              <a:rPr lang="en-US" b="1" baseline="30000" dirty="0">
                <a:solidFill>
                  <a:schemeClr val="accent4">
                    <a:lumMod val="75000"/>
                  </a:schemeClr>
                </a:solidFill>
              </a:rPr>
              <a:t>th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IPNET-Kenya Infection Prevention and Control Conference</a:t>
            </a:r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18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November 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2016</a:t>
            </a:r>
          </a:p>
          <a:p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</a:rPr>
              <a:t>Machakos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Kenya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172" name="Picture 6" descr="Logos of the United States Department of Health and Human Services and Centers for Disease Control and Preventio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4886325"/>
            <a:ext cx="190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7826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20486" y="171450"/>
            <a:ext cx="8207828" cy="857250"/>
          </a:xfrm>
        </p:spPr>
        <p:txBody>
          <a:bodyPr/>
          <a:lstStyle/>
          <a:p>
            <a:pPr algn="ctr" eaLnBrk="1" hangingPunct="1"/>
            <a:r>
              <a:rPr lang="en-US" altLang="en-US" sz="2800" b="1" dirty="0">
                <a:solidFill>
                  <a:srgbClr val="D9531E"/>
                </a:solidFill>
                <a:latin typeface="Calibri" pitchFamily="34" charset="0"/>
              </a:rPr>
              <a:t>SIR</a:t>
            </a:r>
            <a:r>
              <a:rPr lang="en-US" altLang="en-US" sz="3000" dirty="0"/>
              <a:t> </a:t>
            </a:r>
            <a:r>
              <a:rPr lang="en-US" altLang="en-US" sz="2800" b="1" dirty="0">
                <a:solidFill>
                  <a:srgbClr val="D9531E"/>
                </a:solidFill>
                <a:latin typeface="Calibri" pitchFamily="34" charset="0"/>
              </a:rPr>
              <a:t>model for </a:t>
            </a:r>
            <a:r>
              <a:rPr lang="en-US" altLang="en-US" sz="2800" b="1" dirty="0" smtClean="0">
                <a:solidFill>
                  <a:srgbClr val="D9531E"/>
                </a:solidFill>
                <a:latin typeface="Calibri" pitchFamily="34" charset="0"/>
              </a:rPr>
              <a:t>epidemics (</a:t>
            </a:r>
            <a:r>
              <a:rPr lang="en-US" altLang="en-US" sz="2800" b="1" dirty="0">
                <a:solidFill>
                  <a:srgbClr val="D9531E"/>
                </a:solidFill>
                <a:latin typeface="Calibri" pitchFamily="34" charset="0"/>
              </a:rPr>
              <a:t>compartmental model)</a:t>
            </a:r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1398985" y="4069557"/>
            <a:ext cx="37160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i="1"/>
              <a:t>S</a:t>
            </a:r>
            <a:r>
              <a:rPr lang="en-US" altLang="en-US" sz="1800"/>
              <a:t> </a:t>
            </a:r>
            <a:r>
              <a:rPr lang="en-US" altLang="en-US" sz="1800">
                <a:sym typeface="Symbol" panose="05050102010706020507" pitchFamily="18" charset="2"/>
              </a:rPr>
              <a:t></a:t>
            </a:r>
            <a:r>
              <a:rPr lang="en-US" altLang="en-US" sz="1800"/>
              <a:t> </a:t>
            </a:r>
            <a:r>
              <a:rPr lang="en-US" altLang="en-US" sz="1800" i="1"/>
              <a:t>I</a:t>
            </a:r>
            <a:r>
              <a:rPr lang="en-US" altLang="en-US" sz="1800"/>
              <a:t>	  with rate </a:t>
            </a:r>
            <a:r>
              <a:rPr lang="en-US" altLang="en-US" sz="1800" i="1">
                <a:sym typeface="Symbol" panose="05050102010706020507" pitchFamily="18" charset="2"/>
              </a:rPr>
              <a:t> </a:t>
            </a:r>
            <a:r>
              <a:rPr lang="en-US" altLang="en-US" sz="1800">
                <a:sym typeface="Symbol" panose="05050102010706020507" pitchFamily="18" charset="2"/>
              </a:rPr>
              <a:t> (infection rate)</a:t>
            </a:r>
            <a:endParaRPr lang="en-US" altLang="en-US" sz="1800" i="1" baseline="-25000"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sz="1800" i="1"/>
              <a:t>I</a:t>
            </a:r>
            <a:r>
              <a:rPr lang="en-US" altLang="en-US" sz="1800">
                <a:sym typeface="Symbol" panose="05050102010706020507" pitchFamily="18" charset="2"/>
              </a:rPr>
              <a:t></a:t>
            </a:r>
            <a:r>
              <a:rPr lang="en-US" altLang="en-US" sz="1800"/>
              <a:t> </a:t>
            </a:r>
            <a:r>
              <a:rPr lang="en-US" altLang="en-US" sz="1800" i="1"/>
              <a:t>R</a:t>
            </a:r>
            <a:r>
              <a:rPr lang="en-US" altLang="en-US" sz="1800"/>
              <a:t>	  with rate </a:t>
            </a:r>
            <a:r>
              <a:rPr lang="en-US" altLang="en-US" sz="1800" i="1">
                <a:sym typeface="Symbol" panose="05050102010706020507" pitchFamily="18" charset="2"/>
              </a:rPr>
              <a:t></a:t>
            </a:r>
            <a:r>
              <a:rPr lang="en-US" altLang="en-US" sz="1800">
                <a:sym typeface="Symbol" panose="05050102010706020507" pitchFamily="18" charset="2"/>
              </a:rPr>
              <a:t>  (</a:t>
            </a:r>
            <a:r>
              <a:rPr lang="en-US" altLang="en-US" sz="1800"/>
              <a:t>recovery rate)</a:t>
            </a:r>
            <a:endParaRPr lang="en-US" altLang="en-US" sz="1800">
              <a:sym typeface="Symbol" panose="05050102010706020507" pitchFamily="18" charset="2"/>
            </a:endParaRPr>
          </a:p>
        </p:txBody>
      </p:sp>
      <p:graphicFrame>
        <p:nvGraphicFramePr>
          <p:cNvPr id="410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845152"/>
              </p:ext>
            </p:extLst>
          </p:nvPr>
        </p:nvGraphicFramePr>
        <p:xfrm>
          <a:off x="2455863" y="2662238"/>
          <a:ext cx="1531937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4" imgW="888840" imgH="177480" progId="Equation.3">
                  <p:embed/>
                </p:oleObj>
              </mc:Choice>
              <mc:Fallback>
                <p:oleObj name="Equation" r:id="rId4" imgW="8888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863" y="2662238"/>
                        <a:ext cx="1531937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1564482" y="1076325"/>
            <a:ext cx="501291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i="1"/>
              <a:t>N</a:t>
            </a:r>
            <a:r>
              <a:rPr lang="en-US" altLang="en-US" sz="1800"/>
              <a:t>: number of individuals in the population</a:t>
            </a:r>
            <a:endParaRPr lang="en-US" altLang="en-US" sz="1800" i="1"/>
          </a:p>
          <a:p>
            <a:pPr eaLnBrk="1" hangingPunct="1"/>
            <a:endParaRPr lang="en-US" altLang="en-US" sz="1800" i="1"/>
          </a:p>
          <a:p>
            <a:pPr eaLnBrk="1" hangingPunct="1"/>
            <a:r>
              <a:rPr lang="en-US" altLang="en-US" sz="1800" i="1"/>
              <a:t>S</a:t>
            </a:r>
            <a:r>
              <a:rPr lang="en-US" altLang="en-US" sz="1800"/>
              <a:t>: number of </a:t>
            </a:r>
            <a:r>
              <a:rPr lang="en-US" altLang="en-US" sz="1800" i="1">
                <a:solidFill>
                  <a:srgbClr val="FF0000"/>
                </a:solidFill>
              </a:rPr>
              <a:t>Susceptible</a:t>
            </a:r>
            <a:r>
              <a:rPr lang="en-US" altLang="en-US" sz="1800"/>
              <a:t> individuals</a:t>
            </a:r>
            <a:endParaRPr lang="en-US" altLang="en-US" sz="1800" i="1" baseline="-25000"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sz="1800" i="1"/>
              <a:t>I</a:t>
            </a:r>
            <a:r>
              <a:rPr lang="en-US" altLang="en-US" sz="1800"/>
              <a:t>: number of </a:t>
            </a:r>
            <a:r>
              <a:rPr lang="en-US" altLang="en-US" sz="1800" i="1">
                <a:solidFill>
                  <a:srgbClr val="FF0000"/>
                </a:solidFill>
              </a:rPr>
              <a:t>Infective</a:t>
            </a:r>
            <a:r>
              <a:rPr lang="en-US" altLang="en-US" sz="1800"/>
              <a:t> individuals</a:t>
            </a:r>
          </a:p>
          <a:p>
            <a:pPr eaLnBrk="1" hangingPunct="1"/>
            <a:r>
              <a:rPr lang="en-US" altLang="en-US" sz="1800" i="1"/>
              <a:t>R</a:t>
            </a:r>
            <a:r>
              <a:rPr lang="en-US" altLang="en-US" sz="1800"/>
              <a:t>: number of </a:t>
            </a:r>
            <a:r>
              <a:rPr lang="en-US" altLang="en-US" sz="1800" i="1">
                <a:solidFill>
                  <a:srgbClr val="FF0000"/>
                </a:solidFill>
              </a:rPr>
              <a:t>Removed</a:t>
            </a:r>
            <a:r>
              <a:rPr lang="en-US" altLang="en-US" sz="1800">
                <a:solidFill>
                  <a:srgbClr val="FF0000"/>
                </a:solidFill>
              </a:rPr>
              <a:t> (recovered/dead)</a:t>
            </a:r>
            <a:r>
              <a:rPr lang="en-US" altLang="en-US" sz="1800"/>
              <a:t> individuals</a:t>
            </a:r>
          </a:p>
        </p:txBody>
      </p:sp>
      <p:graphicFrame>
        <p:nvGraphicFramePr>
          <p:cNvPr id="13723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827079"/>
              </p:ext>
            </p:extLst>
          </p:nvPr>
        </p:nvGraphicFramePr>
        <p:xfrm>
          <a:off x="5602867" y="2713036"/>
          <a:ext cx="1752600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6" imgW="1015920" imgH="393480" progId="Equation.3">
                  <p:embed/>
                </p:oleObj>
              </mc:Choice>
              <mc:Fallback>
                <p:oleObj name="Equation" r:id="rId6" imgW="1015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2867" y="2713036"/>
                        <a:ext cx="1752600" cy="715962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B05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Rectangle 17"/>
          <p:cNvSpPr>
            <a:spLocks noChangeArrowheads="1"/>
          </p:cNvSpPr>
          <p:nvPr/>
        </p:nvSpPr>
        <p:spPr bwMode="auto">
          <a:xfrm>
            <a:off x="1428750" y="3429000"/>
            <a:ext cx="685800" cy="457200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graphicFrame>
        <p:nvGraphicFramePr>
          <p:cNvPr id="4104" name="Object 23"/>
          <p:cNvGraphicFramePr>
            <a:graphicFrameLocks noChangeAspect="1"/>
          </p:cNvGraphicFramePr>
          <p:nvPr/>
        </p:nvGraphicFramePr>
        <p:xfrm>
          <a:off x="1600200" y="3486150"/>
          <a:ext cx="247650" cy="313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8" imgW="114210" imgH="152310" progId="Equation.3">
                  <p:embed/>
                </p:oleObj>
              </mc:Choice>
              <mc:Fallback>
                <p:oleObj name="Equation" r:id="rId8" imgW="114210" imgH="15231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486150"/>
                        <a:ext cx="247650" cy="3131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7245" name="Group 29"/>
          <p:cNvGrpSpPr>
            <a:grpSpLocks/>
          </p:cNvGrpSpPr>
          <p:nvPr/>
        </p:nvGrpSpPr>
        <p:grpSpPr bwMode="auto">
          <a:xfrm>
            <a:off x="2144315" y="3380182"/>
            <a:ext cx="1456134" cy="506015"/>
            <a:chOff x="841" y="2839"/>
            <a:chExt cx="1223" cy="425"/>
          </a:xfrm>
        </p:grpSpPr>
        <p:sp>
          <p:nvSpPr>
            <p:cNvPr id="4113" name="Rectangle 18"/>
            <p:cNvSpPr>
              <a:spLocks noChangeArrowheads="1"/>
            </p:cNvSpPr>
            <p:nvPr/>
          </p:nvSpPr>
          <p:spPr bwMode="auto">
            <a:xfrm>
              <a:off x="1488" y="2880"/>
              <a:ext cx="576" cy="384"/>
            </a:xfrm>
            <a:prstGeom prst="rect">
              <a:avLst/>
            </a:prstGeom>
            <a:solidFill>
              <a:srgbClr val="FF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graphicFrame>
          <p:nvGraphicFramePr>
            <p:cNvPr id="4114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72762287"/>
                </p:ext>
              </p:extLst>
            </p:nvPr>
          </p:nvGraphicFramePr>
          <p:xfrm>
            <a:off x="841" y="2839"/>
            <a:ext cx="669" cy="3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7" name="Equation" r:id="rId10" imgW="419040" imgH="203040" progId="Equation.3">
                    <p:embed/>
                  </p:oleObj>
                </mc:Choice>
                <mc:Fallback>
                  <p:oleObj name="Equation" r:id="rId10" imgW="41904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1" y="2839"/>
                          <a:ext cx="669" cy="3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15" name="Object 24"/>
            <p:cNvGraphicFramePr>
              <a:graphicFrameLocks noChangeAspect="1"/>
            </p:cNvGraphicFramePr>
            <p:nvPr/>
          </p:nvGraphicFramePr>
          <p:xfrm>
            <a:off x="1680" y="2937"/>
            <a:ext cx="189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8" name="Equation" r:id="rId12" imgW="95310" imgH="133440" progId="Equation.3">
                    <p:embed/>
                  </p:oleObj>
                </mc:Choice>
                <mc:Fallback>
                  <p:oleObj name="Equation" r:id="rId12" imgW="95310" imgH="133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2937"/>
                          <a:ext cx="189" cy="2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7246" name="Group 30"/>
          <p:cNvGrpSpPr>
            <a:grpSpLocks/>
          </p:cNvGrpSpPr>
          <p:nvPr/>
        </p:nvGrpSpPr>
        <p:grpSpPr bwMode="auto">
          <a:xfrm>
            <a:off x="3630215" y="3395666"/>
            <a:ext cx="1456134" cy="490538"/>
            <a:chOff x="2089" y="2852"/>
            <a:chExt cx="1223" cy="412"/>
          </a:xfrm>
        </p:grpSpPr>
        <p:sp>
          <p:nvSpPr>
            <p:cNvPr id="4110" name="Rectangle 19"/>
            <p:cNvSpPr>
              <a:spLocks noChangeArrowheads="1"/>
            </p:cNvSpPr>
            <p:nvPr/>
          </p:nvSpPr>
          <p:spPr bwMode="auto">
            <a:xfrm>
              <a:off x="2736" y="2880"/>
              <a:ext cx="576" cy="384"/>
            </a:xfrm>
            <a:prstGeom prst="rect">
              <a:avLst/>
            </a:prstGeom>
            <a:solidFill>
              <a:srgbClr val="0000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graphicFrame>
          <p:nvGraphicFramePr>
            <p:cNvPr id="4111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5286550"/>
                </p:ext>
              </p:extLst>
            </p:nvPr>
          </p:nvGraphicFramePr>
          <p:xfrm>
            <a:off x="2089" y="2852"/>
            <a:ext cx="669" cy="3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9" name="Equation" r:id="rId14" imgW="419040" imgH="203040" progId="Equation.3">
                    <p:embed/>
                  </p:oleObj>
                </mc:Choice>
                <mc:Fallback>
                  <p:oleObj name="Equation" r:id="rId14" imgW="41904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9" y="2852"/>
                          <a:ext cx="669" cy="3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12" name="Object 25"/>
            <p:cNvGraphicFramePr>
              <a:graphicFrameLocks noChangeAspect="1"/>
            </p:cNvGraphicFramePr>
            <p:nvPr/>
          </p:nvGraphicFramePr>
          <p:xfrm>
            <a:off x="2903" y="2928"/>
            <a:ext cx="227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" name="Equation" r:id="rId16" imgW="123930" imgH="133440" progId="Equation.3">
                    <p:embed/>
                  </p:oleObj>
                </mc:Choice>
                <mc:Fallback>
                  <p:oleObj name="Equation" r:id="rId16" imgW="123930" imgH="133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3" y="2928"/>
                          <a:ext cx="227" cy="2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07" name="Text Box 26"/>
          <p:cNvSpPr txBox="1">
            <a:spLocks noChangeArrowheads="1"/>
          </p:cNvSpPr>
          <p:nvPr/>
        </p:nvSpPr>
        <p:spPr bwMode="auto">
          <a:xfrm>
            <a:off x="5614988" y="2457905"/>
            <a:ext cx="1728358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350" dirty="0"/>
              <a:t>homogeneous mixing:</a:t>
            </a:r>
          </a:p>
        </p:txBody>
      </p:sp>
      <p:graphicFrame>
        <p:nvGraphicFramePr>
          <p:cNvPr id="137243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700375"/>
              </p:ext>
            </p:extLst>
          </p:nvPr>
        </p:nvGraphicFramePr>
        <p:xfrm>
          <a:off x="5602867" y="3527422"/>
          <a:ext cx="210502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18" imgW="1231560" imgH="393480" progId="Equation.3">
                  <p:embed/>
                </p:oleObj>
              </mc:Choice>
              <mc:Fallback>
                <p:oleObj name="Equation" r:id="rId18" imgW="1231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2867" y="3527422"/>
                        <a:ext cx="2105025" cy="7175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4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669950"/>
              </p:ext>
            </p:extLst>
          </p:nvPr>
        </p:nvGraphicFramePr>
        <p:xfrm>
          <a:off x="5705702" y="4358878"/>
          <a:ext cx="1296987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20" imgW="749160" imgH="393480" progId="Equation.3">
                  <p:embed/>
                </p:oleObj>
              </mc:Choice>
              <mc:Fallback>
                <p:oleObj name="Equation" r:id="rId20" imgW="749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5702" y="4358878"/>
                        <a:ext cx="1296987" cy="7175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accent1">
                            <a:lumMod val="75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362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799" y="114300"/>
            <a:ext cx="7750629" cy="685800"/>
          </a:xfrm>
        </p:spPr>
        <p:txBody>
          <a:bodyPr/>
          <a:lstStyle/>
          <a:p>
            <a:pPr algn="ctr" eaLnBrk="1" hangingPunct="1"/>
            <a:r>
              <a:rPr lang="en-US" altLang="en-US" sz="2800" b="1" dirty="0">
                <a:solidFill>
                  <a:srgbClr val="D9531E"/>
                </a:solidFill>
                <a:latin typeface="Calibri" pitchFamily="34" charset="0"/>
              </a:rPr>
              <a:t>SIR model for epidemics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371600" y="4183857"/>
            <a:ext cx="27222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i="1"/>
              <a:t>s</a:t>
            </a:r>
            <a:r>
              <a:rPr lang="en-US" altLang="en-US" sz="1800"/>
              <a:t> </a:t>
            </a:r>
            <a:r>
              <a:rPr lang="en-US" altLang="en-US" sz="1800">
                <a:sym typeface="Symbol" panose="05050102010706020507" pitchFamily="18" charset="2"/>
              </a:rPr>
              <a:t></a:t>
            </a:r>
            <a:r>
              <a:rPr lang="en-US" altLang="en-US" sz="1800"/>
              <a:t> </a:t>
            </a:r>
            <a:r>
              <a:rPr lang="en-US" altLang="en-US" sz="1800" i="1"/>
              <a:t>i</a:t>
            </a:r>
            <a:r>
              <a:rPr lang="en-US" altLang="en-US" sz="1800"/>
              <a:t>	</a:t>
            </a:r>
            <a:r>
              <a:rPr lang="en-US" altLang="en-US" sz="1800" i="1">
                <a:sym typeface="Symbol" panose="05050102010706020507" pitchFamily="18" charset="2"/>
              </a:rPr>
              <a:t></a:t>
            </a:r>
            <a:r>
              <a:rPr lang="en-US" altLang="en-US" sz="1800" i="1" baseline="-25000">
                <a:sym typeface="Symbol" panose="05050102010706020507" pitchFamily="18" charset="2"/>
              </a:rPr>
              <a:t> </a:t>
            </a:r>
            <a:r>
              <a:rPr lang="en-US" altLang="en-US" sz="1800">
                <a:sym typeface="Symbol" panose="05050102010706020507" pitchFamily="18" charset="2"/>
              </a:rPr>
              <a:t> (infection rate)</a:t>
            </a:r>
            <a:endParaRPr lang="en-US" altLang="en-US" sz="1800" i="1" baseline="-25000"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sz="1800" i="1"/>
              <a:t>i</a:t>
            </a:r>
            <a:r>
              <a:rPr lang="en-US" altLang="en-US" sz="1800"/>
              <a:t> </a:t>
            </a:r>
            <a:r>
              <a:rPr lang="en-US" altLang="en-US" sz="1800">
                <a:sym typeface="Symbol" panose="05050102010706020507" pitchFamily="18" charset="2"/>
              </a:rPr>
              <a:t></a:t>
            </a:r>
            <a:r>
              <a:rPr lang="en-US" altLang="en-US" sz="1800"/>
              <a:t> </a:t>
            </a:r>
            <a:r>
              <a:rPr lang="en-US" altLang="en-US" sz="1800" i="1"/>
              <a:t>r</a:t>
            </a:r>
            <a:r>
              <a:rPr lang="en-US" altLang="en-US" sz="1800"/>
              <a:t>	</a:t>
            </a:r>
            <a:r>
              <a:rPr lang="en-US" altLang="en-US" sz="1800" i="1">
                <a:sym typeface="Symbol" panose="05050102010706020507" pitchFamily="18" charset="2"/>
              </a:rPr>
              <a:t></a:t>
            </a:r>
            <a:r>
              <a:rPr lang="en-US" altLang="en-US" sz="1800">
                <a:sym typeface="Symbol" panose="05050102010706020507" pitchFamily="18" charset="2"/>
              </a:rPr>
              <a:t>  (</a:t>
            </a:r>
            <a:r>
              <a:rPr lang="en-US" altLang="en-US" sz="1800"/>
              <a:t>recovery rate)</a:t>
            </a:r>
            <a:endParaRPr lang="en-US" altLang="en-US" sz="1800">
              <a:sym typeface="Symbol" panose="05050102010706020507" pitchFamily="18" charset="2"/>
            </a:endParaRPr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1371600" y="857250"/>
            <a:ext cx="142218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i="1"/>
              <a:t>s</a:t>
            </a:r>
            <a:r>
              <a:rPr lang="en-US" altLang="en-US" sz="1800"/>
              <a:t>: susceptible</a:t>
            </a:r>
            <a:endParaRPr lang="en-US" altLang="en-US" sz="1800" i="1" baseline="-25000"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sz="1800" i="1"/>
              <a:t>i</a:t>
            </a:r>
            <a:r>
              <a:rPr lang="en-US" altLang="en-US" sz="1800"/>
              <a:t>:  infected</a:t>
            </a:r>
          </a:p>
          <a:p>
            <a:pPr eaLnBrk="1" hangingPunct="1"/>
            <a:r>
              <a:rPr lang="en-US" altLang="en-US" sz="1800" i="1"/>
              <a:t>r</a:t>
            </a:r>
            <a:r>
              <a:rPr lang="en-US" altLang="en-US" sz="1800"/>
              <a:t>:  recovered</a:t>
            </a:r>
            <a:endParaRPr lang="en-US" altLang="en-US" sz="1800">
              <a:sym typeface="Symbol" panose="05050102010706020507" pitchFamily="18" charset="2"/>
            </a:endParaRPr>
          </a:p>
        </p:txBody>
      </p:sp>
      <p:graphicFrame>
        <p:nvGraphicFramePr>
          <p:cNvPr id="614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570131"/>
              </p:ext>
            </p:extLst>
          </p:nvPr>
        </p:nvGraphicFramePr>
        <p:xfrm>
          <a:off x="1370013" y="1828800"/>
          <a:ext cx="1754187" cy="207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3" imgW="1015920" imgH="1206360" progId="Equation.3">
                  <p:embed/>
                </p:oleObj>
              </mc:Choice>
              <mc:Fallback>
                <p:oleObj name="Equation" r:id="rId3" imgW="1015920" imgH="1206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0013" y="1828800"/>
                        <a:ext cx="1754187" cy="207168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928362"/>
              </p:ext>
            </p:extLst>
          </p:nvPr>
        </p:nvGraphicFramePr>
        <p:xfrm>
          <a:off x="6502400" y="4338638"/>
          <a:ext cx="1431925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5" imgW="825480" imgH="203040" progId="Equation.3">
                  <p:embed/>
                </p:oleObj>
              </mc:Choice>
              <mc:Fallback>
                <p:oleObj name="Equation" r:id="rId5" imgW="825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400" y="4338638"/>
                        <a:ext cx="1431925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1" name="Picture 16" descr="SIR_mu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933450"/>
            <a:ext cx="3729038" cy="3352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78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57549" y="114300"/>
            <a:ext cx="5451021" cy="800100"/>
          </a:xfrm>
        </p:spPr>
        <p:txBody>
          <a:bodyPr/>
          <a:lstStyle/>
          <a:p>
            <a:pPr algn="ctr" eaLnBrk="1" hangingPunct="1"/>
            <a:r>
              <a:rPr lang="en-US" altLang="en-US" sz="2800" b="1" dirty="0">
                <a:solidFill>
                  <a:srgbClr val="D9531E"/>
                </a:solidFill>
                <a:latin typeface="Calibri" pitchFamily="34" charset="0"/>
              </a:rPr>
              <a:t>SIR model for epidemics</a:t>
            </a:r>
            <a:r>
              <a:rPr lang="en-US" altLang="en-US" sz="2800" b="1" dirty="0" smtClean="0">
                <a:solidFill>
                  <a:srgbClr val="D9531E"/>
                </a:solidFill>
                <a:latin typeface="Calibri" pitchFamily="34" charset="0"/>
              </a:rPr>
              <a:t>:</a:t>
            </a:r>
            <a:br>
              <a:rPr lang="en-US" altLang="en-US" sz="2800" b="1" dirty="0" smtClean="0">
                <a:solidFill>
                  <a:srgbClr val="D9531E"/>
                </a:solidFill>
                <a:latin typeface="Calibri" pitchFamily="34" charset="0"/>
              </a:rPr>
            </a:br>
            <a:r>
              <a:rPr lang="en-US" altLang="en-US" sz="2800" b="1" dirty="0" smtClean="0">
                <a:solidFill>
                  <a:srgbClr val="D9531E"/>
                </a:solidFill>
                <a:latin typeface="Calibri" pitchFamily="34" charset="0"/>
              </a:rPr>
              <a:t> numerical </a:t>
            </a:r>
            <a:r>
              <a:rPr lang="en-US" altLang="en-US" sz="2800" b="1" dirty="0">
                <a:solidFill>
                  <a:srgbClr val="D9531E"/>
                </a:solidFill>
                <a:latin typeface="Calibri" pitchFamily="34" charset="0"/>
              </a:rPr>
              <a:t>integration</a:t>
            </a:r>
          </a:p>
        </p:txBody>
      </p:sp>
      <p:pic>
        <p:nvPicPr>
          <p:cNvPr id="7171" name="Picture 8" descr="R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57150"/>
            <a:ext cx="1771650" cy="160734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9" descr="R0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771650"/>
            <a:ext cx="1771650" cy="162758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0" descr="R0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3486150"/>
            <a:ext cx="1771650" cy="162758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174" name="Object 11"/>
          <p:cNvGraphicFramePr>
            <a:graphicFrameLocks noChangeAspect="1"/>
          </p:cNvGraphicFramePr>
          <p:nvPr/>
        </p:nvGraphicFramePr>
        <p:xfrm>
          <a:off x="2235994" y="457200"/>
          <a:ext cx="850106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6" imgW="581040" imgH="200025" progId="Equation.3">
                  <p:embed/>
                </p:oleObj>
              </mc:Choice>
              <mc:Fallback>
                <p:oleObj name="Equation" r:id="rId6" imgW="581040" imgH="2000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994" y="457200"/>
                        <a:ext cx="850106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12"/>
          <p:cNvGraphicFramePr>
            <a:graphicFrameLocks noChangeAspect="1"/>
          </p:cNvGraphicFramePr>
          <p:nvPr/>
        </p:nvGraphicFramePr>
        <p:xfrm>
          <a:off x="2162175" y="2209800"/>
          <a:ext cx="866775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8" imgW="590490" imgH="200025" progId="Equation.3">
                  <p:embed/>
                </p:oleObj>
              </mc:Choice>
              <mc:Fallback>
                <p:oleObj name="Equation" r:id="rId8" imgW="590490" imgH="2000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175" y="2209800"/>
                        <a:ext cx="866775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13"/>
          <p:cNvGraphicFramePr>
            <a:graphicFrameLocks noChangeAspect="1"/>
          </p:cNvGraphicFramePr>
          <p:nvPr/>
        </p:nvGraphicFramePr>
        <p:xfrm>
          <a:off x="2114551" y="3888582"/>
          <a:ext cx="927497" cy="340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10" imgW="590490" imgH="200025" progId="Equation.3">
                  <p:embed/>
                </p:oleObj>
              </mc:Choice>
              <mc:Fallback>
                <p:oleObj name="Equation" r:id="rId10" imgW="590490" imgH="2000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551" y="3888582"/>
                        <a:ext cx="927497" cy="3405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428435"/>
              </p:ext>
            </p:extLst>
          </p:nvPr>
        </p:nvGraphicFramePr>
        <p:xfrm>
          <a:off x="4852988" y="2692400"/>
          <a:ext cx="170180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12" imgW="1028520" imgH="431640" progId="Equation.3">
                  <p:embed/>
                </p:oleObj>
              </mc:Choice>
              <mc:Fallback>
                <p:oleObj name="Equation" r:id="rId12" imgW="10285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2988" y="2692400"/>
                        <a:ext cx="1701800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160626"/>
              </p:ext>
            </p:extLst>
          </p:nvPr>
        </p:nvGraphicFramePr>
        <p:xfrm>
          <a:off x="4852988" y="1111251"/>
          <a:ext cx="1755775" cy="1417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14" imgW="1015920" imgH="812520" progId="Equation.3">
                  <p:embed/>
                </p:oleObj>
              </mc:Choice>
              <mc:Fallback>
                <p:oleObj name="Equation" r:id="rId14" imgW="101592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2988" y="1111251"/>
                        <a:ext cx="1755775" cy="141763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640801"/>
              </p:ext>
            </p:extLst>
          </p:nvPr>
        </p:nvGraphicFramePr>
        <p:xfrm>
          <a:off x="5218113" y="4136300"/>
          <a:ext cx="17557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16" imgW="1015920" imgH="203040" progId="Equation.3">
                  <p:embed/>
                </p:oleObj>
              </mc:Choice>
              <mc:Fallback>
                <p:oleObj name="Equation" r:id="rId16" imgW="10159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8113" y="4136300"/>
                        <a:ext cx="1755775" cy="4032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113906"/>
              </p:ext>
            </p:extLst>
          </p:nvPr>
        </p:nvGraphicFramePr>
        <p:xfrm>
          <a:off x="3222625" y="2089150"/>
          <a:ext cx="12192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18" imgW="698400" imgH="419040" progId="Equation.3">
                  <p:embed/>
                </p:oleObj>
              </mc:Choice>
              <mc:Fallback>
                <p:oleObj name="Equation" r:id="rId18" imgW="6984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625" y="2089150"/>
                        <a:ext cx="1219200" cy="7556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Text Box 18"/>
          <p:cNvSpPr txBox="1">
            <a:spLocks noChangeArrowheads="1"/>
          </p:cNvSpPr>
          <p:nvPr/>
        </p:nvSpPr>
        <p:spPr bwMode="auto">
          <a:xfrm>
            <a:off x="4689021" y="3574425"/>
            <a:ext cx="2371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dirty="0"/>
              <a:t>condition for outbreak: </a:t>
            </a:r>
          </a:p>
        </p:txBody>
      </p:sp>
    </p:spTree>
    <p:extLst>
      <p:ext uri="{BB962C8B-B14F-4D97-AF65-F5344CB8AC3E}">
        <p14:creationId xmlns:p14="http://schemas.microsoft.com/office/powerpoint/2010/main" val="49549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171450"/>
            <a:ext cx="7353300" cy="457200"/>
          </a:xfrm>
        </p:spPr>
        <p:txBody>
          <a:bodyPr/>
          <a:lstStyle/>
          <a:p>
            <a:pPr algn="ctr" eaLnBrk="1" hangingPunct="1"/>
            <a:r>
              <a:rPr lang="en-US" altLang="en-US" sz="2800" b="1" dirty="0">
                <a:solidFill>
                  <a:srgbClr val="D9531E"/>
                </a:solidFill>
                <a:latin typeface="Calibri" pitchFamily="34" charset="0"/>
              </a:rPr>
              <a:t>The effect of the airline transportation network</a:t>
            </a:r>
          </a:p>
        </p:txBody>
      </p:sp>
      <p:pic>
        <p:nvPicPr>
          <p:cNvPr id="14339" name="Picture 3" descr="Vespignani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2440782"/>
            <a:ext cx="6686550" cy="247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277541" y="4931569"/>
            <a:ext cx="6587728" cy="15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Ctr="1">
            <a:spAutoFit/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1050" b="1">
                <a:latin typeface="Arial" panose="020B0604020202020204" pitchFamily="34" charset="0"/>
              </a:rPr>
              <a:t>Colizza et al. (2007) PLoS Medicine 4, 0095 </a:t>
            </a:r>
          </a:p>
        </p:txBody>
      </p:sp>
      <p:pic>
        <p:nvPicPr>
          <p:cNvPr id="14341" name="Picture 5" descr="us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742950"/>
            <a:ext cx="23431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714750" y="685800"/>
            <a:ext cx="4286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Main modeling features (SARS, H1N1, etc.):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1800"/>
              <a:t> SIR model with empirical population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800"/>
              <a:t>   and airline traffic/network data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1800"/>
              <a:t> homogeneous mixing within cites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1800"/>
              <a:t> network connections and stochastic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800"/>
              <a:t>   transport between cities</a:t>
            </a:r>
            <a:endParaRPr lang="en-US" altLang="en-US" sz="180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5586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WorldAir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25186"/>
            <a:ext cx="815122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0375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14300"/>
            <a:ext cx="5829300" cy="628650"/>
          </a:xfrm>
        </p:spPr>
        <p:txBody>
          <a:bodyPr/>
          <a:lstStyle/>
          <a:p>
            <a:pPr eaLnBrk="1" hangingPunct="1"/>
            <a:r>
              <a:rPr lang="en-US" altLang="en-US" sz="3000"/>
              <a:t>Stochastic SIR on global networks</a:t>
            </a:r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295029"/>
              </p:ext>
            </p:extLst>
          </p:nvPr>
        </p:nvGraphicFramePr>
        <p:xfrm>
          <a:off x="1851025" y="731838"/>
          <a:ext cx="1706563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4" imgW="1231560" imgH="1206360" progId="Equation.3">
                  <p:embed/>
                </p:oleObj>
              </mc:Choice>
              <mc:Fallback>
                <p:oleObj name="Equation" r:id="rId4" imgW="1231560" imgH="1206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1025" y="731838"/>
                        <a:ext cx="1706563" cy="167957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5828" name="Group 4"/>
          <p:cNvGrpSpPr>
            <a:grpSpLocks/>
          </p:cNvGrpSpPr>
          <p:nvPr/>
        </p:nvGrpSpPr>
        <p:grpSpPr bwMode="auto">
          <a:xfrm>
            <a:off x="1277541" y="2942037"/>
            <a:ext cx="6587728" cy="2032397"/>
            <a:chOff x="113" y="2471"/>
            <a:chExt cx="5533" cy="1707"/>
          </a:xfrm>
        </p:grpSpPr>
        <p:pic>
          <p:nvPicPr>
            <p:cNvPr id="15378" name="Picture 5" descr="SIR_stochastic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" y="2471"/>
              <a:ext cx="4692" cy="1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9" name="Text Box 6"/>
            <p:cNvSpPr txBox="1">
              <a:spLocks noChangeArrowheads="1"/>
            </p:cNvSpPr>
            <p:nvPr/>
          </p:nvSpPr>
          <p:spPr bwMode="auto">
            <a:xfrm>
              <a:off x="113" y="4046"/>
              <a:ext cx="553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>
              <a:spAutoFit/>
            </a:bodyPr>
            <a:lstStyle>
              <a:lvl1pPr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altLang="en-US" sz="1050" b="1">
                  <a:latin typeface="Arial" panose="020B0604020202020204" pitchFamily="34" charset="0"/>
                </a:rPr>
                <a:t>Colizza  (2006) Bulletin of Math. Biol. 68, 1893-1921</a:t>
              </a:r>
            </a:p>
          </p:txBody>
        </p:sp>
      </p:grpSp>
      <p:grpSp>
        <p:nvGrpSpPr>
          <p:cNvPr id="205831" name="Group 7"/>
          <p:cNvGrpSpPr>
            <a:grpSpLocks/>
          </p:cNvGrpSpPr>
          <p:nvPr/>
        </p:nvGrpSpPr>
        <p:grpSpPr bwMode="auto">
          <a:xfrm>
            <a:off x="4800600" y="2514600"/>
            <a:ext cx="1143000" cy="571500"/>
            <a:chOff x="3072" y="2112"/>
            <a:chExt cx="960" cy="480"/>
          </a:xfrm>
        </p:grpSpPr>
        <p:sp>
          <p:nvSpPr>
            <p:cNvPr id="15376" name="Text Box 8"/>
            <p:cNvSpPr txBox="1">
              <a:spLocks noChangeArrowheads="1"/>
            </p:cNvSpPr>
            <p:nvPr/>
          </p:nvSpPr>
          <p:spPr bwMode="auto">
            <a:xfrm>
              <a:off x="3072" y="2112"/>
              <a:ext cx="960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50"/>
                <a:t>Gaussian noise</a:t>
              </a:r>
              <a:r>
                <a:rPr lang="en-US" altLang="en-US" sz="1800"/>
                <a:t> </a:t>
              </a:r>
            </a:p>
          </p:txBody>
        </p:sp>
        <p:sp>
          <p:nvSpPr>
            <p:cNvPr id="15377" name="Line 9"/>
            <p:cNvSpPr>
              <a:spLocks noChangeShapeType="1"/>
            </p:cNvSpPr>
            <p:nvPr/>
          </p:nvSpPr>
          <p:spPr bwMode="auto">
            <a:xfrm>
              <a:off x="3696" y="2352"/>
              <a:ext cx="144" cy="24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05834" name="Group 10"/>
          <p:cNvGrpSpPr>
            <a:grpSpLocks/>
          </p:cNvGrpSpPr>
          <p:nvPr/>
        </p:nvGrpSpPr>
        <p:grpSpPr bwMode="auto">
          <a:xfrm>
            <a:off x="6229350" y="2514600"/>
            <a:ext cx="1600200" cy="571500"/>
            <a:chOff x="4272" y="2112"/>
            <a:chExt cx="1344" cy="480"/>
          </a:xfrm>
        </p:grpSpPr>
        <p:sp>
          <p:nvSpPr>
            <p:cNvPr id="15374" name="Text Box 11"/>
            <p:cNvSpPr txBox="1">
              <a:spLocks noChangeArrowheads="1"/>
            </p:cNvSpPr>
            <p:nvPr/>
          </p:nvSpPr>
          <p:spPr bwMode="auto">
            <a:xfrm>
              <a:off x="4272" y="2112"/>
              <a:ext cx="1344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50"/>
                <a:t>stochastic travel operator</a:t>
              </a:r>
              <a:r>
                <a:rPr lang="en-US" altLang="en-US" sz="1800"/>
                <a:t> </a:t>
              </a:r>
            </a:p>
          </p:txBody>
        </p:sp>
        <p:sp>
          <p:nvSpPr>
            <p:cNvPr id="15375" name="Line 12"/>
            <p:cNvSpPr>
              <a:spLocks noChangeShapeType="1"/>
            </p:cNvSpPr>
            <p:nvPr/>
          </p:nvSpPr>
          <p:spPr bwMode="auto">
            <a:xfrm flipH="1">
              <a:off x="4368" y="2400"/>
              <a:ext cx="288" cy="192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5367" name="Text Box 13"/>
          <p:cNvSpPr txBox="1">
            <a:spLocks noChangeArrowheads="1"/>
          </p:cNvSpPr>
          <p:nvPr/>
        </p:nvSpPr>
        <p:spPr bwMode="auto">
          <a:xfrm>
            <a:off x="3943350" y="742950"/>
            <a:ext cx="37719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Main modeling features: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1800"/>
              <a:t> SIR model with empirical population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800"/>
              <a:t>   and airline traffic/network data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1800"/>
              <a:t> homogeneous mixing within cites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1800"/>
              <a:t> network connections and stochastic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800"/>
              <a:t>   transport between cities</a:t>
            </a:r>
            <a:endParaRPr lang="en-US" altLang="en-US" sz="1800">
              <a:sym typeface="Symbol" panose="05050102010706020507" pitchFamily="18" charset="2"/>
            </a:endParaRPr>
          </a:p>
        </p:txBody>
      </p:sp>
      <p:grpSp>
        <p:nvGrpSpPr>
          <p:cNvPr id="205838" name="Group 14"/>
          <p:cNvGrpSpPr>
            <a:grpSpLocks/>
          </p:cNvGrpSpPr>
          <p:nvPr/>
        </p:nvGrpSpPr>
        <p:grpSpPr bwMode="auto">
          <a:xfrm>
            <a:off x="3657600" y="2971800"/>
            <a:ext cx="3657600" cy="1714500"/>
            <a:chOff x="2112" y="2496"/>
            <a:chExt cx="3072" cy="1440"/>
          </a:xfrm>
        </p:grpSpPr>
        <p:sp>
          <p:nvSpPr>
            <p:cNvPr id="15370" name="Rectangle 15"/>
            <p:cNvSpPr>
              <a:spLocks noChangeArrowheads="1"/>
            </p:cNvSpPr>
            <p:nvPr/>
          </p:nvSpPr>
          <p:spPr bwMode="auto">
            <a:xfrm>
              <a:off x="2976" y="2496"/>
              <a:ext cx="1728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5371" name="Rectangle 16"/>
            <p:cNvSpPr>
              <a:spLocks noChangeArrowheads="1"/>
            </p:cNvSpPr>
            <p:nvPr/>
          </p:nvSpPr>
          <p:spPr bwMode="auto">
            <a:xfrm>
              <a:off x="3648" y="2880"/>
              <a:ext cx="1536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5372" name="Rectangle 17"/>
            <p:cNvSpPr>
              <a:spLocks noChangeArrowheads="1"/>
            </p:cNvSpPr>
            <p:nvPr/>
          </p:nvSpPr>
          <p:spPr bwMode="auto">
            <a:xfrm>
              <a:off x="2112" y="3360"/>
              <a:ext cx="16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5373" name="Rectangle 18"/>
            <p:cNvSpPr>
              <a:spLocks noChangeArrowheads="1"/>
            </p:cNvSpPr>
            <p:nvPr/>
          </p:nvSpPr>
          <p:spPr bwMode="auto">
            <a:xfrm>
              <a:off x="2688" y="3648"/>
              <a:ext cx="17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pic>
        <p:nvPicPr>
          <p:cNvPr id="205844" name="WorldAir.wmv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571500"/>
            <a:ext cx="3714750" cy="208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42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2058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584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Methicillin-resistant </a:t>
            </a:r>
            <a:r>
              <a:rPr lang="en-GB" dirty="0"/>
              <a:t>Staphylococcus</a:t>
            </a:r>
            <a:r>
              <a:rPr lang="en-GB" dirty="0" smtClean="0"/>
              <a:t> </a:t>
            </a:r>
            <a:r>
              <a:rPr lang="en-GB" dirty="0"/>
              <a:t>aureus (MRSA</a:t>
            </a:r>
            <a:r>
              <a:rPr lang="en-GB" dirty="0" smtClean="0"/>
              <a:t>) transmission at </a:t>
            </a:r>
            <a:r>
              <a:rPr lang="en-GB" dirty="0"/>
              <a:t>intensive </a:t>
            </a:r>
            <a:r>
              <a:rPr lang="en-GB" dirty="0" smtClean="0"/>
              <a:t>care unit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303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261257"/>
            <a:ext cx="7658100" cy="456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21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MRSA transmission </a:t>
            </a:r>
            <a:r>
              <a:rPr lang="en-GB" dirty="0"/>
              <a:t>at intensive care unit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Staphylococcus aureus is a major cause of healthcare associated bacteraemia and post-operative wound infection</a:t>
            </a:r>
          </a:p>
          <a:p>
            <a:r>
              <a:rPr lang="en-GB" dirty="0"/>
              <a:t>Methicillin-resistant S. aureus (MRSA) emerged in Europe in  1960s but now </a:t>
            </a:r>
            <a:r>
              <a:rPr lang="en-GB" dirty="0" smtClean="0"/>
              <a:t>is found </a:t>
            </a:r>
            <a:r>
              <a:rPr lang="en-GB" dirty="0"/>
              <a:t>throughout the world</a:t>
            </a:r>
          </a:p>
          <a:p>
            <a:r>
              <a:rPr lang="en-GB" dirty="0"/>
              <a:t>IPC strategies today are not frequently supported by rigorous scientific evidence</a:t>
            </a:r>
          </a:p>
        </p:txBody>
      </p:sp>
    </p:spTree>
    <p:extLst>
      <p:ext uri="{BB962C8B-B14F-4D97-AF65-F5344CB8AC3E}">
        <p14:creationId xmlns:p14="http://schemas.microsoft.com/office/powerpoint/2010/main" val="37185534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Susceptible patient (p) and healthcare worker (h)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73" y="1063229"/>
            <a:ext cx="7421854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6200" y="1317171"/>
            <a:ext cx="4396727" cy="32112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7943" y="1153887"/>
            <a:ext cx="1632857" cy="337457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5129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HAI?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Healthcare-associated infections </a:t>
            </a:r>
            <a:r>
              <a:rPr lang="en-US" dirty="0"/>
              <a:t>(</a:t>
            </a:r>
            <a:r>
              <a:rPr lang="en-US" dirty="0" smtClean="0"/>
              <a:t>HAIs)–infections that patients acquire during the course of receiving treatment for other conditions or that </a:t>
            </a:r>
            <a:r>
              <a:rPr lang="en-US" dirty="0"/>
              <a:t>h</a:t>
            </a:r>
            <a:r>
              <a:rPr lang="en-US" dirty="0" smtClean="0"/>
              <a:t>ealthcare workers acquire while performing their duties within a healthcare setting. </a:t>
            </a:r>
          </a:p>
        </p:txBody>
      </p:sp>
    </p:spTree>
    <p:extLst>
      <p:ext uri="{BB962C8B-B14F-4D97-AF65-F5344CB8AC3E}">
        <p14:creationId xmlns:p14="http://schemas.microsoft.com/office/powerpoint/2010/main" val="1141291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…. Infectious patient  </a:t>
            </a:r>
            <a:r>
              <a:rPr lang="en-US" dirty="0"/>
              <a:t>and healthcare </a:t>
            </a:r>
            <a:r>
              <a:rPr lang="en-US" dirty="0" smtClean="0"/>
              <a:t>worker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73" y="1063229"/>
            <a:ext cx="7421854" cy="365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25344" y="1219200"/>
            <a:ext cx="1197428" cy="33310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75313" y="1219200"/>
            <a:ext cx="1665515" cy="35016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3395" y="1063229"/>
            <a:ext cx="1707402" cy="36576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5249" y="1798439"/>
            <a:ext cx="359225" cy="24407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1645" y="2777728"/>
            <a:ext cx="359225" cy="24407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2160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 proportion of patients may be colonized on arrival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73" y="1063229"/>
            <a:ext cx="7421854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7429" y="2449286"/>
            <a:ext cx="1371600" cy="132805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97086" y="1502229"/>
            <a:ext cx="1621971" cy="306977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7114" y="2656114"/>
            <a:ext cx="1164772" cy="11212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416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allow for natural death of patients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73" y="1063229"/>
            <a:ext cx="7421854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6199" y="1937657"/>
            <a:ext cx="1654629" cy="25690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8973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Contact </a:t>
            </a:r>
            <a:r>
              <a:rPr lang="en-US" dirty="0"/>
              <a:t>r</a:t>
            </a:r>
            <a:r>
              <a:rPr lang="en-US" dirty="0" smtClean="0"/>
              <a:t>ate c and Transmission probability 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73" y="1063229"/>
            <a:ext cx="7421854" cy="365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644379"/>
            <a:ext cx="6096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030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…. Simplified mathematical equation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833355"/>
            <a:ext cx="8412480" cy="199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2756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91923" y="206828"/>
            <a:ext cx="8229600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55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Health-care-associated infections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Health-care-associated infections (HAIs) are characterized by pathology related to the presence of infectious agents or their products</a:t>
            </a:r>
          </a:p>
          <a:p>
            <a:r>
              <a:rPr lang="en-GB" dirty="0"/>
              <a:t>Transmissible agents – fungi, viruses, parasites, prions, etc.)</a:t>
            </a:r>
          </a:p>
          <a:p>
            <a:r>
              <a:rPr lang="en-GB" dirty="0"/>
              <a:t>HAIs are often caused by bacteria, which frequently acquires resistance to one or more antimicrobial agents </a:t>
            </a:r>
          </a:p>
          <a:p>
            <a:r>
              <a:rPr lang="en-GB" dirty="0"/>
              <a:t>Bacteria  have the ability to colonize human beings for prolonged period of </a:t>
            </a:r>
            <a:r>
              <a:rPr lang="en-GB" dirty="0" smtClean="0"/>
              <a:t>time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37909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mathematical tools in unpacking HAI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875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208"/>
            <a:ext cx="8229600" cy="857250"/>
          </a:xfrm>
        </p:spPr>
        <p:txBody>
          <a:bodyPr/>
          <a:lstStyle/>
          <a:p>
            <a:r>
              <a:rPr lang="en-US" dirty="0" smtClean="0"/>
              <a:t>Where Mathematical Models are required</a:t>
            </a:r>
            <a:endParaRPr lang="en-US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041458"/>
            <a:ext cx="576072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277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99745" cy="50183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5728061" y="1055914"/>
            <a:ext cx="27736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25423"/>
                </a:solidFill>
                <a:latin typeface="Calibri" pitchFamily="34" charset="0"/>
                <a:ea typeface="+mj-ea"/>
                <a:cs typeface="+mj-cs"/>
              </a:rPr>
              <a:t>What are the dynamics </a:t>
            </a:r>
            <a:r>
              <a:rPr lang="en-US" sz="2800" b="1" dirty="0" smtClean="0">
                <a:solidFill>
                  <a:srgbClr val="E25423"/>
                </a:solidFill>
                <a:latin typeface="Calibri" pitchFamily="34" charset="0"/>
                <a:ea typeface="+mj-ea"/>
                <a:cs typeface="+mj-cs"/>
              </a:rPr>
              <a:t>(</a:t>
            </a:r>
            <a:r>
              <a:rPr lang="en-US" sz="2800" b="1" dirty="0" err="1" smtClean="0">
                <a:solidFill>
                  <a:srgbClr val="E25423"/>
                </a:solidFill>
                <a:latin typeface="Calibri" pitchFamily="34" charset="0"/>
                <a:ea typeface="+mj-ea"/>
                <a:cs typeface="+mj-cs"/>
              </a:rPr>
              <a:t>e.g</a:t>
            </a:r>
            <a:r>
              <a:rPr lang="en-US" sz="2800" b="1" dirty="0" smtClean="0">
                <a:solidFill>
                  <a:srgbClr val="E25423"/>
                </a:solidFill>
                <a:latin typeface="Calibri" pitchFamily="34" charset="0"/>
                <a:ea typeface="+mj-ea"/>
                <a:cs typeface="+mj-cs"/>
              </a:rPr>
              <a:t> “force </a:t>
            </a:r>
            <a:r>
              <a:rPr lang="en-US" sz="2800" b="1" dirty="0">
                <a:solidFill>
                  <a:srgbClr val="E25423"/>
                </a:solidFill>
                <a:latin typeface="Calibri" pitchFamily="34" charset="0"/>
                <a:ea typeface="+mj-ea"/>
                <a:cs typeface="+mj-cs"/>
              </a:rPr>
              <a:t>of infection”) </a:t>
            </a:r>
            <a:r>
              <a:rPr lang="en-US" sz="2800" b="1" dirty="0" smtClean="0">
                <a:solidFill>
                  <a:srgbClr val="E25423"/>
                </a:solidFill>
                <a:latin typeface="Calibri" pitchFamily="34" charset="0"/>
                <a:ea typeface="+mj-ea"/>
                <a:cs typeface="+mj-cs"/>
              </a:rPr>
              <a:t>underlying the healthcare-patient infection?</a:t>
            </a:r>
            <a:endParaRPr lang="en-US" sz="2800" b="1" dirty="0">
              <a:solidFill>
                <a:srgbClr val="E25423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684932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Understanding </a:t>
            </a:r>
            <a:r>
              <a:rPr lang="en-GB" dirty="0"/>
              <a:t>of the underlying dynamics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3600" dirty="0"/>
              <a:t>Control of HAIs DEMAND </a:t>
            </a:r>
            <a:r>
              <a:rPr lang="en-GB" sz="3600" dirty="0" smtClean="0"/>
              <a:t>thorough </a:t>
            </a:r>
            <a:r>
              <a:rPr lang="en-GB" sz="3600" dirty="0"/>
              <a:t>understanding of the underlying dynamics of HAIs w.r.t  their ecology, epidemiology and economic ramifications</a:t>
            </a:r>
          </a:p>
        </p:txBody>
      </p:sp>
    </p:spTree>
    <p:extLst>
      <p:ext uri="{BB962C8B-B14F-4D97-AF65-F5344CB8AC3E}">
        <p14:creationId xmlns:p14="http://schemas.microsoft.com/office/powerpoint/2010/main" val="286476463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Mathematical </a:t>
            </a:r>
            <a:r>
              <a:rPr lang="en-GB" dirty="0"/>
              <a:t>models provide evidence-based and cost-effective methods</a:t>
            </a:r>
          </a:p>
          <a:p>
            <a:r>
              <a:rPr lang="en-GB" dirty="0"/>
              <a:t>Mathematical models identify factors responsible for the observed patterns of occurrence and provide a theoretical guidelines for the design of efficient countermeasures</a:t>
            </a:r>
          </a:p>
          <a:p>
            <a:r>
              <a:rPr lang="en-GB" dirty="0"/>
              <a:t> Mathematical models aim improve the understanding of the pathogen transmissions  by estimating the transmission rate of contagions and predicting  the impact of interventions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555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SIR model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886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EH_ATSDR_combined">
  <a:themeElements>
    <a:clrScheme name="Custom 10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1_NCEZID_PPT_dark([1]">
  <a:themeElements>
    <a:clrScheme name="NCEZID Dark PPT Colors">
      <a:dk1>
        <a:srgbClr val="FFC000"/>
      </a:dk1>
      <a:lt1>
        <a:srgbClr val="0F56DC"/>
      </a:lt1>
      <a:dk2>
        <a:srgbClr val="FFFFFF"/>
      </a:dk2>
      <a:lt2>
        <a:srgbClr val="FFFFFF"/>
      </a:lt2>
      <a:accent1>
        <a:srgbClr val="BD3632"/>
      </a:accent1>
      <a:accent2>
        <a:srgbClr val="782327"/>
      </a:accent2>
      <a:accent3>
        <a:srgbClr val="7D7A00"/>
      </a:accent3>
      <a:accent4>
        <a:srgbClr val="156570"/>
      </a:accent4>
      <a:accent5>
        <a:srgbClr val="6E267B"/>
      </a:accent5>
      <a:accent6>
        <a:srgbClr val="002060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DHQPMaster">
  <a:themeElements>
    <a:clrScheme name="DHQPMaster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DHQPMaster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HQPMaster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HQPMaster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HQPMaster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NCHHSTP_PPT_dark(">
  <a:themeElements>
    <a:clrScheme name="NCEZID Dark PPT Colors">
      <a:dk1>
        <a:srgbClr val="FFC000"/>
      </a:dk1>
      <a:lt1>
        <a:srgbClr val="0F56DC"/>
      </a:lt1>
      <a:dk2>
        <a:srgbClr val="FFFFFF"/>
      </a:dk2>
      <a:lt2>
        <a:srgbClr val="FFFFFF"/>
      </a:lt2>
      <a:accent1>
        <a:srgbClr val="BD3632"/>
      </a:accent1>
      <a:accent2>
        <a:srgbClr val="782327"/>
      </a:accent2>
      <a:accent3>
        <a:srgbClr val="7D7A00"/>
      </a:accent3>
      <a:accent4>
        <a:srgbClr val="156570"/>
      </a:accent4>
      <a:accent5>
        <a:srgbClr val="6E267B"/>
      </a:accent5>
      <a:accent6>
        <a:srgbClr val="002060"/>
      </a:accent6>
      <a:hlink>
        <a:srgbClr val="FFC000"/>
      </a:hlink>
      <a:folHlink>
        <a:srgbClr val="3077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CEZID_PPT_dark([1]">
  <a:themeElements>
    <a:clrScheme name="NCEZID Dark PPT Colors">
      <a:dk1>
        <a:srgbClr val="FFC000"/>
      </a:dk1>
      <a:lt1>
        <a:srgbClr val="0F56DC"/>
      </a:lt1>
      <a:dk2>
        <a:srgbClr val="FFFFFF"/>
      </a:dk2>
      <a:lt2>
        <a:srgbClr val="FFFFFF"/>
      </a:lt2>
      <a:accent1>
        <a:srgbClr val="BD3632"/>
      </a:accent1>
      <a:accent2>
        <a:srgbClr val="782327"/>
      </a:accent2>
      <a:accent3>
        <a:srgbClr val="7D7A00"/>
      </a:accent3>
      <a:accent4>
        <a:srgbClr val="156570"/>
      </a:accent4>
      <a:accent5>
        <a:srgbClr val="6E267B"/>
      </a:accent5>
      <a:accent6>
        <a:srgbClr val="002060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AAA_New CDC template - DB 0119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NCEZID_PPT_dark(">
  <a:themeElements>
    <a:clrScheme name="NCEZID Dark PPT Colors">
      <a:dk1>
        <a:srgbClr val="FFC000"/>
      </a:dk1>
      <a:lt1>
        <a:srgbClr val="0F56DC"/>
      </a:lt1>
      <a:dk2>
        <a:srgbClr val="FFFFFF"/>
      </a:dk2>
      <a:lt2>
        <a:srgbClr val="FFFFFF"/>
      </a:lt2>
      <a:accent1>
        <a:srgbClr val="BD3632"/>
      </a:accent1>
      <a:accent2>
        <a:srgbClr val="782327"/>
      </a:accent2>
      <a:accent3>
        <a:srgbClr val="7D7A00"/>
      </a:accent3>
      <a:accent4>
        <a:srgbClr val="156570"/>
      </a:accent4>
      <a:accent5>
        <a:srgbClr val="6E267B"/>
      </a:accent5>
      <a:accent6>
        <a:srgbClr val="002060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NCEZID_PPT_dark(">
  <a:themeElements>
    <a:clrScheme name="NCEZID Dark PPT Colors">
      <a:dk1>
        <a:srgbClr val="FFC000"/>
      </a:dk1>
      <a:lt1>
        <a:srgbClr val="0F56DC"/>
      </a:lt1>
      <a:dk2>
        <a:srgbClr val="FFFFFF"/>
      </a:dk2>
      <a:lt2>
        <a:srgbClr val="FFFFFF"/>
      </a:lt2>
      <a:accent1>
        <a:srgbClr val="BD3632"/>
      </a:accent1>
      <a:accent2>
        <a:srgbClr val="782327"/>
      </a:accent2>
      <a:accent3>
        <a:srgbClr val="7D7A00"/>
      </a:accent3>
      <a:accent4>
        <a:srgbClr val="156570"/>
      </a:accent4>
      <a:accent5>
        <a:srgbClr val="6E267B"/>
      </a:accent5>
      <a:accent6>
        <a:srgbClr val="002060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NCHHSTP_PPT_dark(">
  <a:themeElements>
    <a:clrScheme name="NCEZID Dark PPT Colors">
      <a:dk1>
        <a:srgbClr val="FFC000"/>
      </a:dk1>
      <a:lt1>
        <a:srgbClr val="0F56DC"/>
      </a:lt1>
      <a:dk2>
        <a:srgbClr val="FFFFFF"/>
      </a:dk2>
      <a:lt2>
        <a:srgbClr val="FFFFFF"/>
      </a:lt2>
      <a:accent1>
        <a:srgbClr val="BD3632"/>
      </a:accent1>
      <a:accent2>
        <a:srgbClr val="782327"/>
      </a:accent2>
      <a:accent3>
        <a:srgbClr val="7D7A00"/>
      </a:accent3>
      <a:accent4>
        <a:srgbClr val="156570"/>
      </a:accent4>
      <a:accent5>
        <a:srgbClr val="6E267B"/>
      </a:accent5>
      <a:accent6>
        <a:srgbClr val="002060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NCHHSTP_PPT_dark(">
  <a:themeElements>
    <a:clrScheme name="NCEZID Dark PPT Colors">
      <a:dk1>
        <a:srgbClr val="FFC000"/>
      </a:dk1>
      <a:lt1>
        <a:srgbClr val="0F56DC"/>
      </a:lt1>
      <a:dk2>
        <a:srgbClr val="FFFFFF"/>
      </a:dk2>
      <a:lt2>
        <a:srgbClr val="FFFFFF"/>
      </a:lt2>
      <a:accent1>
        <a:srgbClr val="BD3632"/>
      </a:accent1>
      <a:accent2>
        <a:srgbClr val="782327"/>
      </a:accent2>
      <a:accent3>
        <a:srgbClr val="7D7A00"/>
      </a:accent3>
      <a:accent4>
        <a:srgbClr val="156570"/>
      </a:accent4>
      <a:accent5>
        <a:srgbClr val="6E267B"/>
      </a:accent5>
      <a:accent6>
        <a:srgbClr val="002060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NCHHSTP_PPT_dark(">
  <a:themeElements>
    <a:clrScheme name="NCEZID Dark PPT Colors">
      <a:dk1>
        <a:srgbClr val="FFC000"/>
      </a:dk1>
      <a:lt1>
        <a:srgbClr val="0F56DC"/>
      </a:lt1>
      <a:dk2>
        <a:srgbClr val="FFFFFF"/>
      </a:dk2>
      <a:lt2>
        <a:srgbClr val="FFFFFF"/>
      </a:lt2>
      <a:accent1>
        <a:srgbClr val="BD3632"/>
      </a:accent1>
      <a:accent2>
        <a:srgbClr val="782327"/>
      </a:accent2>
      <a:accent3>
        <a:srgbClr val="7D7A00"/>
      </a:accent3>
      <a:accent4>
        <a:srgbClr val="156570"/>
      </a:accent4>
      <a:accent5>
        <a:srgbClr val="6E267B"/>
      </a:accent5>
      <a:accent6>
        <a:srgbClr val="002060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7638</TotalTime>
  <Words>533</Words>
  <Application>Microsoft Office PowerPoint</Application>
  <PresentationFormat>On-screen Show (16:9)</PresentationFormat>
  <Paragraphs>76</Paragraphs>
  <Slides>25</Slides>
  <Notes>5</Notes>
  <HiddenSlides>0</HiddenSlides>
  <MMClips>2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48" baseType="lpstr">
      <vt:lpstr>Calibri</vt:lpstr>
      <vt:lpstr>Symbol</vt:lpstr>
      <vt:lpstr>Myriad Web Pro</vt:lpstr>
      <vt:lpstr>ＭＳ Ｐゴシック</vt:lpstr>
      <vt:lpstr>Times New Roman</vt:lpstr>
      <vt:lpstr>Arial</vt:lpstr>
      <vt:lpstr>Arial Narrow</vt:lpstr>
      <vt:lpstr>StarSymbol</vt:lpstr>
      <vt:lpstr>Wingdings</vt:lpstr>
      <vt:lpstr>Courier New</vt:lpstr>
      <vt:lpstr>NCEH_ATSDR_combined</vt:lpstr>
      <vt:lpstr>1_NCHHSTP_PPT_dark(</vt:lpstr>
      <vt:lpstr>NCEZID_PPT_dark([1]</vt:lpstr>
      <vt:lpstr>1_AAA_New CDC template - DB 011911</vt:lpstr>
      <vt:lpstr>NCEZID_PPT_dark(</vt:lpstr>
      <vt:lpstr>1_NCEZID_PPT_dark(</vt:lpstr>
      <vt:lpstr>NCHHSTP_PPT_dark(</vt:lpstr>
      <vt:lpstr>2_NCHHSTP_PPT_dark(</vt:lpstr>
      <vt:lpstr>3_NCHHSTP_PPT_dark(</vt:lpstr>
      <vt:lpstr>1_NCEZID_PPT_dark([1]</vt:lpstr>
      <vt:lpstr>DHQPMaster</vt:lpstr>
      <vt:lpstr>Microsoft Equation 3.0</vt:lpstr>
      <vt:lpstr>Equation</vt:lpstr>
      <vt:lpstr>Mathematical Tools for Understanding Healthcare Associated Infections</vt:lpstr>
      <vt:lpstr>What is HAI?</vt:lpstr>
      <vt:lpstr>Health-care-associated infections </vt:lpstr>
      <vt:lpstr>Need for mathematical tools in unpacking HAI</vt:lpstr>
      <vt:lpstr>Where Mathematical Models are required</vt:lpstr>
      <vt:lpstr>PowerPoint Presentation</vt:lpstr>
      <vt:lpstr>Understanding of the underlying dynamics</vt:lpstr>
      <vt:lpstr>PowerPoint Presentation</vt:lpstr>
      <vt:lpstr>SIR model</vt:lpstr>
      <vt:lpstr>SIR model for epidemics (compartmental model)</vt:lpstr>
      <vt:lpstr>SIR model for epidemics</vt:lpstr>
      <vt:lpstr>SIR model for epidemics:  numerical integration</vt:lpstr>
      <vt:lpstr>The effect of the airline transportation network</vt:lpstr>
      <vt:lpstr>PowerPoint Presentation</vt:lpstr>
      <vt:lpstr>Stochastic SIR on global networks</vt:lpstr>
      <vt:lpstr>Methicillin-resistant Staphylococcus aureus (MRSA) transmission at intensive care unit</vt:lpstr>
      <vt:lpstr>PowerPoint Presentation</vt:lpstr>
      <vt:lpstr>MRSA transmission at intensive care unit</vt:lpstr>
      <vt:lpstr>… Susceptible patient (p) and healthcare worker (h)</vt:lpstr>
      <vt:lpstr>…. Infectious patient  and healthcare worker</vt:lpstr>
      <vt:lpstr>… a proportion of patients may be colonized on arrival</vt:lpstr>
      <vt:lpstr>… allow for natural death of patients</vt:lpstr>
      <vt:lpstr>… Contact rate c and Transmission probability p</vt:lpstr>
      <vt:lpstr>…. Simplified mathematical equation</vt:lpstr>
      <vt:lpstr>PowerPoint Presentation</vt:lpstr>
    </vt:vector>
  </TitlesOfParts>
  <Company>CDC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Mwalili, Samuel</cp:lastModifiedBy>
  <cp:revision>421</cp:revision>
  <dcterms:created xsi:type="dcterms:W3CDTF">2011-03-17T17:43:16Z</dcterms:created>
  <dcterms:modified xsi:type="dcterms:W3CDTF">2016-11-17T22:46:36Z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