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73" r:id="rId4"/>
    <p:sldId id="294" r:id="rId5"/>
    <p:sldId id="276" r:id="rId6"/>
    <p:sldId id="275" r:id="rId7"/>
    <p:sldId id="279" r:id="rId8"/>
    <p:sldId id="288" r:id="rId9"/>
    <p:sldId id="277" r:id="rId10"/>
    <p:sldId id="258" r:id="rId11"/>
    <p:sldId id="310" r:id="rId12"/>
    <p:sldId id="315" r:id="rId13"/>
    <p:sldId id="308" r:id="rId14"/>
    <p:sldId id="311" r:id="rId15"/>
    <p:sldId id="287" r:id="rId16"/>
    <p:sldId id="270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juguna, Stella (CDC/CGH/DGHT)" initials="NS(" lastIdx="10" clrIdx="0">
    <p:extLst/>
  </p:cmAuthor>
  <p:cmAuthor id="2" name="Mary w. Mbugua" initials="MwM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20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N=7980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06398767600784"/>
          <c:y val="0.1210783311263153"/>
          <c:w val="0.87929053016216918"/>
          <c:h val="0.705786142057320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0F-433B-8A7A-5D1407008B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0F-433B-8A7A-5D1407008B7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0F-433B-8A7A-5D1407008B7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0F-433B-8A7A-5D1407008B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Patient category</c:v>
                </c:pt>
                <c:pt idx="1">
                  <c:v>New</c:v>
                </c:pt>
                <c:pt idx="2">
                  <c:v>Previously treated</c:v>
                </c:pt>
                <c:pt idx="3">
                  <c:v>MDR-TB follow-up</c:v>
                </c:pt>
                <c:pt idx="4">
                  <c:v>MDR-TB contacts</c:v>
                </c:pt>
                <c:pt idx="5">
                  <c:v>Unknown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1">
                  <c:v>1652</c:v>
                </c:pt>
                <c:pt idx="2">
                  <c:v>3389</c:v>
                </c:pt>
                <c:pt idx="3">
                  <c:v>2401</c:v>
                </c:pt>
                <c:pt idx="4">
                  <c:v>76</c:v>
                </c:pt>
                <c:pt idx="5">
                  <c:v>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50F-433B-8A7A-5D1407008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019264"/>
        <c:axId val="467021184"/>
      </c:barChart>
      <c:catAx>
        <c:axId val="467019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 smtClean="0"/>
                  <a:t>Patient Category</a:t>
                </a:r>
                <a:endParaRPr lang="en-US" sz="105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21184"/>
        <c:crosses val="autoZero"/>
        <c:auto val="1"/>
        <c:lblAlgn val="ctr"/>
        <c:lblOffset val="100"/>
        <c:noMultiLvlLbl val="0"/>
      </c:catAx>
      <c:valAx>
        <c:axId val="467021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 smtClean="0"/>
                  <a:t>Number of samples</a:t>
                </a:r>
                <a:endParaRPr lang="en-US" sz="105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19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[jn (3).xlsx]Sheet4!PivotTable3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Sheet4!$B$3:$B$4</c:f>
              <c:strCache>
                <c:ptCount val="1"/>
                <c:pt idx="0">
                  <c:v>Delay between sample collection and reception at NTRL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Sheet4!$B$5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Sheet4!$C$3:$C$4</c:f>
              <c:strCache>
                <c:ptCount val="1"/>
                <c:pt idx="0">
                  <c:v>Leaking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Sheet4!$C$5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Sheet4!$D$3:$D$4</c:f>
              <c:strCache>
                <c:ptCount val="1"/>
                <c:pt idx="0">
                  <c:v>Mismatched information on request form and specimen container.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Sheet4!$D$5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Sheet4!$E$3:$E$4</c:f>
              <c:strCache>
                <c:ptCount val="1"/>
                <c:pt idx="0">
                  <c:v>Missing Information Required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Sheet4!$E$5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4"/>
          <c:order val="4"/>
          <c:tx>
            <c:strRef>
              <c:f>Sheet4!$F$3:$F$4</c:f>
              <c:strCache>
                <c:ptCount val="1"/>
                <c:pt idx="0">
                  <c:v>No Label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Sheet4!$F$5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Sheet4!$G$3:$G$4</c:f>
              <c:strCache>
                <c:ptCount val="1"/>
                <c:pt idx="0">
                  <c:v>No Request Form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Sheet4!$G$5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6"/>
          <c:order val="6"/>
          <c:tx>
            <c:strRef>
              <c:f>Sheet4!$H$3:$H$4</c:f>
              <c:strCache>
                <c:ptCount val="1"/>
                <c:pt idx="0">
                  <c:v>No Sample in the Container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Sheet4!$H$5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7"/>
          <c:order val="7"/>
          <c:tx>
            <c:strRef>
              <c:f>Sheet4!$I$3:$I$4</c:f>
              <c:strCache>
                <c:ptCount val="1"/>
                <c:pt idx="0">
                  <c:v>Request form without samples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Sheet4!$I$5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8"/>
          <c:order val="8"/>
          <c:tx>
            <c:strRef>
              <c:f>Sheet4!$J$3:$J$4</c:f>
              <c:strCache>
                <c:ptCount val="1"/>
                <c:pt idx="0">
                  <c:v>Sample in the wrong Container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Sheet4!$J$5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8323712"/>
        <c:axId val="468346368"/>
      </c:barChart>
      <c:catAx>
        <c:axId val="468323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Reason for rejection</a:t>
                </a:r>
                <a:endParaRPr lang="en-US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68346368"/>
        <c:crosses val="autoZero"/>
        <c:auto val="1"/>
        <c:lblAlgn val="ctr"/>
        <c:lblOffset val="100"/>
        <c:noMultiLvlLbl val="0"/>
      </c:catAx>
      <c:valAx>
        <c:axId val="4683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Number rejected</a:t>
                </a:r>
                <a:endParaRPr lang="en-US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0B-4B41-B49C-B0FF618EAC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0B-4B41-B49C-B0FF618EAC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0B-4B41-B49C-B0FF618EAC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0B-4B41-B49C-B0FF618EAC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0B-4B41-B49C-B0FF618EAC4E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Sheet7!$C$3:$C$7</c:f>
              <c:strCache>
                <c:ptCount val="5"/>
                <c:pt idx="0">
                  <c:v>MDR -FU</c:v>
                </c:pt>
                <c:pt idx="1">
                  <c:v>MDR CONTACTS</c:v>
                </c:pt>
                <c:pt idx="2">
                  <c:v>NEW</c:v>
                </c:pt>
                <c:pt idx="3">
                  <c:v>RELAPSE</c:v>
                </c:pt>
                <c:pt idx="4">
                  <c:v>RETURN AFTER DEFAULT</c:v>
                </c:pt>
              </c:strCache>
            </c:strRef>
          </c:cat>
          <c:val>
            <c:numRef>
              <c:f>Sheet7!$D$3:$D$7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0B-4B41-B49C-B0FF618EA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2.15579E-7</cdr:x>
      <cdr:y>0.0031</cdr:y>
    </cdr:from>
    <cdr:to>
      <cdr:x>0.05955</cdr:x>
      <cdr:y>0.26006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257175" y="266700"/>
          <a:ext cx="790575" cy="27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4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0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3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D210-AC94-42BC-8849-5083F98B5D1D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22F3-F2B5-4362-8E22-E628C970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9" y="245541"/>
            <a:ext cx="11446701" cy="1984092"/>
          </a:xfrm>
        </p:spPr>
        <p:txBody>
          <a:bodyPr>
            <a:normAutofit fontScale="90000"/>
          </a:bodyPr>
          <a:lstStyle/>
          <a:p>
            <a:r>
              <a:rPr lang="sw-KE" sz="4000" b="1" dirty="0"/>
              <a:t>The importance of infection prevention control in a </a:t>
            </a:r>
            <a:r>
              <a:rPr lang="sw-KE" sz="4000" b="1" dirty="0" smtClean="0"/>
              <a:t>Tuberculosis </a:t>
            </a:r>
            <a:r>
              <a:rPr lang="sw-KE" sz="4000" b="1" dirty="0"/>
              <a:t>Reference laboratory in Kenya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4" y="1714499"/>
            <a:ext cx="9929813" cy="321511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w-KE" sz="9600" b="1" dirty="0"/>
              <a:t>Authors</a:t>
            </a:r>
            <a:r>
              <a:rPr lang="sw-KE" sz="9600" b="1" dirty="0" smtClean="0"/>
              <a:t>: </a:t>
            </a:r>
            <a:r>
              <a:rPr lang="sw-KE" sz="9600" i="1" u="sng" dirty="0"/>
              <a:t>Jennifer Njuhigu</a:t>
            </a:r>
            <a:r>
              <a:rPr lang="sw-KE" sz="9600" i="1" u="sng" baseline="30000" dirty="0"/>
              <a:t>1**, </a:t>
            </a:r>
            <a:r>
              <a:rPr lang="sw-KE" sz="9600" dirty="0" smtClean="0"/>
              <a:t>Zipporah </a:t>
            </a:r>
            <a:r>
              <a:rPr lang="sw-KE" sz="9600" dirty="0"/>
              <a:t>Mwongera</a:t>
            </a:r>
            <a:r>
              <a:rPr lang="sw-KE" sz="9600" baseline="30000" dirty="0"/>
              <a:t>1</a:t>
            </a:r>
            <a:r>
              <a:rPr lang="sw-KE" sz="9600" dirty="0"/>
              <a:t>,Joseph </a:t>
            </a:r>
            <a:r>
              <a:rPr lang="sw-KE" sz="9600" dirty="0" smtClean="0"/>
              <a:t>Osoga</a:t>
            </a:r>
            <a:r>
              <a:rPr lang="sw-KE" sz="9600" baseline="30000" dirty="0" smtClean="0"/>
              <a:t>2</a:t>
            </a:r>
            <a:r>
              <a:rPr lang="sw-KE" sz="9600" dirty="0"/>
              <a:t>, Beatrice Khamala</a:t>
            </a:r>
            <a:r>
              <a:rPr lang="sw-KE" sz="9600" baseline="30000" dirty="0"/>
              <a:t>1</a:t>
            </a:r>
            <a:r>
              <a:rPr lang="sw-KE" sz="9600" dirty="0"/>
              <a:t>,  Margaret </a:t>
            </a:r>
            <a:r>
              <a:rPr lang="sw-KE" sz="9600" dirty="0" smtClean="0"/>
              <a:t>Mburu</a:t>
            </a:r>
            <a:r>
              <a:rPr lang="sw-KE" sz="9600" baseline="30000" dirty="0" smtClean="0"/>
              <a:t>3, </a:t>
            </a:r>
            <a:r>
              <a:rPr lang="sw-KE" sz="9600" dirty="0" smtClean="0"/>
              <a:t>Christina Mwachari </a:t>
            </a:r>
            <a:r>
              <a:rPr lang="sw-KE" sz="9600" baseline="30000" dirty="0" smtClean="0"/>
              <a:t>2, </a:t>
            </a:r>
            <a:r>
              <a:rPr lang="sw-KE" sz="9600" dirty="0" smtClean="0"/>
              <a:t>Nellie </a:t>
            </a:r>
            <a:r>
              <a:rPr lang="sw-KE" sz="9600" dirty="0"/>
              <a:t>Mukiri</a:t>
            </a:r>
            <a:r>
              <a:rPr lang="sw-KE" sz="9600" baseline="30000" dirty="0"/>
              <a:t>1</a:t>
            </a:r>
            <a:r>
              <a:rPr lang="sw-KE" sz="9600" dirty="0"/>
              <a:t>, Mamo </a:t>
            </a:r>
            <a:r>
              <a:rPr lang="sw-KE" sz="9600" dirty="0" smtClean="0"/>
              <a:t>Umuro</a:t>
            </a:r>
            <a:r>
              <a:rPr lang="sw-KE" sz="9600" baseline="30000" dirty="0" smtClean="0"/>
              <a:t>4</a:t>
            </a:r>
          </a:p>
          <a:p>
            <a:r>
              <a:rPr lang="sw-KE" sz="9600" b="1" dirty="0" smtClean="0"/>
              <a:t>Author Affiliations</a:t>
            </a:r>
          </a:p>
          <a:p>
            <a:pPr algn="l"/>
            <a:r>
              <a:rPr lang="sw-KE" sz="8000" dirty="0" smtClean="0"/>
              <a:t>1. Kenya </a:t>
            </a:r>
            <a:r>
              <a:rPr lang="sw-KE" sz="8000" dirty="0"/>
              <a:t>National Tuberculosis Reference Laboratory (KNTRL)</a:t>
            </a:r>
            <a:endParaRPr lang="en-US" sz="8000" dirty="0"/>
          </a:p>
          <a:p>
            <a:pPr lvl="0" algn="l"/>
            <a:r>
              <a:rPr lang="sw-KE" sz="8000" dirty="0" smtClean="0"/>
              <a:t>2. University </a:t>
            </a:r>
            <a:r>
              <a:rPr lang="sw-KE" sz="8000" dirty="0"/>
              <a:t>of Maryland Baltimore (UMB-K), Nairobi </a:t>
            </a:r>
            <a:r>
              <a:rPr lang="sw-KE" sz="8000" dirty="0" smtClean="0"/>
              <a:t>Kenya</a:t>
            </a:r>
            <a:endParaRPr lang="en-US" sz="8000" dirty="0"/>
          </a:p>
          <a:p>
            <a:pPr lvl="0" algn="l"/>
            <a:r>
              <a:rPr lang="sw-KE" sz="8000" dirty="0" smtClean="0"/>
              <a:t>3. Division </a:t>
            </a:r>
            <a:r>
              <a:rPr lang="sw-KE" sz="8000" dirty="0"/>
              <a:t>of Global HIV &amp; TB (DGHT), United States Centre for Disease Control and Prevention </a:t>
            </a:r>
            <a:endParaRPr lang="sw-KE" sz="8000" dirty="0" smtClean="0"/>
          </a:p>
          <a:p>
            <a:pPr lvl="0" algn="l"/>
            <a:r>
              <a:rPr lang="sw-KE" sz="8000" dirty="0"/>
              <a:t> </a:t>
            </a:r>
            <a:r>
              <a:rPr lang="sw-KE" sz="8000" dirty="0" smtClean="0"/>
              <a:t>    (</a:t>
            </a:r>
            <a:r>
              <a:rPr lang="sw-KE" sz="8000" dirty="0"/>
              <a:t>CDC</a:t>
            </a:r>
            <a:r>
              <a:rPr lang="sw-KE" sz="8000" dirty="0" smtClean="0"/>
              <a:t>),Kenya</a:t>
            </a:r>
          </a:p>
          <a:p>
            <a:pPr algn="l"/>
            <a:r>
              <a:rPr lang="sw-KE" sz="8000" dirty="0" smtClean="0"/>
              <a:t>4</a:t>
            </a:r>
            <a:r>
              <a:rPr lang="sw-KE" sz="8000" dirty="0"/>
              <a:t>. National Public Health Laboratory (NPHL)</a:t>
            </a:r>
          </a:p>
          <a:p>
            <a:pPr lvl="0" algn="l"/>
            <a:endParaRPr lang="en-US" sz="7200" dirty="0"/>
          </a:p>
          <a:p>
            <a:pPr lvl="4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sw-KE" sz="8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sw-K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                                                                                         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17726" y="4929613"/>
            <a:ext cx="925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w-K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IPNET 2018 Conference, Nyeri, Kenya</a:t>
            </a:r>
            <a:r>
              <a:rPr lang="sw-KE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726" y="4929612"/>
            <a:ext cx="925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w-K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IPNET 2018 Conference, Nyeri, Kenya</a:t>
            </a:r>
            <a:r>
              <a:rPr lang="sw-KE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4" y="5705475"/>
            <a:ext cx="1152525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81" y="90776"/>
            <a:ext cx="1628776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839731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839731"/>
            <a:ext cx="10820400" cy="5832532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w-KE" sz="29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was this study conducted? </a:t>
            </a:r>
            <a:endParaRPr lang="sw-KE" sz="2900" b="1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w-KE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w-K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Biological risk assesment was conducted to determine existence of any </a:t>
            </a:r>
            <a:r>
              <a:rPr lang="sw-KE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 </a:t>
            </a:r>
            <a:r>
              <a:rPr lang="sw-K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 gaps: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w-KE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 the following</a:t>
            </a:r>
            <a:r>
              <a:rPr lang="sw-K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w-KE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w-KE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sputum specimens recieved at NTRL in the year 2017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w-K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 of the specimen on receipt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w-KE" sz="25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category       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w-KE" sz="33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Personnel technical competencies</a:t>
            </a:r>
            <a:endParaRPr lang="sw-KE" sz="33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w-KE" sz="3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w-KE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personnel  screening for tuberculosis </a:t>
            </a:r>
            <a:endParaRPr lang="sw-KE" sz="33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w-KE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Key </a:t>
            </a:r>
            <a:r>
              <a:rPr lang="sw-K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quipment calibration and service contract </a:t>
            </a:r>
            <a:r>
              <a:rPr lang="sw-KE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w-K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Analysed the  </a:t>
            </a:r>
            <a:r>
              <a:rPr lang="sw-K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sw-K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simple statistics</a:t>
            </a:r>
            <a:r>
              <a:rPr lang="sw-K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frequency tables and charts</a:t>
            </a:r>
            <a:endParaRPr lang="sw-K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89" y="365126"/>
            <a:ext cx="11091599" cy="925055"/>
          </a:xfrm>
        </p:spPr>
        <p:txBody>
          <a:bodyPr/>
          <a:lstStyle/>
          <a:p>
            <a:pPr algn="ctr"/>
            <a:r>
              <a:rPr lang="en-US" b="1" dirty="0" smtClean="0"/>
              <a:t>Analysis of NTRL data from LIMS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789" y="1653437"/>
            <a:ext cx="5733787" cy="8516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uberculosis culture outcomes given Sputum Smear Microscopy status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626704"/>
              </p:ext>
            </p:extLst>
          </p:nvPr>
        </p:nvGraphicFramePr>
        <p:xfrm>
          <a:off x="263789" y="2505074"/>
          <a:ext cx="5733785" cy="385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89">
                  <a:extLst>
                    <a:ext uri="{9D8B030D-6E8A-4147-A177-3AD203B41FA5}">
                      <a16:colId xmlns="" xmlns:a16="http://schemas.microsoft.com/office/drawing/2014/main" val="4253849816"/>
                    </a:ext>
                  </a:extLst>
                </a:gridCol>
                <a:gridCol w="1003925">
                  <a:extLst>
                    <a:ext uri="{9D8B030D-6E8A-4147-A177-3AD203B41FA5}">
                      <a16:colId xmlns="" xmlns:a16="http://schemas.microsoft.com/office/drawing/2014/main" val="3523072379"/>
                    </a:ext>
                  </a:extLst>
                </a:gridCol>
                <a:gridCol w="1146757">
                  <a:extLst>
                    <a:ext uri="{9D8B030D-6E8A-4147-A177-3AD203B41FA5}">
                      <a16:colId xmlns="" xmlns:a16="http://schemas.microsoft.com/office/drawing/2014/main" val="1639394983"/>
                    </a:ext>
                  </a:extLst>
                </a:gridCol>
                <a:gridCol w="1146757">
                  <a:extLst>
                    <a:ext uri="{9D8B030D-6E8A-4147-A177-3AD203B41FA5}">
                      <a16:colId xmlns="" xmlns:a16="http://schemas.microsoft.com/office/drawing/2014/main" val="2581070720"/>
                    </a:ext>
                  </a:extLst>
                </a:gridCol>
                <a:gridCol w="1146757">
                  <a:extLst>
                    <a:ext uri="{9D8B030D-6E8A-4147-A177-3AD203B41FA5}">
                      <a16:colId xmlns="" xmlns:a16="http://schemas.microsoft.com/office/drawing/2014/main" val="3056050839"/>
                    </a:ext>
                  </a:extLst>
                </a:gridCol>
              </a:tblGrid>
              <a:tr h="2130265">
                <a:tc>
                  <a:txBody>
                    <a:bodyPr/>
                    <a:lstStyle/>
                    <a:p>
                      <a:r>
                        <a:rPr lang="en-US" dirty="0" smtClean="0"/>
                        <a:t># of specimens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SSM</a:t>
                      </a:r>
                      <a:r>
                        <a:rPr lang="en-US" baseline="0" dirty="0" smtClean="0"/>
                        <a:t>+ve </a:t>
                      </a:r>
                      <a:r>
                        <a:rPr lang="en-US" dirty="0" smtClean="0"/>
                        <a:t>Culture +</a:t>
                      </a:r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SSM +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Culture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baseline="0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SSM –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culture +</a:t>
                      </a:r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SSM –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culture -</a:t>
                      </a:r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3334452"/>
                  </a:ext>
                </a:extLst>
              </a:tr>
              <a:tr h="863941">
                <a:tc>
                  <a:txBody>
                    <a:bodyPr/>
                    <a:lstStyle/>
                    <a:p>
                      <a:r>
                        <a:rPr lang="en-US" dirty="0" smtClean="0"/>
                        <a:t>7980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9842453"/>
                  </a:ext>
                </a:extLst>
              </a:tr>
              <a:tr h="863941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5774766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86413" cy="823912"/>
          </a:xfrm>
        </p:spPr>
        <p:txBody>
          <a:bodyPr/>
          <a:lstStyle/>
          <a:p>
            <a:r>
              <a:rPr lang="en-US" dirty="0" smtClean="0"/>
              <a:t>Patient category whose samples were received at NTRL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60460762"/>
              </p:ext>
            </p:extLst>
          </p:nvPr>
        </p:nvGraphicFramePr>
        <p:xfrm>
          <a:off x="6415088" y="2747962"/>
          <a:ext cx="5626099" cy="385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2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Sample rejections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064301"/>
              </p:ext>
            </p:extLst>
          </p:nvPr>
        </p:nvGraphicFramePr>
        <p:xfrm>
          <a:off x="838200" y="1825624"/>
          <a:ext cx="10515600" cy="486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68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150813"/>
            <a:ext cx="10515600" cy="1325563"/>
          </a:xfrm>
        </p:spPr>
        <p:txBody>
          <a:bodyPr/>
          <a:lstStyle/>
          <a:p>
            <a:r>
              <a:rPr lang="en-US" b="1" dirty="0" smtClean="0"/>
              <a:t>Patient category from leaked samples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636931"/>
              </p:ext>
            </p:extLst>
          </p:nvPr>
        </p:nvGraphicFramePr>
        <p:xfrm>
          <a:off x="852488" y="1476376"/>
          <a:ext cx="10515600" cy="525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34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the study find from non-patient specimen data review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760556"/>
              </p:ext>
            </p:extLst>
          </p:nvPr>
        </p:nvGraphicFramePr>
        <p:xfrm>
          <a:off x="225468" y="1825623"/>
          <a:ext cx="11966532" cy="564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633">
                  <a:extLst>
                    <a:ext uri="{9D8B030D-6E8A-4147-A177-3AD203B41FA5}">
                      <a16:colId xmlns="" xmlns:a16="http://schemas.microsoft.com/office/drawing/2014/main" val="818137314"/>
                    </a:ext>
                  </a:extLst>
                </a:gridCol>
                <a:gridCol w="1599458">
                  <a:extLst>
                    <a:ext uri="{9D8B030D-6E8A-4147-A177-3AD203B41FA5}">
                      <a16:colId xmlns="" xmlns:a16="http://schemas.microsoft.com/office/drawing/2014/main" val="2766705176"/>
                    </a:ext>
                  </a:extLst>
                </a:gridCol>
                <a:gridCol w="4383808">
                  <a:extLst>
                    <a:ext uri="{9D8B030D-6E8A-4147-A177-3AD203B41FA5}">
                      <a16:colId xmlns="" xmlns:a16="http://schemas.microsoft.com/office/drawing/2014/main" val="838541448"/>
                    </a:ext>
                  </a:extLst>
                </a:gridCol>
                <a:gridCol w="2991633">
                  <a:extLst>
                    <a:ext uri="{9D8B030D-6E8A-4147-A177-3AD203B41FA5}">
                      <a16:colId xmlns="" xmlns:a16="http://schemas.microsoft.com/office/drawing/2014/main" val="3147630528"/>
                    </a:ext>
                  </a:extLst>
                </a:gridCol>
              </a:tblGrid>
              <a:tr h="8143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variables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 reviewed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Findings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Comments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6101121"/>
                  </a:ext>
                </a:extLst>
              </a:tr>
              <a:tr h="1176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Personnel competency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 had competency assessment done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</a:t>
                      </a:r>
                      <a:r>
                        <a:rPr lang="en-US" sz="2000" baseline="0" dirty="0" smtClean="0"/>
                        <a:t> were competent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2198591"/>
                  </a:ext>
                </a:extLst>
              </a:tr>
              <a:tr h="8669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Personnel annual TB screening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 had  documented annual TB screening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 did not have TB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5967677"/>
                  </a:ext>
                </a:extLst>
              </a:tr>
              <a:tr h="16101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Personnel N95 respirator fit test reports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 had documented</a:t>
                      </a:r>
                      <a:r>
                        <a:rPr lang="en-US" sz="2000" baseline="0" dirty="0" smtClean="0"/>
                        <a:t> N95 respirator fit test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5/22( 22.7%) </a:t>
                      </a:r>
                      <a:r>
                        <a:rPr lang="en-US" sz="2000" dirty="0" smtClean="0"/>
                        <a:t>had</a:t>
                      </a:r>
                      <a:r>
                        <a:rPr lang="en-US" sz="2000" baseline="0" dirty="0" smtClean="0"/>
                        <a:t> failed fit test</a:t>
                      </a:r>
                    </a:p>
                    <a:p>
                      <a:r>
                        <a:rPr lang="en-US" sz="2000" baseline="0" dirty="0" smtClean="0"/>
                        <a:t>17/22(77.3%) had passed fit test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4616431"/>
                  </a:ext>
                </a:extLst>
              </a:tr>
              <a:tr h="11763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Annual</a:t>
                      </a:r>
                      <a:r>
                        <a:rPr lang="en-US" sz="2000" baseline="0" dirty="0" smtClean="0"/>
                        <a:t> biosafety cabinet certification reports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 had current annual certification status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4078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9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N95 Fit testing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44" y="2115673"/>
            <a:ext cx="2495004" cy="38178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5673"/>
            <a:ext cx="2539701" cy="3817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02" y="2115673"/>
            <a:ext cx="2682912" cy="3817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14" y="2115673"/>
            <a:ext cx="2400300" cy="38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w-K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w-K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w-K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sw-K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 reference laboratoy recieves highly infectious </a:t>
            </a:r>
            <a:r>
              <a:rPr lang="sw-K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</a:t>
            </a:r>
          </a:p>
          <a:p>
            <a:pPr marL="0" lv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w-K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Infection Prevention Control gaps identified in </a:t>
            </a:r>
            <a:r>
              <a:rPr lang="sw-K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leaking </a:t>
            </a:r>
            <a:r>
              <a:rPr lang="sw-K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while on </a:t>
            </a:r>
            <a:r>
              <a:rPr lang="sw-K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 </a:t>
            </a:r>
            <a:endParaRPr lang="sw-KE" sz="36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w-KE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Periphery facilities </a:t>
            </a:r>
            <a:r>
              <a:rPr lang="sw-K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trained on good sample packaging </a:t>
            </a:r>
            <a:r>
              <a:rPr lang="sw-KE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prodedures</a:t>
            </a:r>
            <a:endParaRPr lang="sw-K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w-K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w-K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powered air purification respirator (PAPR) </a:t>
            </a:r>
            <a:r>
              <a:rPr lang="sw-K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NTRL personnel who failed </a:t>
            </a:r>
            <a:r>
              <a:rPr lang="sw-K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N95 fit </a:t>
            </a:r>
            <a:r>
              <a:rPr lang="sw-K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MOH</a:t>
            </a:r>
          </a:p>
          <a:p>
            <a:r>
              <a:rPr lang="en-US" dirty="0" smtClean="0"/>
              <a:t>NPHL</a:t>
            </a:r>
          </a:p>
          <a:p>
            <a:r>
              <a:rPr lang="en-US" dirty="0" smtClean="0"/>
              <a:t>NTRL</a:t>
            </a:r>
          </a:p>
          <a:p>
            <a:r>
              <a:rPr lang="en-US" dirty="0" smtClean="0"/>
              <a:t>PEPFAR-Through CDC</a:t>
            </a:r>
          </a:p>
          <a:p>
            <a:r>
              <a:rPr lang="en-US" dirty="0" smtClean="0"/>
              <a:t>Global Fund</a:t>
            </a:r>
          </a:p>
          <a:p>
            <a:r>
              <a:rPr lang="en-US" dirty="0" smtClean="0"/>
              <a:t>World </a:t>
            </a:r>
            <a:r>
              <a:rPr lang="en-US" dirty="0" smtClean="0"/>
              <a:t>Bank</a:t>
            </a:r>
          </a:p>
          <a:p>
            <a:r>
              <a:rPr lang="en-US" dirty="0" smtClean="0"/>
              <a:t>University </a:t>
            </a:r>
            <a:r>
              <a:rPr lang="en-US" smtClean="0"/>
              <a:t>of Maryland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Disclaimer &amp; Attribution of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findings and conclusions in this publication are those of the authors and do not necessarily represent the official position of the funding agency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project publication has been supported by the President’s Emergency Plan for AIDS Relief (PEPFAR) through the Centers for Disease Control and Prevention (CDC) under the terms of cooperative </a:t>
            </a:r>
            <a:r>
              <a:rPr lang="en-US" dirty="0" smtClean="0"/>
              <a:t>agreement Number -6NUGGH001953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2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Methods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Results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08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33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0462"/>
            <a:ext cx="10515600" cy="517650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Tuberculosis Reference laboratory (NTRL)is a unit within Division of National Public Health laboratory, Ministry of Health - Kenya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activities 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tuberculosis culture and drug susceptibility testing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policy and guidelines on tuberculosis diagnosis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Coordinate external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 for Xpert MTB/RIF assay and smear microscopy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operational research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73" y="4650553"/>
            <a:ext cx="2875116" cy="1886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79" y="4432069"/>
            <a:ext cx="3376385" cy="21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26" y="104839"/>
            <a:ext cx="9719174" cy="742215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Sputum </a:t>
            </a:r>
            <a:r>
              <a:rPr lang="fr-FR" b="1" dirty="0"/>
              <a:t>packaging </a:t>
            </a:r>
            <a:r>
              <a:rPr lang="fr-FR" b="1" dirty="0" smtClean="0"/>
              <a:t>procédures</a:t>
            </a:r>
            <a:endParaRPr lang="en-US" dirty="0"/>
          </a:p>
        </p:txBody>
      </p:sp>
      <p:pic>
        <p:nvPicPr>
          <p:cNvPr id="2051" name="Picture 2" descr="C:\Users\mmburu\Pictures\BlackBerry\BlackBerry Bold 9780\Nairobi-20130612-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1" y="1752130"/>
            <a:ext cx="1830357" cy="16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Users\mmburu\AppData\Local\Microsoft\Windows\Temporary Internet Files\Content.Outlook\SR0D2NB4\IMG-20130703-0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00" y="1784106"/>
            <a:ext cx="2013507" cy="158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mmburu\AppData\Local\Microsoft\Windows\Temporary Internet Files\Content.Outlook\SR0D2NB4\Nairobi-20130703-00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11" y="1966892"/>
            <a:ext cx="1918515" cy="162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C:\Users\mmburu\Pictures\BlackBerry\BlackBerry Bold 9780\Nairobi-20130612-0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05" y="5024220"/>
            <a:ext cx="1838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Users\mmburu\Pictures\BlackBerry\BlackBerry Bold 9780\Nairobi-20130612-00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5" y="5068856"/>
            <a:ext cx="1866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1" y="1291493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="1" dirty="0" smtClean="0"/>
              <a:t>. List of supplies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6762" y="1093710"/>
            <a:ext cx="276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wrap </a:t>
            </a:r>
            <a:r>
              <a:rPr lang="en-US" b="1" dirty="0"/>
              <a:t>specimen </a:t>
            </a:r>
            <a:r>
              <a:rPr lang="en-US" b="1" dirty="0" smtClean="0"/>
              <a:t>with </a:t>
            </a:r>
            <a:r>
              <a:rPr lang="en-US" b="1" dirty="0"/>
              <a:t>enough </a:t>
            </a:r>
            <a:r>
              <a:rPr lang="en-US" b="1" dirty="0" smtClean="0"/>
              <a:t>absorbent material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1763" y="1173119"/>
            <a:ext cx="329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</a:t>
            </a:r>
            <a:r>
              <a:rPr lang="en-US" b="1" dirty="0" smtClean="0"/>
              <a:t>nsert </a:t>
            </a:r>
            <a:r>
              <a:rPr lang="en-US" b="1" dirty="0"/>
              <a:t>wrapped specimen into </a:t>
            </a:r>
            <a:r>
              <a:rPr lang="en-US" b="1" dirty="0" smtClean="0"/>
              <a:t>a zip-lock </a:t>
            </a:r>
            <a:r>
              <a:rPr lang="en-US" b="1" dirty="0"/>
              <a:t>bag with a </a:t>
            </a:r>
            <a:r>
              <a:rPr lang="en-US" b="1" dirty="0" smtClean="0"/>
              <a:t>pouch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5020" y="4422525"/>
            <a:ext cx="564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Put </a:t>
            </a:r>
            <a:r>
              <a:rPr lang="en-US" b="1" dirty="0"/>
              <a:t>the specimen contained in secondary container into the tertiary container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304" y="4276531"/>
            <a:ext cx="385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b="1" dirty="0" smtClean="0"/>
              <a:t>Affix </a:t>
            </a:r>
            <a:r>
              <a:rPr lang="en-US" b="1" dirty="0"/>
              <a:t>onto the tertiary container </a:t>
            </a:r>
            <a:r>
              <a:rPr lang="en-US" b="1" dirty="0" smtClean="0"/>
              <a:t>the sender, receiver and  </a:t>
            </a:r>
            <a:r>
              <a:rPr lang="en-US" b="1" dirty="0"/>
              <a:t>biohazard label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051222" y="2093148"/>
            <a:ext cx="13704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812258" y="2307974"/>
            <a:ext cx="2318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9081865" y="3805839"/>
            <a:ext cx="8411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006810" y="5677254"/>
            <a:ext cx="49838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6849" y="5764181"/>
            <a:ext cx="1158340" cy="1152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7826" y="-88862"/>
            <a:ext cx="1274174" cy="1261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9555" y="5576620"/>
            <a:ext cx="73768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95398" y="-199386"/>
            <a:ext cx="1194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National TB Reference laboratory testing workflow</a:t>
            </a:r>
            <a:endParaRPr lang="en-US" sz="4400" b="1" dirty="0"/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414587" y="785237"/>
            <a:ext cx="7043737" cy="5858451"/>
            <a:chOff x="482" y="2643"/>
            <a:chExt cx="9648" cy="12003"/>
          </a:xfrm>
        </p:grpSpPr>
        <p:cxnSp>
          <p:nvCxnSpPr>
            <p:cNvPr id="40" name="Line 3"/>
            <p:cNvCxnSpPr>
              <a:cxnSpLocks noChangeShapeType="1"/>
              <a:endCxn id="43" idx="0"/>
            </p:cNvCxnSpPr>
            <p:nvPr/>
          </p:nvCxnSpPr>
          <p:spPr bwMode="auto">
            <a:xfrm>
              <a:off x="1149" y="7210"/>
              <a:ext cx="7269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785" y="8302"/>
              <a:ext cx="1688" cy="7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ALIQUOTE (STORAGE)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82" y="8271"/>
              <a:ext cx="253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Line probe Assay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8306" y="7245"/>
              <a:ext cx="223" cy="1004"/>
            </a:xfrm>
            <a:prstGeom prst="downArrow">
              <a:avLst>
                <a:gd name="adj1" fmla="val 50000"/>
                <a:gd name="adj2" fmla="val 1125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1009" y="7210"/>
              <a:ext cx="284" cy="1007"/>
            </a:xfrm>
            <a:prstGeom prst="downArrow">
              <a:avLst>
                <a:gd name="adj1" fmla="val 50000"/>
                <a:gd name="adj2" fmla="val 886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4440" y="7210"/>
              <a:ext cx="285" cy="860"/>
            </a:xfrm>
            <a:prstGeom prst="downArrow">
              <a:avLst>
                <a:gd name="adj1" fmla="val 50000"/>
                <a:gd name="adj2" fmla="val 7543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806" y="8116"/>
              <a:ext cx="1520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Culture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864" y="10619"/>
              <a:ext cx="1806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DST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AutoShape 20"/>
            <p:cNvSpPr>
              <a:spLocks noChangeArrowheads="1"/>
            </p:cNvSpPr>
            <p:nvPr/>
          </p:nvSpPr>
          <p:spPr bwMode="auto">
            <a:xfrm>
              <a:off x="4440" y="8501"/>
              <a:ext cx="285" cy="1231"/>
            </a:xfrm>
            <a:prstGeom prst="downArrow">
              <a:avLst>
                <a:gd name="adj1" fmla="val 50000"/>
                <a:gd name="adj2" fmla="val 10798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698" y="13359"/>
              <a:ext cx="2076" cy="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Second line DST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utoShape 24"/>
            <p:cNvSpPr>
              <a:spLocks noChangeArrowheads="1"/>
            </p:cNvSpPr>
            <p:nvPr/>
          </p:nvSpPr>
          <p:spPr bwMode="auto">
            <a:xfrm rot="1017711">
              <a:off x="4053" y="11046"/>
              <a:ext cx="360" cy="1199"/>
            </a:xfrm>
            <a:prstGeom prst="downArrow">
              <a:avLst>
                <a:gd name="adj1" fmla="val 50000"/>
                <a:gd name="adj2" fmla="val 1159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732" y="9732"/>
              <a:ext cx="1989" cy="3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MTB RAPID ID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614" y="12261"/>
              <a:ext cx="2180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SUSCEPTIBLE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308" y="12269"/>
              <a:ext cx="2477" cy="4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MDR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33"/>
            <p:cNvSpPr>
              <a:spLocks noChangeArrowheads="1"/>
            </p:cNvSpPr>
            <p:nvPr/>
          </p:nvSpPr>
          <p:spPr bwMode="auto">
            <a:xfrm rot="19944662">
              <a:off x="5374" y="11052"/>
              <a:ext cx="330" cy="1201"/>
            </a:xfrm>
            <a:prstGeom prst="downArrow">
              <a:avLst>
                <a:gd name="adj1" fmla="val 50000"/>
                <a:gd name="adj2" fmla="val 1253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34"/>
            <p:cNvSpPr>
              <a:spLocks noChangeArrowheads="1"/>
            </p:cNvSpPr>
            <p:nvPr/>
          </p:nvSpPr>
          <p:spPr bwMode="auto">
            <a:xfrm>
              <a:off x="4535" y="10161"/>
              <a:ext cx="190" cy="413"/>
            </a:xfrm>
            <a:prstGeom prst="downArrow">
              <a:avLst>
                <a:gd name="adj1" fmla="val 50000"/>
                <a:gd name="adj2" fmla="val 481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222" y="14260"/>
              <a:ext cx="6817" cy="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Results feedback 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AutoShape 36"/>
            <p:cNvSpPr>
              <a:spLocks noChangeArrowheads="1"/>
            </p:cNvSpPr>
            <p:nvPr/>
          </p:nvSpPr>
          <p:spPr bwMode="auto">
            <a:xfrm>
              <a:off x="7573" y="5960"/>
              <a:ext cx="743" cy="305"/>
            </a:xfrm>
            <a:prstGeom prst="rightArrow">
              <a:avLst>
                <a:gd name="adj1" fmla="val 50000"/>
                <a:gd name="adj2" fmla="val 329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37"/>
            <p:cNvSpPr>
              <a:spLocks noChangeArrowheads="1"/>
            </p:cNvSpPr>
            <p:nvPr/>
          </p:nvSpPr>
          <p:spPr bwMode="auto">
            <a:xfrm>
              <a:off x="6489" y="5345"/>
              <a:ext cx="331" cy="550"/>
            </a:xfrm>
            <a:prstGeom prst="downArrow">
              <a:avLst>
                <a:gd name="adj1" fmla="val 50000"/>
                <a:gd name="adj2" fmla="val 415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869" y="5872"/>
              <a:ext cx="2486" cy="4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POSITIVE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Line 39"/>
            <p:cNvCxnSpPr>
              <a:cxnSpLocks noChangeShapeType="1"/>
              <a:endCxn id="58" idx="0"/>
            </p:cNvCxnSpPr>
            <p:nvPr/>
          </p:nvCxnSpPr>
          <p:spPr bwMode="auto">
            <a:xfrm>
              <a:off x="3090" y="5323"/>
              <a:ext cx="3565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500" y="5873"/>
              <a:ext cx="1975" cy="5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NEGATIVE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AutoShape 41"/>
            <p:cNvSpPr>
              <a:spLocks noChangeArrowheads="1"/>
            </p:cNvSpPr>
            <p:nvPr/>
          </p:nvSpPr>
          <p:spPr bwMode="auto">
            <a:xfrm>
              <a:off x="5060" y="4860"/>
              <a:ext cx="285" cy="485"/>
            </a:xfrm>
            <a:prstGeom prst="downArrow">
              <a:avLst>
                <a:gd name="adj1" fmla="val 50000"/>
                <a:gd name="adj2" fmla="val 425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42"/>
            <p:cNvSpPr>
              <a:spLocks noChangeArrowheads="1"/>
            </p:cNvSpPr>
            <p:nvPr/>
          </p:nvSpPr>
          <p:spPr bwMode="auto">
            <a:xfrm>
              <a:off x="3018" y="5319"/>
              <a:ext cx="284" cy="484"/>
            </a:xfrm>
            <a:prstGeom prst="downArrow">
              <a:avLst>
                <a:gd name="adj1" fmla="val 50000"/>
                <a:gd name="adj2" fmla="val 426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AutoShape 43"/>
            <p:cNvSpPr>
              <a:spLocks noChangeArrowheads="1"/>
            </p:cNvSpPr>
            <p:nvPr/>
          </p:nvSpPr>
          <p:spPr bwMode="auto">
            <a:xfrm>
              <a:off x="3039" y="6344"/>
              <a:ext cx="284" cy="823"/>
            </a:xfrm>
            <a:prstGeom prst="downArrow">
              <a:avLst>
                <a:gd name="adj1" fmla="val 50000"/>
                <a:gd name="adj2" fmla="val 724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3473" y="2643"/>
              <a:ext cx="3642" cy="2337"/>
              <a:chOff x="3558" y="2643"/>
              <a:chExt cx="3642" cy="2337"/>
            </a:xfrm>
          </p:grpSpPr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3558" y="2643"/>
                <a:ext cx="3642" cy="4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SPECIMEN RECEPTION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AutoShape 46"/>
              <p:cNvSpPr>
                <a:spLocks noChangeArrowheads="1"/>
              </p:cNvSpPr>
              <p:nvPr/>
            </p:nvSpPr>
            <p:spPr bwMode="auto">
              <a:xfrm>
                <a:off x="5145" y="3072"/>
                <a:ext cx="285" cy="484"/>
              </a:xfrm>
              <a:prstGeom prst="downArrow">
                <a:avLst>
                  <a:gd name="adj1" fmla="val 50000"/>
                  <a:gd name="adj2" fmla="val 424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eaVert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3806" y="4551"/>
                <a:ext cx="3013" cy="4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SMEAR EXAMINATION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3558" y="3556"/>
                <a:ext cx="3525" cy="4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SPECIMEN PROCESSING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AutoShape 49"/>
              <p:cNvSpPr>
                <a:spLocks noChangeArrowheads="1"/>
              </p:cNvSpPr>
              <p:nvPr/>
            </p:nvSpPr>
            <p:spPr bwMode="auto">
              <a:xfrm>
                <a:off x="5145" y="4067"/>
                <a:ext cx="285" cy="484"/>
              </a:xfrm>
              <a:prstGeom prst="downArrow">
                <a:avLst>
                  <a:gd name="adj1" fmla="val 50000"/>
                  <a:gd name="adj2" fmla="val 424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eaVert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372" y="5895"/>
              <a:ext cx="1758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Feedback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AutoShape 51"/>
            <p:cNvSpPr>
              <a:spLocks noChangeArrowheads="1"/>
            </p:cNvSpPr>
            <p:nvPr/>
          </p:nvSpPr>
          <p:spPr bwMode="auto">
            <a:xfrm>
              <a:off x="6329" y="12767"/>
              <a:ext cx="285" cy="574"/>
            </a:xfrm>
            <a:prstGeom prst="downArrow">
              <a:avLst>
                <a:gd name="adj1" fmla="val 50000"/>
                <a:gd name="adj2" fmla="val 481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AutoShape 53"/>
            <p:cNvSpPr>
              <a:spLocks noChangeArrowheads="1"/>
            </p:cNvSpPr>
            <p:nvPr/>
          </p:nvSpPr>
          <p:spPr bwMode="auto">
            <a:xfrm>
              <a:off x="3376" y="12700"/>
              <a:ext cx="285" cy="1507"/>
            </a:xfrm>
            <a:prstGeom prst="downArrow">
              <a:avLst>
                <a:gd name="adj1" fmla="val 50000"/>
                <a:gd name="adj2" fmla="val 1158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AutoShape 54"/>
            <p:cNvSpPr>
              <a:spLocks noChangeArrowheads="1"/>
            </p:cNvSpPr>
            <p:nvPr/>
          </p:nvSpPr>
          <p:spPr bwMode="auto">
            <a:xfrm>
              <a:off x="6594" y="13745"/>
              <a:ext cx="285" cy="51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8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"/>
            <a:ext cx="11777662" cy="1297614"/>
          </a:xfrm>
        </p:spPr>
        <p:txBody>
          <a:bodyPr>
            <a:normAutofit fontScale="90000"/>
          </a:bodyPr>
          <a:lstStyle/>
          <a:p>
            <a:r>
              <a:rPr lang="sw-KE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Factors Increasing  Tuberculosis Transmission </a:t>
            </a:r>
            <a:r>
              <a:rPr lang="sw-KE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 </a:t>
            </a:r>
            <a:r>
              <a:rPr lang="sw-KE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w-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reception-unpackaging</a:t>
            </a:r>
          </a:p>
          <a:p>
            <a:endParaRPr lang="sw-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w-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Specimen processing</a:t>
            </a:r>
          </a:p>
          <a:p>
            <a:endParaRPr lang="sw-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w-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characterization</a:t>
            </a:r>
          </a:p>
          <a:p>
            <a:endParaRPr lang="sw-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w-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susceptibiliy testing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28" y="2512925"/>
            <a:ext cx="1842051" cy="2448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80" y="2518023"/>
            <a:ext cx="2151374" cy="2443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4" y="2512925"/>
            <a:ext cx="1994646" cy="24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Factors Increasing  Tuberculosis Transmission at a Reference 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 </a:t>
            </a:r>
            <a:r>
              <a:rPr lang="en-US" b="1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70" y="1671030"/>
            <a:ext cx="2610802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084" y="1690688"/>
            <a:ext cx="2609314" cy="4352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2609314" cy="4352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97" y="1690687"/>
            <a:ext cx="316801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7" y="193675"/>
            <a:ext cx="11206163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Infection Prevention Implementation</a:t>
            </a:r>
            <a:r>
              <a:rPr lang="en-US" dirty="0" smtClean="0"/>
              <a:t> </a:t>
            </a:r>
            <a:r>
              <a:rPr lang="en-US" b="1" dirty="0"/>
              <a:t>at</a:t>
            </a:r>
            <a:r>
              <a:rPr lang="en-US" dirty="0" smtClean="0"/>
              <a:t> </a:t>
            </a:r>
            <a:r>
              <a:rPr lang="en-US" b="1" dirty="0" smtClean="0"/>
              <a:t>National Tuberculosis Laboratory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63263" cy="4746625"/>
          </a:xfrm>
        </p:spPr>
        <p:txBody>
          <a:bodyPr/>
          <a:lstStyle/>
          <a:p>
            <a:r>
              <a:rPr lang="en-US" sz="3200" dirty="0" smtClean="0"/>
              <a:t>Establish biosafety standards  – Safety Manual (6)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Train personnel on biosafety  Standards (22/22)</a:t>
            </a:r>
          </a:p>
          <a:p>
            <a:endParaRPr lang="en-US" sz="3200" dirty="0" smtClean="0"/>
          </a:p>
          <a:p>
            <a:r>
              <a:rPr lang="en-US" sz="3200" dirty="0" smtClean="0"/>
              <a:t>Monitor routinely on the implementation of biosafety standards:     	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conduct biological </a:t>
            </a:r>
            <a:r>
              <a:rPr lang="en-US" sz="3200" dirty="0">
                <a:solidFill>
                  <a:srgbClr val="FF0000"/>
                </a:solidFill>
              </a:rPr>
              <a:t>risk </a:t>
            </a:r>
            <a:r>
              <a:rPr lang="en-US" sz="3200" dirty="0" smtClean="0">
                <a:solidFill>
                  <a:srgbClr val="FF0000"/>
                </a:solidFill>
              </a:rPr>
              <a:t>assessment (Bi-Annual)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696</Words>
  <Application>Microsoft Office PowerPoint</Application>
  <PresentationFormat>Custom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importance of infection prevention control in a Tuberculosis Reference laboratory in Kenya </vt:lpstr>
      <vt:lpstr>Disclaimer &amp; Attribution of support</vt:lpstr>
      <vt:lpstr>Presentation Outline</vt:lpstr>
      <vt:lpstr>Background</vt:lpstr>
      <vt:lpstr>Sputum packaging procédures</vt:lpstr>
      <vt:lpstr>PowerPoint Presentation</vt:lpstr>
      <vt:lpstr>Risk Factors Increasing  Tuberculosis Transmission at a Reference Laboratory</vt:lpstr>
      <vt:lpstr>Risk Factors Increasing  Tuberculosis Transmission at a Reference Laboratory Cont’</vt:lpstr>
      <vt:lpstr>Infection Prevention Implementation at National Tuberculosis Laboratory </vt:lpstr>
      <vt:lpstr>Methods</vt:lpstr>
      <vt:lpstr>Analysis of NTRL data from LIMS</vt:lpstr>
      <vt:lpstr>Sample rejections </vt:lpstr>
      <vt:lpstr>Patient category from leaked samples</vt:lpstr>
      <vt:lpstr>What the study find from non-patient specimen data review</vt:lpstr>
      <vt:lpstr>N95 Fit testing </vt:lpstr>
      <vt:lpstr>CONCLUSION 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infection prevention control in a Tubeculosis Reference laboratory in Kenya</dc:title>
  <dc:creator>Mary w. Mbugua</dc:creator>
  <cp:lastModifiedBy>HP</cp:lastModifiedBy>
  <cp:revision>158</cp:revision>
  <dcterms:created xsi:type="dcterms:W3CDTF">2018-11-07T05:04:09Z</dcterms:created>
  <dcterms:modified xsi:type="dcterms:W3CDTF">2018-11-28T05:10:53Z</dcterms:modified>
</cp:coreProperties>
</file>