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1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1" r:id="rId3"/>
    <p:sldId id="257" r:id="rId4"/>
    <p:sldId id="259" r:id="rId5"/>
    <p:sldId id="260" r:id="rId6"/>
    <p:sldId id="261" r:id="rId7"/>
    <p:sldId id="274" r:id="rId8"/>
    <p:sldId id="263" r:id="rId9"/>
    <p:sldId id="262" r:id="rId10"/>
    <p:sldId id="265" r:id="rId11"/>
    <p:sldId id="280" r:id="rId12"/>
    <p:sldId id="273" r:id="rId13"/>
    <p:sldId id="266" r:id="rId14"/>
    <p:sldId id="267" r:id="rId15"/>
    <p:sldId id="275" r:id="rId16"/>
    <p:sldId id="281" r:id="rId17"/>
    <p:sldId id="282" r:id="rId18"/>
    <p:sldId id="268" r:id="rId19"/>
    <p:sldId id="269" r:id="rId20"/>
    <p:sldId id="27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e Kariuki" initials="GK" lastIdx="22" clrIdx="0">
    <p:extLst>
      <p:ext uri="{19B8F6BF-5375-455C-9EA6-DF929625EA0E}">
        <p15:presenceInfo xmlns:p15="http://schemas.microsoft.com/office/powerpoint/2012/main" userId="Grace Kariuki" providerId="None"/>
      </p:ext>
    </p:extLst>
  </p:cmAuthor>
  <p:cmAuthor id="2" name="admin" initials="a" lastIdx="10" clrIdx="1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B22"/>
    <a:srgbClr val="000C2A"/>
    <a:srgbClr val="000718"/>
    <a:srgbClr val="000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>
        <p:scale>
          <a:sx n="70" d="100"/>
          <a:sy n="70" d="100"/>
        </p:scale>
        <p:origin x="744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'Distribution of cases by reside'!$E$5:$E$11</c:f>
              <c:strCache>
                <c:ptCount val="7"/>
                <c:pt idx="0">
                  <c:v>Municipality</c:v>
                </c:pt>
                <c:pt idx="1">
                  <c:v>Mathira</c:v>
                </c:pt>
                <c:pt idx="2">
                  <c:v>Tetu</c:v>
                </c:pt>
                <c:pt idx="3">
                  <c:v>Kieni</c:v>
                </c:pt>
                <c:pt idx="4">
                  <c:v>Othaya</c:v>
                </c:pt>
                <c:pt idx="5">
                  <c:v>Mukurweini</c:v>
                </c:pt>
                <c:pt idx="6">
                  <c:v>Others</c:v>
                </c:pt>
              </c:strCache>
            </c:strRef>
          </c:cat>
          <c:val>
            <c:numRef>
              <c:f>'Distribution of cases by reside'!$F$5:$F$11</c:f>
              <c:numCache>
                <c:formatCode>0%</c:formatCode>
                <c:ptCount val="7"/>
                <c:pt idx="0">
                  <c:v>0.72779369627507184</c:v>
                </c:pt>
                <c:pt idx="1">
                  <c:v>0.10601719197707736</c:v>
                </c:pt>
                <c:pt idx="2">
                  <c:v>7.163323782234958E-2</c:v>
                </c:pt>
                <c:pt idx="3">
                  <c:v>4.2979942693409726E-2</c:v>
                </c:pt>
                <c:pt idx="4">
                  <c:v>3.7249283667621792E-2</c:v>
                </c:pt>
                <c:pt idx="5">
                  <c:v>8.5959885386819538E-3</c:v>
                </c:pt>
                <c:pt idx="6">
                  <c:v>5.7306590257879672E-3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B5-44CB-9C63-A7FFBA72A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1183456"/>
        <c:axId val="921184544"/>
      </c:barChart>
      <c:catAx>
        <c:axId val="9211834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SubCounties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921184544"/>
        <c:crosses val="autoZero"/>
        <c:auto val="1"/>
        <c:lblAlgn val="ctr"/>
        <c:lblOffset val="100"/>
        <c:noMultiLvlLbl val="0"/>
      </c:catAx>
      <c:valAx>
        <c:axId val="9211845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/>
                  <a:t>Percentages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921183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'distribution of cases by profes'!$J$4:$J$10</c:f>
              <c:strCache>
                <c:ptCount val="7"/>
                <c:pt idx="0">
                  <c:v>Business</c:v>
                </c:pt>
                <c:pt idx="1">
                  <c:v>Security Officer</c:v>
                </c:pt>
                <c:pt idx="2">
                  <c:v>Farmer</c:v>
                </c:pt>
                <c:pt idx="3">
                  <c:v>Teacher</c:v>
                </c:pt>
                <c:pt idx="4">
                  <c:v>Health Worker</c:v>
                </c:pt>
                <c:pt idx="5">
                  <c:v>civil servant</c:v>
                </c:pt>
                <c:pt idx="6">
                  <c:v>Other cadres</c:v>
                </c:pt>
              </c:strCache>
            </c:strRef>
          </c:cat>
          <c:val>
            <c:numRef>
              <c:f>'distribution of cases by profes'!$K$4:$K$10</c:f>
              <c:numCache>
                <c:formatCode>0%</c:formatCode>
                <c:ptCount val="7"/>
                <c:pt idx="0">
                  <c:v>0.23714285714285718</c:v>
                </c:pt>
                <c:pt idx="1">
                  <c:v>0.22571428571428573</c:v>
                </c:pt>
                <c:pt idx="2">
                  <c:v>0.22285714285714289</c:v>
                </c:pt>
                <c:pt idx="3">
                  <c:v>0.10285714285714286</c:v>
                </c:pt>
                <c:pt idx="4">
                  <c:v>3.4285714285714294E-2</c:v>
                </c:pt>
                <c:pt idx="5">
                  <c:v>2.5714285714285714E-2</c:v>
                </c:pt>
                <c:pt idx="6">
                  <c:v>0.15142857142857141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6-41A3-9AC1-71B3561C03A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21195424"/>
        <c:axId val="921191616"/>
      </c:barChart>
      <c:catAx>
        <c:axId val="921195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PROFESSION 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921191616"/>
        <c:crosses val="autoZero"/>
        <c:auto val="1"/>
        <c:lblAlgn val="ctr"/>
        <c:lblOffset val="100"/>
        <c:noMultiLvlLbl val="0"/>
      </c:catAx>
      <c:valAx>
        <c:axId val="9211916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cap="all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cap="all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9211954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Sheet2!$B$1</c:f>
              <c:strCache>
                <c:ptCount val="1"/>
                <c:pt idx="0">
                  <c:v>people vacinated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Sheet2!$A$2:$A$25</c:f>
              <c:strCache>
                <c:ptCount val="24"/>
                <c:pt idx="0">
                  <c:v>Apr 7 Wed</c:v>
                </c:pt>
                <c:pt idx="1">
                  <c:v>Apr 8 Thur</c:v>
                </c:pt>
                <c:pt idx="2">
                  <c:v>Apr 9 Fr</c:v>
                </c:pt>
                <c:pt idx="3">
                  <c:v>Apr 10 Sat</c:v>
                </c:pt>
                <c:pt idx="4">
                  <c:v>Apr 11 Sun</c:v>
                </c:pt>
                <c:pt idx="5">
                  <c:v>Apr 12 Mon</c:v>
                </c:pt>
                <c:pt idx="6">
                  <c:v>Apr 13 Tue</c:v>
                </c:pt>
                <c:pt idx="7">
                  <c:v>Apr 14 Wed</c:v>
                </c:pt>
                <c:pt idx="8">
                  <c:v>Apr 15 Thur</c:v>
                </c:pt>
                <c:pt idx="9">
                  <c:v>Apr 16 Fri</c:v>
                </c:pt>
                <c:pt idx="10">
                  <c:v>Apr 17 Sat</c:v>
                </c:pt>
                <c:pt idx="11">
                  <c:v>Apr 18 Sun</c:v>
                </c:pt>
                <c:pt idx="12">
                  <c:v>Apr 19 Mon</c:v>
                </c:pt>
                <c:pt idx="13">
                  <c:v>Apr 20 Tue</c:v>
                </c:pt>
                <c:pt idx="14">
                  <c:v>Apr 21 Wed</c:v>
                </c:pt>
                <c:pt idx="15">
                  <c:v>Apr 22 Thur</c:v>
                </c:pt>
                <c:pt idx="16">
                  <c:v>Apr 23 Fr</c:v>
                </c:pt>
                <c:pt idx="17">
                  <c:v>Apr 24 Sat</c:v>
                </c:pt>
                <c:pt idx="18">
                  <c:v>Apr 25 Sun</c:v>
                </c:pt>
                <c:pt idx="19">
                  <c:v>Apr 26 Mon</c:v>
                </c:pt>
                <c:pt idx="20">
                  <c:v>Apr 27 Tue</c:v>
                </c:pt>
                <c:pt idx="21">
                  <c:v>Apr 28 Wed</c:v>
                </c:pt>
                <c:pt idx="22">
                  <c:v>Apr 29 Thur</c:v>
                </c:pt>
                <c:pt idx="23">
                  <c:v>Apr 30 Fri</c:v>
                </c:pt>
              </c:strCache>
            </c:strRef>
          </c:cat>
          <c:val>
            <c:numRef>
              <c:f>Sheet2!$B$2:$B$25</c:f>
              <c:numCache>
                <c:formatCode>General</c:formatCode>
                <c:ptCount val="24"/>
                <c:pt idx="0">
                  <c:v>16</c:v>
                </c:pt>
                <c:pt idx="1">
                  <c:v>58</c:v>
                </c:pt>
                <c:pt idx="2">
                  <c:v>46</c:v>
                </c:pt>
                <c:pt idx="3">
                  <c:v>0</c:v>
                </c:pt>
                <c:pt idx="4">
                  <c:v>0</c:v>
                </c:pt>
                <c:pt idx="5">
                  <c:v>17</c:v>
                </c:pt>
                <c:pt idx="6">
                  <c:v>37</c:v>
                </c:pt>
                <c:pt idx="7">
                  <c:v>125</c:v>
                </c:pt>
                <c:pt idx="8">
                  <c:v>13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24</c:v>
                </c:pt>
                <c:pt idx="17">
                  <c:v>0</c:v>
                </c:pt>
                <c:pt idx="18">
                  <c:v>0</c:v>
                </c:pt>
                <c:pt idx="19">
                  <c:v>3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47-4D4E-AC1A-8CDD5FF5C42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33938896"/>
        <c:axId val="333940536"/>
      </c:barChart>
      <c:catAx>
        <c:axId val="33393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1</a:t>
                </a:r>
                <a:r>
                  <a:rPr lang="en-US" baseline="30000" dirty="0"/>
                  <a:t>st</a:t>
                </a:r>
                <a:r>
                  <a:rPr lang="en-US" dirty="0"/>
                  <a:t> </a:t>
                </a:r>
                <a:r>
                  <a:rPr lang="en-US" sz="1800" dirty="0"/>
                  <a:t>Dose</a:t>
                </a:r>
                <a:r>
                  <a:rPr lang="en-US" dirty="0"/>
                  <a:t> 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333940536"/>
        <c:crosses val="autoZero"/>
        <c:auto val="1"/>
        <c:lblAlgn val="ctr"/>
        <c:lblOffset val="100"/>
        <c:noMultiLvlLbl val="0"/>
      </c:catAx>
      <c:valAx>
        <c:axId val="33394053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333938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Sheet3!$G$7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K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Sheet3!$F$8:$F$9</c:f>
              <c:strCache>
                <c:ptCount val="2"/>
                <c:pt idx="0">
                  <c:v>Pre existing conditions</c:v>
                </c:pt>
                <c:pt idx="1">
                  <c:v>No pre existing conditions</c:v>
                </c:pt>
              </c:strCache>
            </c:strRef>
          </c:cat>
          <c:val>
            <c:numRef>
              <c:f>Sheet3!$G$8:$G$9</c:f>
              <c:numCache>
                <c:formatCode>0%</c:formatCode>
                <c:ptCount val="2"/>
                <c:pt idx="0">
                  <c:v>0.05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0A-4416-AE5E-DBF3028C42E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0841240"/>
        <c:axId val="270839928"/>
      </c:barChart>
      <c:catAx>
        <c:axId val="2708412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Clinical History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270839928"/>
        <c:crosses val="autoZero"/>
        <c:auto val="1"/>
        <c:lblAlgn val="ctr"/>
        <c:lblOffset val="100"/>
        <c:noMultiLvlLbl val="0"/>
      </c:catAx>
      <c:valAx>
        <c:axId val="2708399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Proportions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KE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KE"/>
          </a:p>
        </c:txPr>
        <c:crossAx val="27084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K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6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01945F-9A00-4A43-913D-41C877B5C4B7}" type="datetimeFigureOut">
              <a:rPr lang="en-US"/>
              <a:pPr>
                <a:defRPr/>
              </a:pPr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B1F1137-C30F-4309-A471-8CF13741449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137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F81A68-FF42-4652-86B7-953FB765ED62}" type="datetimeFigureOut">
              <a:rPr lang="en-US"/>
              <a:pPr>
                <a:defRPr/>
              </a:pPr>
              <a:t>3/17/2022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43532CD4-6867-47CE-81E5-3E1D1735789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2073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2D8EA36-1D1E-428B-903E-55B98914D0C1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76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106508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0216205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96605360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084565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F9049-89D9-4957-AE44-CFBED18DDA2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604618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3E2E1-E53F-494B-82C9-41DA550D713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8916420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143000"/>
          </a:xfrm>
        </p:spPr>
        <p:txBody>
          <a:bodyPr/>
          <a:lstStyle>
            <a:lvl1pPr>
              <a:defRPr sz="4000"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5224007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9077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2854239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2004092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076511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8803422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738729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9609880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80544005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3/17/2022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B6A8B6A-7B04-45FE-98DF-20546B63A51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81924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  <p:sldLayoutId id="2147484427" r:id="rId12"/>
    <p:sldLayoutId id="2147484428" r:id="rId13"/>
    <p:sldLayoutId id="2147484429" r:id="rId14"/>
    <p:sldLayoutId id="2147484363" r:id="rId15"/>
  </p:sldLayoutIdLst>
  <p:transition spd="med">
    <p:fade/>
  </p:transition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ctrTitle"/>
          </p:nvPr>
        </p:nvSpPr>
        <p:spPr>
          <a:xfrm>
            <a:off x="469007" y="505097"/>
            <a:ext cx="11479068" cy="2734492"/>
          </a:xfrm>
        </p:spPr>
        <p:txBody>
          <a:bodyPr/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Description of 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AstraZeneca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vaccine defaulters among targeted populations in Nyeri County, 2021</a:t>
            </a:r>
            <a:endParaRPr lang="en-GB" alt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9" name="Subtitle 1"/>
          <p:cNvSpPr>
            <a:spLocks noGrp="1" noChangeArrowheads="1"/>
          </p:cNvSpPr>
          <p:nvPr>
            <p:ph type="subTitle" idx="1"/>
          </p:nvPr>
        </p:nvSpPr>
        <p:spPr>
          <a:xfrm>
            <a:off x="1941340" y="3572508"/>
            <a:ext cx="9057585" cy="17526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Boniface Macharia.</a:t>
            </a:r>
          </a:p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Infection Prevention and Control Coordinator</a:t>
            </a:r>
            <a:endParaRPr lang="en-GB" alt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by dates of first dose vaccination of defaulters in Nyeri in year 2021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4071735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226851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8417-4993-4E0D-9D18-18803BAFB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characteristics </a:t>
            </a:r>
            <a:r>
              <a:rPr lang="en-US" dirty="0"/>
              <a:t>of AstraZeneca defaulters in Nyeri 2021</a:t>
            </a:r>
            <a:endParaRPr lang="en-KE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774470-B76B-4616-A2A6-303234E80D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92355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4224027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Informant Interviews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3285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Nurse Manager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Misinformation from social media in the last weeks of April 2021</a:t>
            </a:r>
          </a:p>
          <a:p>
            <a:pPr lvl="1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No reassurance from the authorities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Community Focal person</a:t>
            </a:r>
          </a:p>
          <a:p>
            <a:pPr marL="45720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-Misinformation compounded by AEFI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Vaccinators</a:t>
            </a:r>
          </a:p>
          <a:p>
            <a:pPr marL="457200" lvl="1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-Erratic supply of vaccines responsible for the defaulting.</a:t>
            </a:r>
          </a:p>
        </p:txBody>
      </p:sp>
    </p:spTree>
    <p:extLst>
      <p:ext uri="{BB962C8B-B14F-4D97-AF65-F5344CB8AC3E}">
        <p14:creationId xmlns:p14="http://schemas.microsoft.com/office/powerpoint/2010/main" val="3974090618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22" y="365760"/>
            <a:ext cx="11582400" cy="992777"/>
          </a:xfrm>
        </p:spPr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15" y="2237735"/>
            <a:ext cx="11582400" cy="4833257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More females than males defaulted on the covid19 vaccine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Could be due to anxiety related to injection or good communicators 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Most cases were middle aged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Could be due to access to misinformation 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Most defaulters from Municipality or Nyeri Central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mirrors population density or ease to transmit information.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Dates of 1</a:t>
            </a: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dose vaccination more in first two weeks.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Initial acceptance of vaccine and no much official facts/info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Majority of defaulters had no pre existing conditions</a:t>
            </a:r>
          </a:p>
          <a:p>
            <a:pPr marL="457200" lvl="1" indent="0">
              <a:buNone/>
            </a:pP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15323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399708"/>
            <a:ext cx="10554574" cy="3636511"/>
          </a:xfrm>
        </p:spPr>
        <p:txBody>
          <a:bodyPr>
            <a:no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AstraZeneca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defaulting points towards Infodemic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-Misinformation and Disinformation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-Female affected more than males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-More populated areas defaulting than sparsely populated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-Less intellects defaulting compared to others.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-Middle aged population defaulting more than the lest.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-Majority of defaulters had no pre existing conditions.</a:t>
            </a:r>
          </a:p>
        </p:txBody>
      </p:sp>
    </p:spTree>
    <p:extLst>
      <p:ext uri="{BB962C8B-B14F-4D97-AF65-F5344CB8AC3E}">
        <p14:creationId xmlns:p14="http://schemas.microsoft.com/office/powerpoint/2010/main" val="130418487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Health Promotion on crisis communication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-Advocacy, communication, behavior change and social mobilization.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Key messages for each target group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-Uniformed officers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-Farmers</a:t>
            </a:r>
          </a:p>
          <a:p>
            <a:pPr marL="0" indent="0">
              <a:buNone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-Business people</a:t>
            </a:r>
          </a:p>
        </p:txBody>
      </p:sp>
    </p:spTree>
    <p:extLst>
      <p:ext uri="{BB962C8B-B14F-4D97-AF65-F5344CB8AC3E}">
        <p14:creationId xmlns:p14="http://schemas.microsoft.com/office/powerpoint/2010/main" val="2668108818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CDC4E-DE61-411E-A1E5-5FE701C06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LEADERSHIP AND CAPACITY BUILDING APPROACH</a:t>
            </a:r>
            <a:endParaRPr lang="en-K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B69C47-88DD-4240-A312-408D610F0101}"/>
              </a:ext>
            </a:extLst>
          </p:cNvPr>
          <p:cNvSpPr txBox="1"/>
          <p:nvPr/>
        </p:nvSpPr>
        <p:spPr>
          <a:xfrm>
            <a:off x="204716" y="2220949"/>
            <a:ext cx="11698405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CDH Committee (Training, Supervision, Roll out)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HPO (Promotion Multimodal approach)</a:t>
            </a: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Academia    Disciplined forces   Health institution  SCEO   Church leaders   Media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Youth            Police                       HCW                 Teachers  Congregates    Pop.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K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4C1E363-95DC-4847-93BB-8BA46EF93B85}"/>
              </a:ext>
            </a:extLst>
          </p:cNvPr>
          <p:cNvCxnSpPr>
            <a:cxnSpLocks/>
          </p:cNvCxnSpPr>
          <p:nvPr/>
        </p:nvCxnSpPr>
        <p:spPr>
          <a:xfrm>
            <a:off x="5377218" y="2634017"/>
            <a:ext cx="0" cy="46402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D9D11A-E718-45CE-9E07-430F70096845}"/>
              </a:ext>
            </a:extLst>
          </p:cNvPr>
          <p:cNvCxnSpPr>
            <a:cxnSpLocks/>
          </p:cNvCxnSpPr>
          <p:nvPr/>
        </p:nvCxnSpPr>
        <p:spPr>
          <a:xfrm>
            <a:off x="5377218" y="3429000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2C6493-6444-45CE-9195-DE919E050929}"/>
              </a:ext>
            </a:extLst>
          </p:cNvPr>
          <p:cNvCxnSpPr/>
          <p:nvPr/>
        </p:nvCxnSpPr>
        <p:spPr>
          <a:xfrm>
            <a:off x="341194" y="3756544"/>
            <a:ext cx="1130034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57F487-6D3E-4441-90C5-4AB2401D2E42}"/>
              </a:ext>
            </a:extLst>
          </p:cNvPr>
          <p:cNvCxnSpPr>
            <a:cxnSpLocks/>
          </p:cNvCxnSpPr>
          <p:nvPr/>
        </p:nvCxnSpPr>
        <p:spPr>
          <a:xfrm>
            <a:off x="329820" y="375654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AB61340-62DB-4661-AFE2-F234C88BDC0D}"/>
              </a:ext>
            </a:extLst>
          </p:cNvPr>
          <p:cNvCxnSpPr>
            <a:cxnSpLocks/>
          </p:cNvCxnSpPr>
          <p:nvPr/>
        </p:nvCxnSpPr>
        <p:spPr>
          <a:xfrm>
            <a:off x="2513462" y="375654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97B1E1-11A6-4CC0-948F-8842FC61F91A}"/>
              </a:ext>
            </a:extLst>
          </p:cNvPr>
          <p:cNvCxnSpPr>
            <a:cxnSpLocks/>
          </p:cNvCxnSpPr>
          <p:nvPr/>
        </p:nvCxnSpPr>
        <p:spPr>
          <a:xfrm>
            <a:off x="5377218" y="375654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EC6E06E-A2D1-42D5-B028-A12B8D84444C}"/>
              </a:ext>
            </a:extLst>
          </p:cNvPr>
          <p:cNvCxnSpPr>
            <a:cxnSpLocks/>
          </p:cNvCxnSpPr>
          <p:nvPr/>
        </p:nvCxnSpPr>
        <p:spPr>
          <a:xfrm>
            <a:off x="7683690" y="375654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6D35D2E-D726-46C1-A995-2C97CD8E5F50}"/>
              </a:ext>
            </a:extLst>
          </p:cNvPr>
          <p:cNvCxnSpPr>
            <a:cxnSpLocks/>
          </p:cNvCxnSpPr>
          <p:nvPr/>
        </p:nvCxnSpPr>
        <p:spPr>
          <a:xfrm>
            <a:off x="9157648" y="375654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32737D2-41A8-43F0-BA37-6CB8A7C2B25B}"/>
              </a:ext>
            </a:extLst>
          </p:cNvPr>
          <p:cNvCxnSpPr>
            <a:cxnSpLocks/>
          </p:cNvCxnSpPr>
          <p:nvPr/>
        </p:nvCxnSpPr>
        <p:spPr>
          <a:xfrm>
            <a:off x="11641540" y="375654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81985E-5456-491E-97FB-5D4C25ADFC84}"/>
              </a:ext>
            </a:extLst>
          </p:cNvPr>
          <p:cNvCxnSpPr>
            <a:cxnSpLocks/>
          </p:cNvCxnSpPr>
          <p:nvPr/>
        </p:nvCxnSpPr>
        <p:spPr>
          <a:xfrm>
            <a:off x="341194" y="4534466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03BB7B-F0E2-42D6-BFCA-4581395F2186}"/>
              </a:ext>
            </a:extLst>
          </p:cNvPr>
          <p:cNvCxnSpPr>
            <a:cxnSpLocks/>
          </p:cNvCxnSpPr>
          <p:nvPr/>
        </p:nvCxnSpPr>
        <p:spPr>
          <a:xfrm>
            <a:off x="2513462" y="454811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C0D9FEF-7F17-413A-B72D-0F2462650C3C}"/>
              </a:ext>
            </a:extLst>
          </p:cNvPr>
          <p:cNvCxnSpPr>
            <a:cxnSpLocks/>
          </p:cNvCxnSpPr>
          <p:nvPr/>
        </p:nvCxnSpPr>
        <p:spPr>
          <a:xfrm>
            <a:off x="5377218" y="4534466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7846418-7EE2-4F6C-9FEB-C7E38AF7B986}"/>
              </a:ext>
            </a:extLst>
          </p:cNvPr>
          <p:cNvCxnSpPr>
            <a:cxnSpLocks/>
          </p:cNvCxnSpPr>
          <p:nvPr/>
        </p:nvCxnSpPr>
        <p:spPr>
          <a:xfrm>
            <a:off x="7683690" y="454811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F2BF538-EFDD-4AA2-83E8-616DA8BE61BB}"/>
              </a:ext>
            </a:extLst>
          </p:cNvPr>
          <p:cNvCxnSpPr>
            <a:cxnSpLocks/>
          </p:cNvCxnSpPr>
          <p:nvPr/>
        </p:nvCxnSpPr>
        <p:spPr>
          <a:xfrm>
            <a:off x="9116706" y="4534466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972EFF8-70C5-4E0A-93FE-C54D71C62D75}"/>
              </a:ext>
            </a:extLst>
          </p:cNvPr>
          <p:cNvCxnSpPr>
            <a:cxnSpLocks/>
          </p:cNvCxnSpPr>
          <p:nvPr/>
        </p:nvCxnSpPr>
        <p:spPr>
          <a:xfrm>
            <a:off x="11586950" y="4548114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EDD3FDD1-5524-46A6-85BB-75B634830655}"/>
              </a:ext>
            </a:extLst>
          </p:cNvPr>
          <p:cNvSpPr/>
          <p:nvPr/>
        </p:nvSpPr>
        <p:spPr>
          <a:xfrm>
            <a:off x="341197" y="5653579"/>
            <a:ext cx="11300343" cy="7440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Improved uptake of Covid 19Vaccines</a:t>
            </a:r>
          </a:p>
          <a:p>
            <a:pPr algn="ctr"/>
            <a:endParaRPr lang="en-KE" sz="32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0A808B-B138-4493-BA76-59E87ED8DFEA}"/>
              </a:ext>
            </a:extLst>
          </p:cNvPr>
          <p:cNvCxnSpPr>
            <a:cxnSpLocks/>
          </p:cNvCxnSpPr>
          <p:nvPr/>
        </p:nvCxnSpPr>
        <p:spPr>
          <a:xfrm>
            <a:off x="395784" y="5326035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6F3FB6A-0F51-4F5F-BCCC-675C24C3C679}"/>
              </a:ext>
            </a:extLst>
          </p:cNvPr>
          <p:cNvCxnSpPr>
            <a:cxnSpLocks/>
          </p:cNvCxnSpPr>
          <p:nvPr/>
        </p:nvCxnSpPr>
        <p:spPr>
          <a:xfrm>
            <a:off x="2499813" y="5326035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2B925DD-B177-459B-AC09-A071A7E1D0D8}"/>
              </a:ext>
            </a:extLst>
          </p:cNvPr>
          <p:cNvCxnSpPr>
            <a:cxnSpLocks/>
          </p:cNvCxnSpPr>
          <p:nvPr/>
        </p:nvCxnSpPr>
        <p:spPr>
          <a:xfrm>
            <a:off x="5377218" y="5326035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40DF8B-B97D-4948-9E48-64F64A72F764}"/>
              </a:ext>
            </a:extLst>
          </p:cNvPr>
          <p:cNvCxnSpPr>
            <a:cxnSpLocks/>
          </p:cNvCxnSpPr>
          <p:nvPr/>
        </p:nvCxnSpPr>
        <p:spPr>
          <a:xfrm>
            <a:off x="7683690" y="5326035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1F18402-71D4-4A91-89B4-0B779BA81AA2}"/>
              </a:ext>
            </a:extLst>
          </p:cNvPr>
          <p:cNvCxnSpPr>
            <a:cxnSpLocks/>
          </p:cNvCxnSpPr>
          <p:nvPr/>
        </p:nvCxnSpPr>
        <p:spPr>
          <a:xfrm>
            <a:off x="9116706" y="5326035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B091036-6DD9-4ECE-9104-8A72F3F2ACCD}"/>
              </a:ext>
            </a:extLst>
          </p:cNvPr>
          <p:cNvCxnSpPr>
            <a:cxnSpLocks/>
          </p:cNvCxnSpPr>
          <p:nvPr/>
        </p:nvCxnSpPr>
        <p:spPr>
          <a:xfrm>
            <a:off x="11586950" y="5326035"/>
            <a:ext cx="0" cy="3275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961205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B7C6A-B966-4EE0-A62A-F724EEFC8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 </a:t>
            </a:r>
            <a:endParaRPr lang="en-K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02C7D9-AA35-4740-A0C2-A71B2C1624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269"/>
          <a:stretch/>
        </p:blipFill>
        <p:spPr>
          <a:xfrm>
            <a:off x="664190" y="1871474"/>
            <a:ext cx="10863618" cy="498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65573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Nyeri County Department of Health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Infection Prevention Network Kenya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Centre for Health Solutions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Medicines Therapeutic and Pharmaceuticals Technologies.</a:t>
            </a:r>
          </a:p>
        </p:txBody>
      </p:sp>
    </p:spTree>
    <p:extLst>
      <p:ext uri="{BB962C8B-B14F-4D97-AF65-F5344CB8AC3E}">
        <p14:creationId xmlns:p14="http://schemas.microsoft.com/office/powerpoint/2010/main" val="1746561857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Centre for Disease Control and Prevention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Covid19 Vaccine safety update,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published online cdc.gov 1</a:t>
            </a:r>
            <a:r>
              <a:rPr lang="en-US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March 2021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Baden et al 2020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Efficacy and safety of the Mrna-1273 SARS-CoV-2 Vaccine.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New England journal of medicine DOI; 10.1056/NEJMoa2035389.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KNBS. Economic Survey 2019 and 2020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http://www.asals.go.ke/</a:t>
            </a:r>
          </a:p>
        </p:txBody>
      </p:sp>
    </p:spTree>
    <p:extLst>
      <p:ext uri="{BB962C8B-B14F-4D97-AF65-F5344CB8AC3E}">
        <p14:creationId xmlns:p14="http://schemas.microsoft.com/office/powerpoint/2010/main" val="397839132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11" y="1619476"/>
            <a:ext cx="11178677" cy="5227592"/>
          </a:xfrm>
        </p:spPr>
        <p:txBody>
          <a:bodyPr>
            <a:no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Kenya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Covid19 case was confirmed on 12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March 2020.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As at 17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Sept 2021, confirmed cases 245,781 and 4965 deaths(CFR 3.5%).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Nyeri County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First COVID-19 case was confirmed on 21st May 2020.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at 17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Sep 2021, Confirmed cases 3722 and 226 deaths (CFR 6.0%)</a:t>
            </a:r>
          </a:p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AstraZeneca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Vaccine, mRNA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Two dose vaccine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Vaccination campaign in Nyeri launched March 2021</a:t>
            </a:r>
          </a:p>
        </p:txBody>
      </p:sp>
      <p:pic>
        <p:nvPicPr>
          <p:cNvPr id="4" name="Picture 2" descr="C:\Users\apickard\AppData\Local\Microsoft\Windows\Temporary Internet Files\Content.IE5\2FO05EOM\MC900434791[1].png">
            <a:extLst>
              <a:ext uri="{FF2B5EF4-FFF2-40B4-BE49-F238E27FC236}">
                <a16:creationId xmlns:a16="http://schemas.microsoft.com/office/drawing/2014/main" id="{1A3A64B0-5DB1-41C9-B85A-1C19978EB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3426" y="5029428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505462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9" y="2669495"/>
            <a:ext cx="11582400" cy="1143000"/>
          </a:xfrm>
        </p:spPr>
        <p:txBody>
          <a:bodyPr/>
          <a:lstStyle/>
          <a:p>
            <a:pPr algn="ctr"/>
            <a:r>
              <a:rPr lang="en-US" sz="4400" cap="none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9340355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110" y="2413780"/>
            <a:ext cx="11291888" cy="5123089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Covid-19, global pandemic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impacted global economies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Socio – economic disruption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Increased morbidity and mortality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Preventable – through water and sanitation hygiene and vaccines (CDC, 2021)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Vaccine defaulters have reduced protection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At risk of severe course of disease (CDC, 2021)</a:t>
            </a:r>
          </a:p>
          <a:p>
            <a:pPr lvl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Increased infectivity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7172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65" y="117884"/>
            <a:ext cx="11582400" cy="1143000"/>
          </a:xfrm>
        </p:spPr>
        <p:txBody>
          <a:bodyPr/>
          <a:lstStyle/>
          <a:p>
            <a:r>
              <a:rPr lang="en-US" dirty="0"/>
              <a:t>Justification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54164"/>
            <a:ext cx="11978640" cy="5266781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Persons living with NCDs are at risk of severe COVID-19 infection (Baden et al 2020)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Two out of three people in Nyeri die of an NCD (KNBS 2020)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Critical to protect the vulnerable groups using vaccination strategy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Limited publications on vaccine data in Nyeri County</a:t>
            </a:r>
          </a:p>
          <a:p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The vaccination exercise has had its challenges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Gaps in public health promotion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Rumors and misinformation in community</a:t>
            </a:r>
          </a:p>
          <a:p>
            <a:pPr lvl="1"/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Erratic supply </a:t>
            </a:r>
          </a:p>
          <a:p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:\Users\apickard\AppData\Local\Microsoft\Windows\Temporary Internet Files\Content.IE5\IZ9MRJDR\MC900078622[1].wmf">
            <a:extLst>
              <a:ext uri="{FF2B5EF4-FFF2-40B4-BE49-F238E27FC236}">
                <a16:creationId xmlns:a16="http://schemas.microsoft.com/office/drawing/2014/main" id="{0B35D8DC-29BF-442F-AF0D-28E683288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043" y="4044677"/>
            <a:ext cx="1165744" cy="25078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10764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Define the Sociodemographic of AstraZeneca vaccine defaulters in Nyeri County 2021. 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Establish the Clinical characteristics of AstraZeneca vaccine defaulters in Nyeri County 2021.</a:t>
            </a:r>
          </a:p>
          <a:p>
            <a:pPr marL="514350" indent="-514350"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Assess Data Quality of AstraZeneca vaccine defaulters line list in Nyeri County 2021.</a:t>
            </a:r>
          </a:p>
        </p:txBody>
      </p:sp>
    </p:spTree>
    <p:extLst>
      <p:ext uri="{BB962C8B-B14F-4D97-AF65-F5344CB8AC3E}">
        <p14:creationId xmlns:p14="http://schemas.microsoft.com/office/powerpoint/2010/main" val="363013750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1/2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Study area: Nyeri County, projected population of 750,000.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Study design: retrospective descriptive study and KII and phone interviews.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collection: social demographics &amp; clinical variables.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source: Chanjo online platform.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Data analysis: descriptive statistics.</a:t>
            </a: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DED455-77B7-48B8-8740-C8EA15A42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586" y="4618747"/>
            <a:ext cx="20447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61161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286933"/>
            <a:ext cx="11029616" cy="429022"/>
          </a:xfrm>
        </p:spPr>
        <p:txBody>
          <a:bodyPr>
            <a:normAutofit fontScale="90000"/>
          </a:bodyPr>
          <a:lstStyle/>
          <a:p>
            <a:r>
              <a:rPr lang="en-US" dirty="0"/>
              <a:t>Social Demographic, age of vaccine defaulters in Nyeri in the year 2021.</a:t>
            </a:r>
            <a:br>
              <a:rPr lang="en-US" dirty="0"/>
            </a:br>
            <a:r>
              <a:rPr lang="en-US" dirty="0"/>
              <a:t>Mean age 46±16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4599182"/>
              </p:ext>
            </p:extLst>
          </p:nvPr>
        </p:nvGraphicFramePr>
        <p:xfrm>
          <a:off x="341663" y="1911175"/>
          <a:ext cx="11422338" cy="4864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446">
                  <a:extLst>
                    <a:ext uri="{9D8B030D-6E8A-4147-A177-3AD203B41FA5}">
                      <a16:colId xmlns:a16="http://schemas.microsoft.com/office/drawing/2014/main" val="3629173304"/>
                    </a:ext>
                  </a:extLst>
                </a:gridCol>
                <a:gridCol w="3807446">
                  <a:extLst>
                    <a:ext uri="{9D8B030D-6E8A-4147-A177-3AD203B41FA5}">
                      <a16:colId xmlns:a16="http://schemas.microsoft.com/office/drawing/2014/main" val="307975244"/>
                    </a:ext>
                  </a:extLst>
                </a:gridCol>
                <a:gridCol w="3807446">
                  <a:extLst>
                    <a:ext uri="{9D8B030D-6E8A-4147-A177-3AD203B41FA5}">
                      <a16:colId xmlns:a16="http://schemas.microsoft.com/office/drawing/2014/main" val="3490206458"/>
                    </a:ext>
                  </a:extLst>
                </a:gridCol>
              </a:tblGrid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Frequency</a:t>
                      </a:r>
                      <a:r>
                        <a:rPr lang="en-US" baseline="0" dirty="0"/>
                        <a:t> (n=350)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Percentage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05369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962830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9536975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pPr lvl="1"/>
                      <a:r>
                        <a:rPr lang="en-US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57740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140653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≤ 19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757958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20-29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8450107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2052199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338258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5425351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60-69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9355541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r>
                        <a:rPr lang="en-US" dirty="0"/>
                        <a:t>≥70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949353"/>
                  </a:ext>
                </a:extLst>
              </a:tr>
              <a:tr h="37416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86002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by residence of covid19 vaccine defaulters in Nyeri in half year 2021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95397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721720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defaulters by professional category in Nyeri County in half year 2021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AED734-8BFC-4291-A529-B7291FFBD7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3750552"/>
              </p:ext>
            </p:extLst>
          </p:nvPr>
        </p:nvGraphicFramePr>
        <p:xfrm>
          <a:off x="819150" y="2222500"/>
          <a:ext cx="10553700" cy="3636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443446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51987</TotalTime>
  <Words>755</Words>
  <Application>Microsoft Office PowerPoint</Application>
  <PresentationFormat>Widescreen</PresentationFormat>
  <Paragraphs>144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 2</vt:lpstr>
      <vt:lpstr>Quotable</vt:lpstr>
      <vt:lpstr>Description of AstraZeneca vaccine defaulters among targeted populations in Nyeri County, 2021</vt:lpstr>
      <vt:lpstr>Introduction</vt:lpstr>
      <vt:lpstr>Problem Statement</vt:lpstr>
      <vt:lpstr>Justification</vt:lpstr>
      <vt:lpstr>Objectives</vt:lpstr>
      <vt:lpstr>Methods 1/2</vt:lpstr>
      <vt:lpstr>Social Demographic, age of vaccine defaulters in Nyeri in the year 2021. Mean age 46±16</vt:lpstr>
      <vt:lpstr>Distribution by residence of covid19 vaccine defaulters in Nyeri in half year 2021</vt:lpstr>
      <vt:lpstr>Distribution of defaulters by professional category in Nyeri County in half year 2021</vt:lpstr>
      <vt:lpstr>Distribution by dates of first dose vaccination of defaulters in Nyeri in year 2021</vt:lpstr>
      <vt:lpstr>Clinical characteristics of AstraZeneca defaulters in Nyeri 2021</vt:lpstr>
      <vt:lpstr>Key Informant Interviews</vt:lpstr>
      <vt:lpstr>Discussion</vt:lpstr>
      <vt:lpstr>Conclusion </vt:lpstr>
      <vt:lpstr>Recommendation</vt:lpstr>
      <vt:lpstr>LEADERSHIP AND CAPACITY BUILDING APPROACH</vt:lpstr>
      <vt:lpstr>OUTCOME </vt:lpstr>
      <vt:lpstr>Acknowledgements 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Balogun</dc:creator>
  <cp:lastModifiedBy>hp</cp:lastModifiedBy>
  <cp:revision>397</cp:revision>
  <dcterms:created xsi:type="dcterms:W3CDTF">2016-07-05T09:41:50Z</dcterms:created>
  <dcterms:modified xsi:type="dcterms:W3CDTF">2022-03-17T09:53:35Z</dcterms:modified>
</cp:coreProperties>
</file>