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8" r:id="rId3"/>
    <p:sldId id="383" r:id="rId4"/>
    <p:sldId id="382" r:id="rId5"/>
    <p:sldId id="333" r:id="rId6"/>
    <p:sldId id="257" r:id="rId7"/>
    <p:sldId id="259" r:id="rId8"/>
    <p:sldId id="408" r:id="rId9"/>
    <p:sldId id="407" r:id="rId10"/>
    <p:sldId id="409" r:id="rId11"/>
    <p:sldId id="410" r:id="rId12"/>
    <p:sldId id="411" r:id="rId13"/>
    <p:sldId id="412" r:id="rId14"/>
    <p:sldId id="413" r:id="rId15"/>
    <p:sldId id="414" r:id="rId16"/>
    <p:sldId id="415" r:id="rId17"/>
    <p:sldId id="416" r:id="rId18"/>
    <p:sldId id="3467" r:id="rId19"/>
    <p:sldId id="41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003300"/>
    <a:srgbClr val="660066"/>
    <a:srgbClr val="660033"/>
    <a:srgbClr val="8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97" autoAdjust="0"/>
    <p:restoredTop sz="94660"/>
  </p:normalViewPr>
  <p:slideViewPr>
    <p:cSldViewPr snapToGrid="0">
      <p:cViewPr varScale="1">
        <p:scale>
          <a:sx n="77" d="100"/>
          <a:sy n="77" d="100"/>
        </p:scale>
        <p:origin x="773"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dirty="0"/>
              <a:t>Coverage</a:t>
            </a:r>
            <a:r>
              <a:rPr lang="en-US" b="1" baseline="0" dirty="0"/>
              <a:t> </a:t>
            </a:r>
            <a:r>
              <a:rPr lang="en-US" b="1" dirty="0"/>
              <a:t>in relation to the # of county lab</a:t>
            </a:r>
            <a:r>
              <a:rPr lang="en-US" b="1" baseline="0" dirty="0"/>
              <a:t> personnel (n=2058)</a:t>
            </a:r>
            <a:endParaRPr lang="en-US" b="1" dirty="0"/>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'Analysis by county denom'!$H$2</c:f>
              <c:strCache>
                <c:ptCount val="1"/>
                <c:pt idx="0">
                  <c:v>Total trained</c:v>
                </c:pt>
              </c:strCache>
            </c:strRef>
          </c:tx>
          <c:spPr>
            <a:solidFill>
              <a:schemeClr val="accent1"/>
            </a:solidFill>
            <a:ln>
              <a:noFill/>
            </a:ln>
            <a:effectLst/>
          </c:spPr>
          <c:invertIfNegative val="0"/>
          <c:cat>
            <c:strRef>
              <c:f>'Analysis by county denom'!$G$3:$G$50</c:f>
              <c:strCache>
                <c:ptCount val="48"/>
                <c:pt idx="0">
                  <c:v>Marsabit</c:v>
                </c:pt>
                <c:pt idx="1">
                  <c:v>VL/EID Testing labs</c:v>
                </c:pt>
                <c:pt idx="2">
                  <c:v>Isiolo</c:v>
                </c:pt>
                <c:pt idx="3">
                  <c:v>Kiambu</c:v>
                </c:pt>
                <c:pt idx="4">
                  <c:v>Kericho</c:v>
                </c:pt>
                <c:pt idx="5">
                  <c:v>Turkana</c:v>
                </c:pt>
                <c:pt idx="6">
                  <c:v>Murang'a</c:v>
                </c:pt>
                <c:pt idx="7">
                  <c:v>Tharaka Nithi</c:v>
                </c:pt>
                <c:pt idx="8">
                  <c:v>Siaya</c:v>
                </c:pt>
                <c:pt idx="9">
                  <c:v>Kisumu</c:v>
                </c:pt>
                <c:pt idx="10">
                  <c:v>Makueni</c:v>
                </c:pt>
                <c:pt idx="11">
                  <c:v>Bomet</c:v>
                </c:pt>
                <c:pt idx="12">
                  <c:v>Homa Bay</c:v>
                </c:pt>
                <c:pt idx="13">
                  <c:v>Kirinyaga</c:v>
                </c:pt>
                <c:pt idx="14">
                  <c:v>Migori</c:v>
                </c:pt>
                <c:pt idx="15">
                  <c:v>Nyandarua</c:v>
                </c:pt>
                <c:pt idx="16">
                  <c:v>Nairobi</c:v>
                </c:pt>
                <c:pt idx="17">
                  <c:v>Embu</c:v>
                </c:pt>
                <c:pt idx="18">
                  <c:v>Lamu</c:v>
                </c:pt>
                <c:pt idx="19">
                  <c:v>Kitui</c:v>
                </c:pt>
                <c:pt idx="20">
                  <c:v>Kajiado</c:v>
                </c:pt>
                <c:pt idx="21">
                  <c:v>Baringo</c:v>
                </c:pt>
                <c:pt idx="22">
                  <c:v>Laikipia</c:v>
                </c:pt>
                <c:pt idx="23">
                  <c:v>Samburu</c:v>
                </c:pt>
                <c:pt idx="24">
                  <c:v>Nakuru</c:v>
                </c:pt>
                <c:pt idx="25">
                  <c:v>Narok</c:v>
                </c:pt>
                <c:pt idx="26">
                  <c:v>Meru</c:v>
                </c:pt>
                <c:pt idx="27">
                  <c:v>Kilifi</c:v>
                </c:pt>
                <c:pt idx="28">
                  <c:v>Tana River</c:v>
                </c:pt>
                <c:pt idx="29">
                  <c:v>Kisii</c:v>
                </c:pt>
                <c:pt idx="30">
                  <c:v>Vihiga</c:v>
                </c:pt>
                <c:pt idx="31">
                  <c:v>Machakos</c:v>
                </c:pt>
                <c:pt idx="32">
                  <c:v>Bungoma</c:v>
                </c:pt>
                <c:pt idx="33">
                  <c:v>Nyeri</c:v>
                </c:pt>
                <c:pt idx="34">
                  <c:v>Wajir</c:v>
                </c:pt>
                <c:pt idx="35">
                  <c:v>Trans Nzoia</c:v>
                </c:pt>
                <c:pt idx="36">
                  <c:v>Taita Taveta</c:v>
                </c:pt>
                <c:pt idx="37">
                  <c:v>Mombasa</c:v>
                </c:pt>
                <c:pt idx="38">
                  <c:v>Mandera</c:v>
                </c:pt>
                <c:pt idx="39">
                  <c:v>Kakamega</c:v>
                </c:pt>
                <c:pt idx="40">
                  <c:v>West Pokot</c:v>
                </c:pt>
                <c:pt idx="41">
                  <c:v>Nandi</c:v>
                </c:pt>
                <c:pt idx="42">
                  <c:v>Nyamira</c:v>
                </c:pt>
                <c:pt idx="43">
                  <c:v>Uasin Gishu</c:v>
                </c:pt>
                <c:pt idx="44">
                  <c:v>Garissa</c:v>
                </c:pt>
                <c:pt idx="45">
                  <c:v>Kwale</c:v>
                </c:pt>
                <c:pt idx="46">
                  <c:v>Busia</c:v>
                </c:pt>
                <c:pt idx="47">
                  <c:v>Elgeyo Marakwet</c:v>
                </c:pt>
              </c:strCache>
            </c:strRef>
          </c:cat>
          <c:val>
            <c:numRef>
              <c:f>'Analysis by county denom'!$H$3:$H$50</c:f>
              <c:numCache>
                <c:formatCode>General</c:formatCode>
                <c:ptCount val="48"/>
                <c:pt idx="0">
                  <c:v>24</c:v>
                </c:pt>
                <c:pt idx="1">
                  <c:v>100</c:v>
                </c:pt>
                <c:pt idx="2">
                  <c:v>11</c:v>
                </c:pt>
                <c:pt idx="3">
                  <c:v>133</c:v>
                </c:pt>
                <c:pt idx="4">
                  <c:v>71</c:v>
                </c:pt>
                <c:pt idx="5">
                  <c:v>36</c:v>
                </c:pt>
                <c:pt idx="6">
                  <c:v>125</c:v>
                </c:pt>
                <c:pt idx="7">
                  <c:v>65</c:v>
                </c:pt>
                <c:pt idx="8">
                  <c:v>100</c:v>
                </c:pt>
                <c:pt idx="9">
                  <c:v>158</c:v>
                </c:pt>
                <c:pt idx="10">
                  <c:v>99</c:v>
                </c:pt>
                <c:pt idx="11">
                  <c:v>60</c:v>
                </c:pt>
                <c:pt idx="12">
                  <c:v>87</c:v>
                </c:pt>
                <c:pt idx="13">
                  <c:v>57</c:v>
                </c:pt>
                <c:pt idx="14">
                  <c:v>53</c:v>
                </c:pt>
                <c:pt idx="15">
                  <c:v>35</c:v>
                </c:pt>
                <c:pt idx="16">
                  <c:v>168</c:v>
                </c:pt>
                <c:pt idx="17">
                  <c:v>31</c:v>
                </c:pt>
                <c:pt idx="18">
                  <c:v>10</c:v>
                </c:pt>
                <c:pt idx="19">
                  <c:v>61</c:v>
                </c:pt>
                <c:pt idx="20">
                  <c:v>30</c:v>
                </c:pt>
                <c:pt idx="21">
                  <c:v>20</c:v>
                </c:pt>
                <c:pt idx="22">
                  <c:v>28</c:v>
                </c:pt>
                <c:pt idx="23">
                  <c:v>7</c:v>
                </c:pt>
                <c:pt idx="24">
                  <c:v>46</c:v>
                </c:pt>
                <c:pt idx="25">
                  <c:v>26</c:v>
                </c:pt>
                <c:pt idx="26">
                  <c:v>43</c:v>
                </c:pt>
                <c:pt idx="27">
                  <c:v>29</c:v>
                </c:pt>
                <c:pt idx="28">
                  <c:v>14</c:v>
                </c:pt>
                <c:pt idx="29">
                  <c:v>51</c:v>
                </c:pt>
                <c:pt idx="30">
                  <c:v>16</c:v>
                </c:pt>
                <c:pt idx="31">
                  <c:v>34</c:v>
                </c:pt>
                <c:pt idx="32">
                  <c:v>32</c:v>
                </c:pt>
                <c:pt idx="33">
                  <c:v>18</c:v>
                </c:pt>
                <c:pt idx="34">
                  <c:v>12</c:v>
                </c:pt>
                <c:pt idx="35">
                  <c:v>19</c:v>
                </c:pt>
                <c:pt idx="36">
                  <c:v>18</c:v>
                </c:pt>
                <c:pt idx="37">
                  <c:v>27</c:v>
                </c:pt>
                <c:pt idx="38">
                  <c:v>6</c:v>
                </c:pt>
                <c:pt idx="39">
                  <c:v>23</c:v>
                </c:pt>
                <c:pt idx="40">
                  <c:v>9</c:v>
                </c:pt>
                <c:pt idx="41">
                  <c:v>17</c:v>
                </c:pt>
                <c:pt idx="42">
                  <c:v>15</c:v>
                </c:pt>
                <c:pt idx="43">
                  <c:v>19</c:v>
                </c:pt>
                <c:pt idx="44">
                  <c:v>2</c:v>
                </c:pt>
                <c:pt idx="45">
                  <c:v>5</c:v>
                </c:pt>
                <c:pt idx="46">
                  <c:v>6</c:v>
                </c:pt>
                <c:pt idx="47">
                  <c:v>2</c:v>
                </c:pt>
              </c:numCache>
            </c:numRef>
          </c:val>
          <c:extLst>
            <c:ext xmlns:c16="http://schemas.microsoft.com/office/drawing/2014/chart" uri="{C3380CC4-5D6E-409C-BE32-E72D297353CC}">
              <c16:uniqueId val="{00000000-BE2A-4A84-A970-1CCF92369DA2}"/>
            </c:ext>
          </c:extLst>
        </c:ser>
        <c:ser>
          <c:idx val="1"/>
          <c:order val="1"/>
          <c:tx>
            <c:strRef>
              <c:f>'Analysis by county denom'!$I$2</c:f>
              <c:strCache>
                <c:ptCount val="1"/>
                <c:pt idx="0">
                  <c:v>Not trained</c:v>
                </c:pt>
              </c:strCache>
            </c:strRef>
          </c:tx>
          <c:spPr>
            <a:solidFill>
              <a:schemeClr val="accent2"/>
            </a:solidFill>
            <a:ln>
              <a:noFill/>
            </a:ln>
            <a:effectLst/>
          </c:spPr>
          <c:invertIfNegative val="0"/>
          <c:cat>
            <c:strRef>
              <c:f>'Analysis by county denom'!$G$3:$G$50</c:f>
              <c:strCache>
                <c:ptCount val="48"/>
                <c:pt idx="0">
                  <c:v>Marsabit</c:v>
                </c:pt>
                <c:pt idx="1">
                  <c:v>VL/EID Testing labs</c:v>
                </c:pt>
                <c:pt idx="2">
                  <c:v>Isiolo</c:v>
                </c:pt>
                <c:pt idx="3">
                  <c:v>Kiambu</c:v>
                </c:pt>
                <c:pt idx="4">
                  <c:v>Kericho</c:v>
                </c:pt>
                <c:pt idx="5">
                  <c:v>Turkana</c:v>
                </c:pt>
                <c:pt idx="6">
                  <c:v>Murang'a</c:v>
                </c:pt>
                <c:pt idx="7">
                  <c:v>Tharaka Nithi</c:v>
                </c:pt>
                <c:pt idx="8">
                  <c:v>Siaya</c:v>
                </c:pt>
                <c:pt idx="9">
                  <c:v>Kisumu</c:v>
                </c:pt>
                <c:pt idx="10">
                  <c:v>Makueni</c:v>
                </c:pt>
                <c:pt idx="11">
                  <c:v>Bomet</c:v>
                </c:pt>
                <c:pt idx="12">
                  <c:v>Homa Bay</c:v>
                </c:pt>
                <c:pt idx="13">
                  <c:v>Kirinyaga</c:v>
                </c:pt>
                <c:pt idx="14">
                  <c:v>Migori</c:v>
                </c:pt>
                <c:pt idx="15">
                  <c:v>Nyandarua</c:v>
                </c:pt>
                <c:pt idx="16">
                  <c:v>Nairobi</c:v>
                </c:pt>
                <c:pt idx="17">
                  <c:v>Embu</c:v>
                </c:pt>
                <c:pt idx="18">
                  <c:v>Lamu</c:v>
                </c:pt>
                <c:pt idx="19">
                  <c:v>Kitui</c:v>
                </c:pt>
                <c:pt idx="20">
                  <c:v>Kajiado</c:v>
                </c:pt>
                <c:pt idx="21">
                  <c:v>Baringo</c:v>
                </c:pt>
                <c:pt idx="22">
                  <c:v>Laikipia</c:v>
                </c:pt>
                <c:pt idx="23">
                  <c:v>Samburu</c:v>
                </c:pt>
                <c:pt idx="24">
                  <c:v>Nakuru</c:v>
                </c:pt>
                <c:pt idx="25">
                  <c:v>Narok</c:v>
                </c:pt>
                <c:pt idx="26">
                  <c:v>Meru</c:v>
                </c:pt>
                <c:pt idx="27">
                  <c:v>Kilifi</c:v>
                </c:pt>
                <c:pt idx="28">
                  <c:v>Tana River</c:v>
                </c:pt>
                <c:pt idx="29">
                  <c:v>Kisii</c:v>
                </c:pt>
                <c:pt idx="30">
                  <c:v>Vihiga</c:v>
                </c:pt>
                <c:pt idx="31">
                  <c:v>Machakos</c:v>
                </c:pt>
                <c:pt idx="32">
                  <c:v>Bungoma</c:v>
                </c:pt>
                <c:pt idx="33">
                  <c:v>Nyeri</c:v>
                </c:pt>
                <c:pt idx="34">
                  <c:v>Wajir</c:v>
                </c:pt>
                <c:pt idx="35">
                  <c:v>Trans Nzoia</c:v>
                </c:pt>
                <c:pt idx="36">
                  <c:v>Taita Taveta</c:v>
                </c:pt>
                <c:pt idx="37">
                  <c:v>Mombasa</c:v>
                </c:pt>
                <c:pt idx="38">
                  <c:v>Mandera</c:v>
                </c:pt>
                <c:pt idx="39">
                  <c:v>Kakamega</c:v>
                </c:pt>
                <c:pt idx="40">
                  <c:v>West Pokot</c:v>
                </c:pt>
                <c:pt idx="41">
                  <c:v>Nandi</c:v>
                </c:pt>
                <c:pt idx="42">
                  <c:v>Nyamira</c:v>
                </c:pt>
                <c:pt idx="43">
                  <c:v>Uasin Gishu</c:v>
                </c:pt>
                <c:pt idx="44">
                  <c:v>Garissa</c:v>
                </c:pt>
                <c:pt idx="45">
                  <c:v>Kwale</c:v>
                </c:pt>
                <c:pt idx="46">
                  <c:v>Busia</c:v>
                </c:pt>
                <c:pt idx="47">
                  <c:v>Elgeyo Marakwet</c:v>
                </c:pt>
              </c:strCache>
            </c:strRef>
          </c:cat>
          <c:val>
            <c:numRef>
              <c:f>'Analysis by county denom'!$I$3:$I$50</c:f>
              <c:numCache>
                <c:formatCode>General</c:formatCode>
                <c:ptCount val="48"/>
                <c:pt idx="0">
                  <c:v>0</c:v>
                </c:pt>
                <c:pt idx="2">
                  <c:v>0</c:v>
                </c:pt>
                <c:pt idx="3">
                  <c:v>2</c:v>
                </c:pt>
                <c:pt idx="4">
                  <c:v>13</c:v>
                </c:pt>
                <c:pt idx="5">
                  <c:v>7</c:v>
                </c:pt>
                <c:pt idx="6">
                  <c:v>26</c:v>
                </c:pt>
                <c:pt idx="7">
                  <c:v>15</c:v>
                </c:pt>
                <c:pt idx="8">
                  <c:v>24</c:v>
                </c:pt>
                <c:pt idx="9">
                  <c:v>54</c:v>
                </c:pt>
                <c:pt idx="10">
                  <c:v>42</c:v>
                </c:pt>
                <c:pt idx="11">
                  <c:v>26</c:v>
                </c:pt>
                <c:pt idx="12">
                  <c:v>42</c:v>
                </c:pt>
                <c:pt idx="13">
                  <c:v>31</c:v>
                </c:pt>
                <c:pt idx="14">
                  <c:v>31</c:v>
                </c:pt>
                <c:pt idx="15">
                  <c:v>21</c:v>
                </c:pt>
                <c:pt idx="16">
                  <c:v>122</c:v>
                </c:pt>
                <c:pt idx="17">
                  <c:v>27</c:v>
                </c:pt>
                <c:pt idx="18">
                  <c:v>9</c:v>
                </c:pt>
                <c:pt idx="19">
                  <c:v>63</c:v>
                </c:pt>
                <c:pt idx="20">
                  <c:v>32</c:v>
                </c:pt>
                <c:pt idx="21">
                  <c:v>22</c:v>
                </c:pt>
                <c:pt idx="22">
                  <c:v>35</c:v>
                </c:pt>
                <c:pt idx="23">
                  <c:v>10</c:v>
                </c:pt>
                <c:pt idx="24">
                  <c:v>66</c:v>
                </c:pt>
                <c:pt idx="25">
                  <c:v>39</c:v>
                </c:pt>
                <c:pt idx="26">
                  <c:v>68</c:v>
                </c:pt>
                <c:pt idx="27">
                  <c:v>46</c:v>
                </c:pt>
                <c:pt idx="28">
                  <c:v>23</c:v>
                </c:pt>
                <c:pt idx="29">
                  <c:v>96</c:v>
                </c:pt>
                <c:pt idx="30">
                  <c:v>30</c:v>
                </c:pt>
                <c:pt idx="31">
                  <c:v>76</c:v>
                </c:pt>
                <c:pt idx="32">
                  <c:v>74</c:v>
                </c:pt>
                <c:pt idx="33">
                  <c:v>49</c:v>
                </c:pt>
                <c:pt idx="34">
                  <c:v>32</c:v>
                </c:pt>
                <c:pt idx="35">
                  <c:v>54</c:v>
                </c:pt>
                <c:pt idx="36">
                  <c:v>54</c:v>
                </c:pt>
                <c:pt idx="37">
                  <c:v>78</c:v>
                </c:pt>
                <c:pt idx="38">
                  <c:v>21</c:v>
                </c:pt>
                <c:pt idx="39">
                  <c:v>117</c:v>
                </c:pt>
                <c:pt idx="40">
                  <c:v>45</c:v>
                </c:pt>
                <c:pt idx="41">
                  <c:v>97</c:v>
                </c:pt>
                <c:pt idx="42">
                  <c:v>89</c:v>
                </c:pt>
                <c:pt idx="43">
                  <c:v>125</c:v>
                </c:pt>
                <c:pt idx="44">
                  <c:v>22</c:v>
                </c:pt>
                <c:pt idx="45">
                  <c:v>79</c:v>
                </c:pt>
                <c:pt idx="46">
                  <c:v>93</c:v>
                </c:pt>
                <c:pt idx="47">
                  <c:v>60</c:v>
                </c:pt>
              </c:numCache>
            </c:numRef>
          </c:val>
          <c:extLst>
            <c:ext xmlns:c16="http://schemas.microsoft.com/office/drawing/2014/chart" uri="{C3380CC4-5D6E-409C-BE32-E72D297353CC}">
              <c16:uniqueId val="{00000001-BE2A-4A84-A970-1CCF92369DA2}"/>
            </c:ext>
          </c:extLst>
        </c:ser>
        <c:dLbls>
          <c:showLegendKey val="0"/>
          <c:showVal val="0"/>
          <c:showCatName val="0"/>
          <c:showSerName val="0"/>
          <c:showPercent val="0"/>
          <c:showBubbleSize val="0"/>
        </c:dLbls>
        <c:gapWidth val="150"/>
        <c:overlap val="100"/>
        <c:axId val="106047456"/>
        <c:axId val="187578800"/>
      </c:barChart>
      <c:catAx>
        <c:axId val="106047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7578800"/>
        <c:crosses val="autoZero"/>
        <c:auto val="1"/>
        <c:lblAlgn val="ctr"/>
        <c:lblOffset val="100"/>
        <c:noMultiLvlLbl val="0"/>
      </c:catAx>
      <c:valAx>
        <c:axId val="18757880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060474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1"/>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a:t>Distribution of trained personnel by county (n=2058)</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6050087489063867"/>
          <c:y val="6.8544684587321797E-2"/>
          <c:w val="0.69088101487314091"/>
          <c:h val="0.88083946472450214"/>
        </c:manualLayout>
      </c:layout>
      <c:barChart>
        <c:barDir val="bar"/>
        <c:grouping val="clustered"/>
        <c:varyColors val="0"/>
        <c:ser>
          <c:idx val="0"/>
          <c:order val="0"/>
          <c:tx>
            <c:strRef>
              <c:f>'Analysis by county denom'!$H$53</c:f>
              <c:strCache>
                <c:ptCount val="1"/>
                <c:pt idx="0">
                  <c:v>Percent count</c:v>
                </c:pt>
              </c:strCache>
            </c:strRef>
          </c:tx>
          <c:spPr>
            <a:solidFill>
              <a:schemeClr val="accent1"/>
            </a:solidFill>
            <a:ln>
              <a:noFill/>
            </a:ln>
            <a:effectLst/>
          </c:spPr>
          <c:invertIfNegative val="0"/>
          <c:cat>
            <c:strRef>
              <c:f>'Analysis by county denom'!$G$54:$G$101</c:f>
              <c:strCache>
                <c:ptCount val="48"/>
                <c:pt idx="0">
                  <c:v>Nairobi</c:v>
                </c:pt>
                <c:pt idx="1">
                  <c:v>Kisumu</c:v>
                </c:pt>
                <c:pt idx="2">
                  <c:v>Kiambu</c:v>
                </c:pt>
                <c:pt idx="3">
                  <c:v>Murang'a</c:v>
                </c:pt>
                <c:pt idx="4">
                  <c:v>VL/EID Testing labs</c:v>
                </c:pt>
                <c:pt idx="5">
                  <c:v>Siaya</c:v>
                </c:pt>
                <c:pt idx="6">
                  <c:v>Makueni</c:v>
                </c:pt>
                <c:pt idx="7">
                  <c:v>Homa Bay</c:v>
                </c:pt>
                <c:pt idx="8">
                  <c:v>Kericho</c:v>
                </c:pt>
                <c:pt idx="9">
                  <c:v>Tharaka Nithi</c:v>
                </c:pt>
                <c:pt idx="10">
                  <c:v>Kitui</c:v>
                </c:pt>
                <c:pt idx="11">
                  <c:v>Bomet</c:v>
                </c:pt>
                <c:pt idx="12">
                  <c:v>Kirinyaga</c:v>
                </c:pt>
                <c:pt idx="13">
                  <c:v>Migori</c:v>
                </c:pt>
                <c:pt idx="14">
                  <c:v>Kisii</c:v>
                </c:pt>
                <c:pt idx="15">
                  <c:v>Nakuru</c:v>
                </c:pt>
                <c:pt idx="16">
                  <c:v>Meru</c:v>
                </c:pt>
                <c:pt idx="17">
                  <c:v>Turkana</c:v>
                </c:pt>
                <c:pt idx="18">
                  <c:v>Nyandarua</c:v>
                </c:pt>
                <c:pt idx="19">
                  <c:v>Machakos</c:v>
                </c:pt>
                <c:pt idx="20">
                  <c:v>Bungoma</c:v>
                </c:pt>
                <c:pt idx="21">
                  <c:v>Embu</c:v>
                </c:pt>
                <c:pt idx="22">
                  <c:v>Kajiado</c:v>
                </c:pt>
                <c:pt idx="23">
                  <c:v>Kilifi</c:v>
                </c:pt>
                <c:pt idx="24">
                  <c:v>Laikipia</c:v>
                </c:pt>
                <c:pt idx="25">
                  <c:v>Mombasa</c:v>
                </c:pt>
                <c:pt idx="26">
                  <c:v>Narok</c:v>
                </c:pt>
                <c:pt idx="27">
                  <c:v>Marsabit</c:v>
                </c:pt>
                <c:pt idx="28">
                  <c:v>Kakamega</c:v>
                </c:pt>
                <c:pt idx="29">
                  <c:v>Baringo</c:v>
                </c:pt>
                <c:pt idx="30">
                  <c:v>Trans Nzoia</c:v>
                </c:pt>
                <c:pt idx="31">
                  <c:v>Uasin Gishu</c:v>
                </c:pt>
                <c:pt idx="32">
                  <c:v>Nyeri</c:v>
                </c:pt>
                <c:pt idx="33">
                  <c:v>Taita Taveta</c:v>
                </c:pt>
                <c:pt idx="34">
                  <c:v>Nandi</c:v>
                </c:pt>
                <c:pt idx="35">
                  <c:v>Vihiga</c:v>
                </c:pt>
                <c:pt idx="36">
                  <c:v>Nyamira</c:v>
                </c:pt>
                <c:pt idx="37">
                  <c:v>Tana River</c:v>
                </c:pt>
                <c:pt idx="38">
                  <c:v>Wajir</c:v>
                </c:pt>
                <c:pt idx="39">
                  <c:v>Isiolo</c:v>
                </c:pt>
                <c:pt idx="40">
                  <c:v>Lamu</c:v>
                </c:pt>
                <c:pt idx="41">
                  <c:v>West Pokot</c:v>
                </c:pt>
                <c:pt idx="42">
                  <c:v>Samburu</c:v>
                </c:pt>
                <c:pt idx="43">
                  <c:v>Mandera</c:v>
                </c:pt>
                <c:pt idx="44">
                  <c:v>Busia</c:v>
                </c:pt>
                <c:pt idx="45">
                  <c:v>Kwale</c:v>
                </c:pt>
                <c:pt idx="46">
                  <c:v>Garissa</c:v>
                </c:pt>
                <c:pt idx="47">
                  <c:v>Elgeyo Marakwet</c:v>
                </c:pt>
              </c:strCache>
            </c:strRef>
          </c:cat>
          <c:val>
            <c:numRef>
              <c:f>'Analysis by county denom'!$H$54:$H$101</c:f>
              <c:numCache>
                <c:formatCode>0%</c:formatCode>
                <c:ptCount val="48"/>
                <c:pt idx="0">
                  <c:v>8.1632653061224483E-2</c:v>
                </c:pt>
                <c:pt idx="1">
                  <c:v>7.6773566569484933E-2</c:v>
                </c:pt>
                <c:pt idx="2">
                  <c:v>6.4625850340136057E-2</c:v>
                </c:pt>
                <c:pt idx="3">
                  <c:v>6.0738581146744415E-2</c:v>
                </c:pt>
                <c:pt idx="4">
                  <c:v>4.8590864917395532E-2</c:v>
                </c:pt>
                <c:pt idx="5">
                  <c:v>4.8590864917395532E-2</c:v>
                </c:pt>
                <c:pt idx="6">
                  <c:v>4.8104956268221574E-2</c:v>
                </c:pt>
                <c:pt idx="7">
                  <c:v>4.2274052478134108E-2</c:v>
                </c:pt>
                <c:pt idx="8">
                  <c:v>3.4499514091350825E-2</c:v>
                </c:pt>
                <c:pt idx="9">
                  <c:v>3.1584062196307092E-2</c:v>
                </c:pt>
                <c:pt idx="10">
                  <c:v>2.9640427599611274E-2</c:v>
                </c:pt>
                <c:pt idx="11">
                  <c:v>2.9154518950437316E-2</c:v>
                </c:pt>
                <c:pt idx="12">
                  <c:v>2.7696793002915453E-2</c:v>
                </c:pt>
                <c:pt idx="13">
                  <c:v>2.5753158406219629E-2</c:v>
                </c:pt>
                <c:pt idx="14">
                  <c:v>2.478134110787172E-2</c:v>
                </c:pt>
                <c:pt idx="15">
                  <c:v>2.2351797862001945E-2</c:v>
                </c:pt>
                <c:pt idx="16">
                  <c:v>2.0894071914480079E-2</c:v>
                </c:pt>
                <c:pt idx="17">
                  <c:v>1.7492711370262391E-2</c:v>
                </c:pt>
                <c:pt idx="18">
                  <c:v>1.7006802721088437E-2</c:v>
                </c:pt>
                <c:pt idx="19">
                  <c:v>1.6520894071914479E-2</c:v>
                </c:pt>
                <c:pt idx="20">
                  <c:v>1.5549076773566569E-2</c:v>
                </c:pt>
                <c:pt idx="21">
                  <c:v>1.5063168124392614E-2</c:v>
                </c:pt>
                <c:pt idx="22">
                  <c:v>1.4577259475218658E-2</c:v>
                </c:pt>
                <c:pt idx="23">
                  <c:v>1.4091350826044704E-2</c:v>
                </c:pt>
                <c:pt idx="24">
                  <c:v>1.3605442176870748E-2</c:v>
                </c:pt>
                <c:pt idx="25">
                  <c:v>1.3119533527696793E-2</c:v>
                </c:pt>
                <c:pt idx="26">
                  <c:v>1.2633624878522837E-2</c:v>
                </c:pt>
                <c:pt idx="27">
                  <c:v>1.1661807580174927E-2</c:v>
                </c:pt>
                <c:pt idx="28">
                  <c:v>1.1175898931000973E-2</c:v>
                </c:pt>
                <c:pt idx="29">
                  <c:v>9.7181729834791061E-3</c:v>
                </c:pt>
                <c:pt idx="30">
                  <c:v>9.23226433430515E-3</c:v>
                </c:pt>
                <c:pt idx="31">
                  <c:v>9.23226433430515E-3</c:v>
                </c:pt>
                <c:pt idx="32">
                  <c:v>8.7463556851311956E-3</c:v>
                </c:pt>
                <c:pt idx="33">
                  <c:v>8.7463556851311956E-3</c:v>
                </c:pt>
                <c:pt idx="34">
                  <c:v>8.2604470359572395E-3</c:v>
                </c:pt>
                <c:pt idx="35">
                  <c:v>7.7745383867832843E-3</c:v>
                </c:pt>
                <c:pt idx="36">
                  <c:v>7.2886297376093291E-3</c:v>
                </c:pt>
                <c:pt idx="37">
                  <c:v>6.8027210884353739E-3</c:v>
                </c:pt>
                <c:pt idx="38">
                  <c:v>5.8309037900874635E-3</c:v>
                </c:pt>
                <c:pt idx="39">
                  <c:v>5.3449951409135082E-3</c:v>
                </c:pt>
                <c:pt idx="40">
                  <c:v>4.859086491739553E-3</c:v>
                </c:pt>
                <c:pt idx="41">
                  <c:v>4.3731778425655978E-3</c:v>
                </c:pt>
                <c:pt idx="42">
                  <c:v>3.4013605442176869E-3</c:v>
                </c:pt>
                <c:pt idx="43">
                  <c:v>2.9154518950437317E-3</c:v>
                </c:pt>
                <c:pt idx="44">
                  <c:v>2.9154518950437317E-3</c:v>
                </c:pt>
                <c:pt idx="45">
                  <c:v>2.4295432458697765E-3</c:v>
                </c:pt>
                <c:pt idx="46">
                  <c:v>9.7181729834791054E-4</c:v>
                </c:pt>
                <c:pt idx="47">
                  <c:v>9.7181729834791054E-4</c:v>
                </c:pt>
              </c:numCache>
            </c:numRef>
          </c:val>
          <c:extLst>
            <c:ext xmlns:c16="http://schemas.microsoft.com/office/drawing/2014/chart" uri="{C3380CC4-5D6E-409C-BE32-E72D297353CC}">
              <c16:uniqueId val="{00000000-64E6-46CA-911D-84C0CF46C44A}"/>
            </c:ext>
          </c:extLst>
        </c:ser>
        <c:dLbls>
          <c:showLegendKey val="0"/>
          <c:showVal val="0"/>
          <c:showCatName val="0"/>
          <c:showSerName val="0"/>
          <c:showPercent val="0"/>
          <c:showBubbleSize val="0"/>
        </c:dLbls>
        <c:gapWidth val="182"/>
        <c:axId val="190875840"/>
        <c:axId val="2087872944"/>
      </c:barChart>
      <c:catAx>
        <c:axId val="1908758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2087872944"/>
        <c:crosses val="autoZero"/>
        <c:auto val="1"/>
        <c:lblAlgn val="ctr"/>
        <c:lblOffset val="100"/>
        <c:tickLblSkip val="1"/>
        <c:noMultiLvlLbl val="0"/>
      </c:catAx>
      <c:valAx>
        <c:axId val="208787294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90875840"/>
        <c:crosses val="autoZero"/>
        <c:crossBetween val="between"/>
      </c:valAx>
      <c:spPr>
        <a:noFill/>
        <a:ln>
          <a:noFill/>
        </a:ln>
        <a:effectLst/>
      </c:spPr>
    </c:plotArea>
    <c:plotVisOnly val="1"/>
    <c:dispBlanksAs val="gap"/>
    <c:showDLblsOverMax val="0"/>
  </c:chart>
  <c:spPr>
    <a:noFill/>
    <a:ln>
      <a:solidFill>
        <a:schemeClr val="accent1"/>
      </a:solidFill>
    </a:ln>
    <a:effectLst/>
  </c:spPr>
  <c:txPr>
    <a:bodyPr/>
    <a:lstStyle/>
    <a:p>
      <a:pPr>
        <a:defRPr b="1"/>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A13012-EFA7-4839-835A-5C17490EAFF0}" type="datetimeFigureOut">
              <a:rPr lang="en-US" smtClean="0"/>
              <a:t>3/24/2022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E7086E-1DC1-452C-85BF-00008FEA54B6}" type="slidenum">
              <a:rPr lang="en-US" smtClean="0"/>
              <a:t>‹#›</a:t>
            </a:fld>
            <a:endParaRPr lang="en-US"/>
          </a:p>
        </p:txBody>
      </p:sp>
    </p:spTree>
    <p:extLst>
      <p:ext uri="{BB962C8B-B14F-4D97-AF65-F5344CB8AC3E}">
        <p14:creationId xmlns:p14="http://schemas.microsoft.com/office/powerpoint/2010/main" val="1501792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0" dirty="0">
                <a:latin typeface="+mj-lt"/>
                <a:cs typeface="Arial"/>
              </a:rPr>
              <a:t>Bio risk: </a:t>
            </a:r>
            <a:r>
              <a:rPr lang="en-US" sz="1200" kern="0" dirty="0">
                <a:latin typeface="+mj-lt"/>
                <a:cs typeface="Arial"/>
              </a:rPr>
              <a:t>Combines Biological agent risks and Biological security risks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242121"/>
                </a:solidFill>
                <a:latin typeface="+mj-lt"/>
              </a:rPr>
              <a:t>Risk Management</a:t>
            </a:r>
            <a:r>
              <a:rPr lang="en-US" sz="1200" dirty="0">
                <a:solidFill>
                  <a:srgbClr val="242121"/>
                </a:solidFill>
                <a:latin typeface="+mj-lt"/>
              </a:rPr>
              <a:t> is the corresponding process of selecting appropriate containment measures to ensure that biohazards are properly controlled.</a:t>
            </a:r>
            <a:endParaRPr lang="en-US" sz="1200" kern="0" dirty="0">
              <a:latin typeface="+mj-lt"/>
              <a:cs typeface="Arial"/>
            </a:endParaRPr>
          </a:p>
          <a:p>
            <a:endParaRPr lang="en-US" dirty="0"/>
          </a:p>
        </p:txBody>
      </p:sp>
      <p:sp>
        <p:nvSpPr>
          <p:cNvPr id="4" name="Slide Number Placeholder 3"/>
          <p:cNvSpPr>
            <a:spLocks noGrp="1"/>
          </p:cNvSpPr>
          <p:nvPr>
            <p:ph type="sldNum" sz="quarter" idx="5"/>
          </p:nvPr>
        </p:nvSpPr>
        <p:spPr/>
        <p:txBody>
          <a:bodyPr/>
          <a:lstStyle/>
          <a:p>
            <a:fld id="{4DE7086E-1DC1-452C-85BF-00008FEA54B6}" type="slidenum">
              <a:rPr lang="en-US" smtClean="0"/>
              <a:t>5</a:t>
            </a:fld>
            <a:endParaRPr lang="en-US"/>
          </a:p>
        </p:txBody>
      </p:sp>
    </p:spTree>
    <p:extLst>
      <p:ext uri="{BB962C8B-B14F-4D97-AF65-F5344CB8AC3E}">
        <p14:creationId xmlns:p14="http://schemas.microsoft.com/office/powerpoint/2010/main" val="121165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Open Sans" panose="020B0606030504020204" pitchFamily="34" charset="0"/>
              </a:rPr>
              <a:t>Additional precautions to provide a barrier between the specimen and personnel</a:t>
            </a:r>
            <a:endParaRPr lang="en-US" dirty="0"/>
          </a:p>
        </p:txBody>
      </p:sp>
      <p:sp>
        <p:nvSpPr>
          <p:cNvPr id="4" name="Slide Number Placeholder 3"/>
          <p:cNvSpPr>
            <a:spLocks noGrp="1"/>
          </p:cNvSpPr>
          <p:nvPr>
            <p:ph type="sldNum" sz="quarter" idx="5"/>
          </p:nvPr>
        </p:nvSpPr>
        <p:spPr/>
        <p:txBody>
          <a:bodyPr/>
          <a:lstStyle/>
          <a:p>
            <a:fld id="{4DE7086E-1DC1-452C-85BF-00008FEA54B6}" type="slidenum">
              <a:rPr lang="en-US" smtClean="0"/>
              <a:t>13</a:t>
            </a:fld>
            <a:endParaRPr lang="en-US"/>
          </a:p>
        </p:txBody>
      </p:sp>
    </p:spTree>
    <p:extLst>
      <p:ext uri="{BB962C8B-B14F-4D97-AF65-F5344CB8AC3E}">
        <p14:creationId xmlns:p14="http://schemas.microsoft.com/office/powerpoint/2010/main" val="1273033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Open Sans" panose="020B0606030504020204" pitchFamily="34" charset="0"/>
              </a:rPr>
              <a:t>Virus isolation in cell culture and initial characterization of viral agents recovered in cultures of SARS-CoV-2 should be conducted in a BSL-3 laboratory using BSL-3 practices</a:t>
            </a:r>
            <a:endParaRPr lang="en-US" dirty="0"/>
          </a:p>
        </p:txBody>
      </p:sp>
      <p:sp>
        <p:nvSpPr>
          <p:cNvPr id="4" name="Slide Number Placeholder 3"/>
          <p:cNvSpPr>
            <a:spLocks noGrp="1"/>
          </p:cNvSpPr>
          <p:nvPr>
            <p:ph type="sldNum" sz="quarter" idx="5"/>
          </p:nvPr>
        </p:nvSpPr>
        <p:spPr/>
        <p:txBody>
          <a:bodyPr/>
          <a:lstStyle/>
          <a:p>
            <a:fld id="{4DE7086E-1DC1-452C-85BF-00008FEA54B6}" type="slidenum">
              <a:rPr lang="en-US" smtClean="0"/>
              <a:t>14</a:t>
            </a:fld>
            <a:endParaRPr lang="en-US"/>
          </a:p>
        </p:txBody>
      </p:sp>
    </p:spTree>
    <p:extLst>
      <p:ext uri="{BB962C8B-B14F-4D97-AF65-F5344CB8AC3E}">
        <p14:creationId xmlns:p14="http://schemas.microsoft.com/office/powerpoint/2010/main" val="21742097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4B61D3B-1D4D-429E-92E3-4F44C6A691DF}" type="datetimeFigureOut">
              <a:rPr lang="en-US" smtClean="0"/>
              <a:t>3/24/2022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0E35EA-E302-4F25-A01C-E10C3F652E99}" type="slidenum">
              <a:rPr lang="en-US" smtClean="0"/>
              <a:t>‹#›</a:t>
            </a:fld>
            <a:endParaRPr lang="en-US"/>
          </a:p>
        </p:txBody>
      </p:sp>
    </p:spTree>
    <p:extLst>
      <p:ext uri="{BB962C8B-B14F-4D97-AF65-F5344CB8AC3E}">
        <p14:creationId xmlns:p14="http://schemas.microsoft.com/office/powerpoint/2010/main" val="2029377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B61D3B-1D4D-429E-92E3-4F44C6A691DF}" type="datetimeFigureOut">
              <a:rPr lang="en-US" smtClean="0"/>
              <a:t>3/24/2022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0E35EA-E302-4F25-A01C-E10C3F652E99}" type="slidenum">
              <a:rPr lang="en-US" smtClean="0"/>
              <a:t>‹#›</a:t>
            </a:fld>
            <a:endParaRPr lang="en-US"/>
          </a:p>
        </p:txBody>
      </p:sp>
    </p:spTree>
    <p:extLst>
      <p:ext uri="{BB962C8B-B14F-4D97-AF65-F5344CB8AC3E}">
        <p14:creationId xmlns:p14="http://schemas.microsoft.com/office/powerpoint/2010/main" val="3406263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B61D3B-1D4D-429E-92E3-4F44C6A691DF}" type="datetimeFigureOut">
              <a:rPr lang="en-US" smtClean="0"/>
              <a:t>3/24/2022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0E35EA-E302-4F25-A01C-E10C3F652E99}" type="slidenum">
              <a:rPr lang="en-US" smtClean="0"/>
              <a:t>‹#›</a:t>
            </a:fld>
            <a:endParaRPr lang="en-US"/>
          </a:p>
        </p:txBody>
      </p:sp>
    </p:spTree>
    <p:extLst>
      <p:ext uri="{BB962C8B-B14F-4D97-AF65-F5344CB8AC3E}">
        <p14:creationId xmlns:p14="http://schemas.microsoft.com/office/powerpoint/2010/main" val="2726601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nchor="b"/>
          <a:lstStyle>
            <a:lvl1pPr>
              <a:lnSpc>
                <a:spcPts val="2250"/>
              </a:lnSpc>
              <a:defRPr sz="2100" b="0" baseline="0">
                <a:solidFill>
                  <a:schemeClr val="tx1"/>
                </a:solidFill>
                <a:effectLst/>
              </a:defRPr>
            </a:lvl1pPr>
          </a:lstStyle>
          <a:p>
            <a:r>
              <a:rPr lang="en-US"/>
              <a:t>Click to edit Master title style</a:t>
            </a:r>
            <a:endParaRPr lang="en-US" dirty="0"/>
          </a:p>
        </p:txBody>
      </p:sp>
      <p:sp>
        <p:nvSpPr>
          <p:cNvPr id="3" name="Content Placeholder 2"/>
          <p:cNvSpPr>
            <a:spLocks noGrp="1"/>
          </p:cNvSpPr>
          <p:nvPr>
            <p:ph idx="1"/>
          </p:nvPr>
        </p:nvSpPr>
        <p:spPr>
          <a:xfrm>
            <a:off x="609600" y="1600201"/>
            <a:ext cx="10972800" cy="4191000"/>
          </a:xfrm>
          <a:prstGeom prst="rect">
            <a:avLst/>
          </a:prstGeom>
        </p:spPr>
        <p:txBody>
          <a:bodyPr/>
          <a:lstStyle>
            <a:lvl1pPr>
              <a:buClr>
                <a:schemeClr val="tx1"/>
              </a:buClr>
              <a:buSzPct val="70000"/>
              <a:buFont typeface="Wingdings" pitchFamily="2" charset="2"/>
              <a:buChar char="q"/>
              <a:defRPr sz="1800" b="0" baseline="0">
                <a:solidFill>
                  <a:schemeClr val="bg2"/>
                </a:solidFill>
              </a:defRPr>
            </a:lvl1pPr>
            <a:lvl2pPr>
              <a:buClr>
                <a:schemeClr val="tx1"/>
              </a:buClr>
              <a:buSzPct val="100000"/>
              <a:buFont typeface="Wingdings" pitchFamily="2" charset="2"/>
              <a:buChar char="§"/>
              <a:defRPr sz="1500" b="0">
                <a:solidFill>
                  <a:schemeClr val="bg2"/>
                </a:solidFill>
              </a:defRPr>
            </a:lvl2pPr>
            <a:lvl3pPr>
              <a:buClr>
                <a:schemeClr val="tx1"/>
              </a:buClr>
              <a:buSzPct val="100000"/>
              <a:buFont typeface="Arial" pitchFamily="34" charset="0"/>
              <a:buChar char="•"/>
              <a:defRPr sz="1350" b="0">
                <a:solidFill>
                  <a:schemeClr val="bg2"/>
                </a:solidFill>
              </a:defRPr>
            </a:lvl3pPr>
            <a:lvl4pPr>
              <a:buClr>
                <a:schemeClr val="tx1"/>
              </a:buClr>
              <a:buSzPct val="70000"/>
              <a:buFont typeface="Courier New" pitchFamily="49" charset="0"/>
              <a:buChar char="o"/>
              <a:defRPr sz="1350" b="0" baseline="0">
                <a:solidFill>
                  <a:schemeClr val="bg2"/>
                </a:solidFill>
              </a:defRPr>
            </a:lvl4pPr>
            <a:lvl5pPr>
              <a:buClr>
                <a:schemeClr val="tx1"/>
              </a:buClr>
              <a:buSzPct val="70000"/>
              <a:buFont typeface="Arial" pitchFamily="34" charset="0"/>
              <a:buChar char="•"/>
              <a:defRPr sz="1350" b="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8"/>
          <p:cNvSpPr>
            <a:spLocks noGrp="1"/>
          </p:cNvSpPr>
          <p:nvPr>
            <p:ph type="body" sz="quarter" idx="10"/>
          </p:nvPr>
        </p:nvSpPr>
        <p:spPr>
          <a:xfrm>
            <a:off x="609600" y="5791200"/>
            <a:ext cx="10972800" cy="609600"/>
          </a:xfrm>
          <a:prstGeom prst="rect">
            <a:avLst/>
          </a:prstGeom>
        </p:spPr>
        <p:txBody>
          <a:bodyPr anchor="b"/>
          <a:lstStyle>
            <a:lvl1pPr algn="l">
              <a:lnSpc>
                <a:spcPts val="825"/>
              </a:lnSpc>
              <a:buNone/>
              <a:defRPr sz="825"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Click to edit Master text styles</a:t>
            </a:r>
          </a:p>
        </p:txBody>
      </p:sp>
    </p:spTree>
    <p:extLst>
      <p:ext uri="{BB962C8B-B14F-4D97-AF65-F5344CB8AC3E}">
        <p14:creationId xmlns:p14="http://schemas.microsoft.com/office/powerpoint/2010/main" val="71520328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B61D3B-1D4D-429E-92E3-4F44C6A691DF}" type="datetimeFigureOut">
              <a:rPr lang="en-US" smtClean="0"/>
              <a:t>3/24/2022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0E35EA-E302-4F25-A01C-E10C3F652E99}" type="slidenum">
              <a:rPr lang="en-US" smtClean="0"/>
              <a:t>‹#›</a:t>
            </a:fld>
            <a:endParaRPr lang="en-US"/>
          </a:p>
        </p:txBody>
      </p:sp>
    </p:spTree>
    <p:extLst>
      <p:ext uri="{BB962C8B-B14F-4D97-AF65-F5344CB8AC3E}">
        <p14:creationId xmlns:p14="http://schemas.microsoft.com/office/powerpoint/2010/main" val="117645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4B61D3B-1D4D-429E-92E3-4F44C6A691DF}" type="datetimeFigureOut">
              <a:rPr lang="en-US" smtClean="0"/>
              <a:t>3/24/2022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0E35EA-E302-4F25-A01C-E10C3F652E99}" type="slidenum">
              <a:rPr lang="en-US" smtClean="0"/>
              <a:t>‹#›</a:t>
            </a:fld>
            <a:endParaRPr lang="en-US"/>
          </a:p>
        </p:txBody>
      </p:sp>
    </p:spTree>
    <p:extLst>
      <p:ext uri="{BB962C8B-B14F-4D97-AF65-F5344CB8AC3E}">
        <p14:creationId xmlns:p14="http://schemas.microsoft.com/office/powerpoint/2010/main" val="502133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4B61D3B-1D4D-429E-92E3-4F44C6A691DF}" type="datetimeFigureOut">
              <a:rPr lang="en-US" smtClean="0"/>
              <a:t>3/24/2022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0E35EA-E302-4F25-A01C-E10C3F652E99}" type="slidenum">
              <a:rPr lang="en-US" smtClean="0"/>
              <a:t>‹#›</a:t>
            </a:fld>
            <a:endParaRPr lang="en-US"/>
          </a:p>
        </p:txBody>
      </p:sp>
    </p:spTree>
    <p:extLst>
      <p:ext uri="{BB962C8B-B14F-4D97-AF65-F5344CB8AC3E}">
        <p14:creationId xmlns:p14="http://schemas.microsoft.com/office/powerpoint/2010/main" val="2895776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4B61D3B-1D4D-429E-92E3-4F44C6A691DF}" type="datetimeFigureOut">
              <a:rPr lang="en-US" smtClean="0"/>
              <a:t>3/24/2022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0E35EA-E302-4F25-A01C-E10C3F652E99}" type="slidenum">
              <a:rPr lang="en-US" smtClean="0"/>
              <a:t>‹#›</a:t>
            </a:fld>
            <a:endParaRPr lang="en-US"/>
          </a:p>
        </p:txBody>
      </p:sp>
    </p:spTree>
    <p:extLst>
      <p:ext uri="{BB962C8B-B14F-4D97-AF65-F5344CB8AC3E}">
        <p14:creationId xmlns:p14="http://schemas.microsoft.com/office/powerpoint/2010/main" val="1452797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4B61D3B-1D4D-429E-92E3-4F44C6A691DF}" type="datetimeFigureOut">
              <a:rPr lang="en-US" smtClean="0"/>
              <a:t>3/24/2022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0E35EA-E302-4F25-A01C-E10C3F652E99}" type="slidenum">
              <a:rPr lang="en-US" smtClean="0"/>
              <a:t>‹#›</a:t>
            </a:fld>
            <a:endParaRPr lang="en-US"/>
          </a:p>
        </p:txBody>
      </p:sp>
    </p:spTree>
    <p:extLst>
      <p:ext uri="{BB962C8B-B14F-4D97-AF65-F5344CB8AC3E}">
        <p14:creationId xmlns:p14="http://schemas.microsoft.com/office/powerpoint/2010/main" val="2226493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B61D3B-1D4D-429E-92E3-4F44C6A691DF}" type="datetimeFigureOut">
              <a:rPr lang="en-US" smtClean="0"/>
              <a:t>3/24/2022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0E35EA-E302-4F25-A01C-E10C3F652E99}" type="slidenum">
              <a:rPr lang="en-US" smtClean="0"/>
              <a:t>‹#›</a:t>
            </a:fld>
            <a:endParaRPr lang="en-US"/>
          </a:p>
        </p:txBody>
      </p:sp>
    </p:spTree>
    <p:extLst>
      <p:ext uri="{BB962C8B-B14F-4D97-AF65-F5344CB8AC3E}">
        <p14:creationId xmlns:p14="http://schemas.microsoft.com/office/powerpoint/2010/main" val="615865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4B61D3B-1D4D-429E-92E3-4F44C6A691DF}" type="datetimeFigureOut">
              <a:rPr lang="en-US" smtClean="0"/>
              <a:t>3/24/2022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0E35EA-E302-4F25-A01C-E10C3F652E99}" type="slidenum">
              <a:rPr lang="en-US" smtClean="0"/>
              <a:t>‹#›</a:t>
            </a:fld>
            <a:endParaRPr lang="en-US"/>
          </a:p>
        </p:txBody>
      </p:sp>
    </p:spTree>
    <p:extLst>
      <p:ext uri="{BB962C8B-B14F-4D97-AF65-F5344CB8AC3E}">
        <p14:creationId xmlns:p14="http://schemas.microsoft.com/office/powerpoint/2010/main" val="1809272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4B61D3B-1D4D-429E-92E3-4F44C6A691DF}" type="datetimeFigureOut">
              <a:rPr lang="en-US" smtClean="0"/>
              <a:t>3/24/2022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0E35EA-E302-4F25-A01C-E10C3F652E99}" type="slidenum">
              <a:rPr lang="en-US" smtClean="0"/>
              <a:t>‹#›</a:t>
            </a:fld>
            <a:endParaRPr lang="en-US"/>
          </a:p>
        </p:txBody>
      </p:sp>
    </p:spTree>
    <p:extLst>
      <p:ext uri="{BB962C8B-B14F-4D97-AF65-F5344CB8AC3E}">
        <p14:creationId xmlns:p14="http://schemas.microsoft.com/office/powerpoint/2010/main" val="3677303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B61D3B-1D4D-429E-92E3-4F44C6A691DF}" type="datetimeFigureOut">
              <a:rPr lang="en-US" smtClean="0"/>
              <a:t>3/24/2022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0E35EA-E302-4F25-A01C-E10C3F652E99}" type="slidenum">
              <a:rPr lang="en-US" smtClean="0"/>
              <a:t>‹#›</a:t>
            </a:fld>
            <a:endParaRPr lang="en-US"/>
          </a:p>
        </p:txBody>
      </p:sp>
    </p:spTree>
    <p:extLst>
      <p:ext uri="{BB962C8B-B14F-4D97-AF65-F5344CB8AC3E}">
        <p14:creationId xmlns:p14="http://schemas.microsoft.com/office/powerpoint/2010/main" val="1581207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cdc.gov/coronavirus/2019-nCoV/lab/lab-biosafety-guidelines.html#decentralized" TargetMode="External"/><Relationship Id="rId2" Type="http://schemas.openxmlformats.org/officeDocument/2006/relationships/hyperlink" Target="https://www.cdc.gov/coronavirus/2019-ncov/lab/biosafety-faqs.html"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hyperlink" Target="https://www.who.int/publications-detail/laboratory-biosafety-guidance-related-to-coronavirus-disease-2019" TargetMode="External"/><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1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hyperlink" Target="https://www.iata.org/contentassets/90f8038b0eea42069554b2f4530f49ea/covid-19-dangerous-goods"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who.int/publications-detail/WHO-WHE-CPI-2019.20" TargetMode="External"/><Relationship Id="rId7" Type="http://schemas.openxmlformats.org/officeDocument/2006/relationships/hyperlink" Target="https://africacdc.org/covid-19/covid-19-resources/" TargetMode="External"/><Relationship Id="rId2" Type="http://schemas.openxmlformats.org/officeDocument/2006/relationships/hyperlink" Target="https://www.who.int/emergencies/diseases/novel-coronavirus-2019/technical-guidance/surveillance-and-case-definitions" TargetMode="External"/><Relationship Id="rId1" Type="http://schemas.openxmlformats.org/officeDocument/2006/relationships/slideLayout" Target="../slideLayouts/slideLayout2.xml"/><Relationship Id="rId6" Type="http://schemas.openxmlformats.org/officeDocument/2006/relationships/hyperlink" Target="https://absa.org/covid19toolbox/" TargetMode="External"/><Relationship Id="rId5" Type="http://schemas.openxmlformats.org/officeDocument/2006/relationships/hyperlink" Target="https://www.cdc.gov/coronavirus/2019-ncov/lab/biosafetyfaqs.html" TargetMode="External"/><Relationship Id="rId4" Type="http://schemas.openxmlformats.org/officeDocument/2006/relationships/hyperlink" Target="https://www.cdc.gov/coronavirus/2019-ncov/index.html"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wmf"/><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wmf"/><Relationship Id="rId4" Type="http://schemas.openxmlformats.org/officeDocument/2006/relationships/image" Target="../media/image4.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 Id="rId5" Type="http://schemas.openxmlformats.org/officeDocument/2006/relationships/hyperlink" Target="https://www.who.int/publications/i/item/laboratory-biosafety-guidance-related-to-coronavirus-disease-(covid-19)" TargetMode="External"/><Relationship Id="rId4" Type="http://schemas.openxmlformats.org/officeDocument/2006/relationships/hyperlink" Target="https://www.cdc.gov/coronavirus/2019-nCoV/lab/lab-biosafety-guidelines.html"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11085"/>
            <a:ext cx="12191999" cy="2720350"/>
          </a:xfrm>
        </p:spPr>
        <p:txBody>
          <a:bodyPr>
            <a:noAutofit/>
          </a:bodyPr>
          <a:lstStyle/>
          <a:p>
            <a:pPr algn="l"/>
            <a:r>
              <a:rPr lang="en-US" sz="5400" b="1" dirty="0">
                <a:solidFill>
                  <a:srgbClr val="000066"/>
                </a:solidFill>
                <a:latin typeface="+mn-lt"/>
              </a:rPr>
              <a:t>National Biosafety Programs: Enhancing biosafety and biosecurity within medical laboratories to mitigate infections with SARS CoV-2</a:t>
            </a:r>
          </a:p>
        </p:txBody>
      </p:sp>
      <p:sp>
        <p:nvSpPr>
          <p:cNvPr id="3" name="Subtitle 2"/>
          <p:cNvSpPr>
            <a:spLocks noGrp="1"/>
          </p:cNvSpPr>
          <p:nvPr>
            <p:ph type="subTitle" idx="1"/>
          </p:nvPr>
        </p:nvSpPr>
        <p:spPr>
          <a:xfrm>
            <a:off x="154626" y="3031435"/>
            <a:ext cx="4122655" cy="2049612"/>
          </a:xfrm>
        </p:spPr>
        <p:txBody>
          <a:bodyPr>
            <a:noAutofit/>
          </a:bodyPr>
          <a:lstStyle/>
          <a:p>
            <a:pPr algn="l"/>
            <a:r>
              <a:rPr lang="en-US" sz="3200" b="1" dirty="0">
                <a:solidFill>
                  <a:srgbClr val="000066"/>
                </a:solidFill>
              </a:rPr>
              <a:t>Frankline O. Mboya</a:t>
            </a:r>
          </a:p>
          <a:p>
            <a:pPr algn="l"/>
            <a:r>
              <a:rPr lang="en-US" sz="3200" b="1" dirty="0">
                <a:solidFill>
                  <a:srgbClr val="000066"/>
                </a:solidFill>
              </a:rPr>
              <a:t>DGHT –Lab and HSS Pillar </a:t>
            </a:r>
          </a:p>
          <a:p>
            <a:pPr algn="l"/>
            <a:r>
              <a:rPr lang="en-US" sz="3200" b="1" dirty="0">
                <a:solidFill>
                  <a:srgbClr val="000066"/>
                </a:solidFill>
              </a:rPr>
              <a:t>CDC-Kenya </a:t>
            </a:r>
          </a:p>
        </p:txBody>
      </p:sp>
      <p:pic>
        <p:nvPicPr>
          <p:cNvPr id="5" name="Picture 4">
            <a:extLst>
              <a:ext uri="{FF2B5EF4-FFF2-40B4-BE49-F238E27FC236}">
                <a16:creationId xmlns:a16="http://schemas.microsoft.com/office/drawing/2014/main" id="{42A39B3A-E2F3-48BF-A984-5D2181D96A0C}"/>
              </a:ext>
            </a:extLst>
          </p:cNvPr>
          <p:cNvPicPr>
            <a:picLocks noChangeAspect="1"/>
          </p:cNvPicPr>
          <p:nvPr/>
        </p:nvPicPr>
        <p:blipFill>
          <a:blip r:embed="rId2"/>
          <a:stretch>
            <a:fillRect/>
          </a:stretch>
        </p:blipFill>
        <p:spPr>
          <a:xfrm>
            <a:off x="5948312" y="3031434"/>
            <a:ext cx="5744933" cy="3605035"/>
          </a:xfrm>
          <a:prstGeom prst="rect">
            <a:avLst/>
          </a:prstGeom>
        </p:spPr>
      </p:pic>
      <p:sp>
        <p:nvSpPr>
          <p:cNvPr id="6" name="Subtitle 2">
            <a:extLst>
              <a:ext uri="{FF2B5EF4-FFF2-40B4-BE49-F238E27FC236}">
                <a16:creationId xmlns:a16="http://schemas.microsoft.com/office/drawing/2014/main" id="{F4DD09DE-636E-4988-AC35-CCFC16316091}"/>
              </a:ext>
            </a:extLst>
          </p:cNvPr>
          <p:cNvSpPr txBox="1">
            <a:spLocks/>
          </p:cNvSpPr>
          <p:nvPr/>
        </p:nvSpPr>
        <p:spPr>
          <a:xfrm>
            <a:off x="0" y="5081047"/>
            <a:ext cx="6570639" cy="128203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000" dirty="0"/>
              <a:t>9</a:t>
            </a:r>
            <a:r>
              <a:rPr lang="en-US" sz="2000" baseline="30000" dirty="0"/>
              <a:t>th</a:t>
            </a:r>
            <a:r>
              <a:rPr lang="en-US" sz="2000" dirty="0"/>
              <a:t> infection prevention network Kenya conference </a:t>
            </a:r>
          </a:p>
          <a:p>
            <a:pPr algn="l"/>
            <a:r>
              <a:rPr lang="en-US" sz="2000" dirty="0"/>
              <a:t>24</a:t>
            </a:r>
            <a:r>
              <a:rPr lang="en-US" sz="2000" baseline="30000" dirty="0"/>
              <a:t>th</a:t>
            </a:r>
            <a:r>
              <a:rPr lang="en-US" sz="2000" dirty="0"/>
              <a:t> March 2022</a:t>
            </a:r>
          </a:p>
          <a:p>
            <a:pPr algn="l"/>
            <a:r>
              <a:rPr lang="en-US" sz="2000" dirty="0"/>
              <a:t>Lake Naivasha Resort</a:t>
            </a:r>
          </a:p>
        </p:txBody>
      </p:sp>
    </p:spTree>
    <p:extLst>
      <p:ext uri="{BB962C8B-B14F-4D97-AF65-F5344CB8AC3E}">
        <p14:creationId xmlns:p14="http://schemas.microsoft.com/office/powerpoint/2010/main" val="2601802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CB3B6-CDEB-43EC-AED7-6B9E6F240273}"/>
              </a:ext>
            </a:extLst>
          </p:cNvPr>
          <p:cNvSpPr>
            <a:spLocks noGrp="1"/>
          </p:cNvSpPr>
          <p:nvPr>
            <p:ph type="title"/>
          </p:nvPr>
        </p:nvSpPr>
        <p:spPr>
          <a:xfrm>
            <a:off x="0" y="18255"/>
            <a:ext cx="12192000" cy="962133"/>
          </a:xfrm>
        </p:spPr>
        <p:txBody>
          <a:bodyPr>
            <a:normAutofit/>
          </a:bodyPr>
          <a:lstStyle/>
          <a:p>
            <a:pPr algn="ctr"/>
            <a:r>
              <a:rPr lang="en-US" sz="4000" b="1" i="0" u="none" strike="noStrike" baseline="0" dirty="0">
                <a:solidFill>
                  <a:srgbClr val="000066"/>
                </a:solidFill>
                <a:latin typeface="Calibri-Bold"/>
              </a:rPr>
              <a:t>GENERAL LABORATORY BIOSAFETY GUIDANCE - CDC</a:t>
            </a:r>
            <a:endParaRPr lang="en-US" sz="4000" dirty="0">
              <a:solidFill>
                <a:srgbClr val="000066"/>
              </a:solidFill>
            </a:endParaRPr>
          </a:p>
        </p:txBody>
      </p:sp>
      <p:sp>
        <p:nvSpPr>
          <p:cNvPr id="3" name="Content Placeholder 2">
            <a:extLst>
              <a:ext uri="{FF2B5EF4-FFF2-40B4-BE49-F238E27FC236}">
                <a16:creationId xmlns:a16="http://schemas.microsoft.com/office/drawing/2014/main" id="{1D38195A-60E1-4211-A141-BC2C9612218E}"/>
              </a:ext>
            </a:extLst>
          </p:cNvPr>
          <p:cNvSpPr>
            <a:spLocks noGrp="1"/>
          </p:cNvSpPr>
          <p:nvPr>
            <p:ph idx="1"/>
          </p:nvPr>
        </p:nvSpPr>
        <p:spPr>
          <a:xfrm>
            <a:off x="838200" y="980388"/>
            <a:ext cx="10515600" cy="5196575"/>
          </a:xfrm>
        </p:spPr>
        <p:txBody>
          <a:bodyPr>
            <a:normAutofit/>
          </a:bodyPr>
          <a:lstStyle/>
          <a:p>
            <a:pPr algn="l"/>
            <a:r>
              <a:rPr lang="en-US" sz="1800" b="0" i="0" u="none" strike="noStrike" baseline="0" dirty="0">
                <a:solidFill>
                  <a:srgbClr val="2D2D2D"/>
                </a:solidFill>
                <a:latin typeface="Calibri" panose="020F0502020204030204" pitchFamily="34" charset="0"/>
              </a:rPr>
              <a:t>Perform a site-specific and activity-specific </a:t>
            </a:r>
            <a:r>
              <a:rPr lang="en-US" sz="1800" b="1" i="0" u="none" strike="noStrike" baseline="0" dirty="0">
                <a:solidFill>
                  <a:srgbClr val="2D2D2D"/>
                </a:solidFill>
                <a:latin typeface="Calibri-Bold"/>
              </a:rPr>
              <a:t>Risk Assessment </a:t>
            </a:r>
            <a:r>
              <a:rPr lang="en-US" sz="1800" b="0" i="0" u="none" strike="noStrike" baseline="0" dirty="0">
                <a:solidFill>
                  <a:srgbClr val="2D2D2D"/>
                </a:solidFill>
                <a:latin typeface="Calibri" panose="020F0502020204030204" pitchFamily="34" charset="0"/>
              </a:rPr>
              <a:t>to identify and mitigate risks based on:</a:t>
            </a:r>
          </a:p>
          <a:p>
            <a:pPr lvl="1"/>
            <a:r>
              <a:rPr lang="en-US" sz="1400" b="0" i="0" u="none" strike="noStrike" baseline="0" dirty="0">
                <a:solidFill>
                  <a:srgbClr val="532E63"/>
                </a:solidFill>
                <a:latin typeface="ArialMT"/>
              </a:rPr>
              <a:t> </a:t>
            </a:r>
            <a:r>
              <a:rPr lang="en-US" sz="1600" i="0" u="none" strike="noStrike" baseline="0" dirty="0">
                <a:solidFill>
                  <a:srgbClr val="2D2D2D"/>
                </a:solidFill>
              </a:rPr>
              <a:t>Procedures to be performed</a:t>
            </a:r>
          </a:p>
          <a:p>
            <a:pPr lvl="1"/>
            <a:r>
              <a:rPr lang="en-US" sz="1600" i="0" u="none" strike="noStrike" baseline="0" dirty="0">
                <a:solidFill>
                  <a:srgbClr val="2D2D2D"/>
                </a:solidFill>
              </a:rPr>
              <a:t>Hazard identification</a:t>
            </a:r>
          </a:p>
          <a:p>
            <a:pPr lvl="1"/>
            <a:r>
              <a:rPr lang="en-US" sz="1600" i="0" u="none" strike="noStrike" baseline="0" dirty="0">
                <a:solidFill>
                  <a:srgbClr val="2D2D2D"/>
                </a:solidFill>
              </a:rPr>
              <a:t>Personnel competency level</a:t>
            </a:r>
          </a:p>
          <a:p>
            <a:pPr lvl="1"/>
            <a:r>
              <a:rPr lang="en-US" sz="1600" i="0" u="none" strike="noStrike" baseline="0" dirty="0">
                <a:solidFill>
                  <a:srgbClr val="2D2D2D"/>
                </a:solidFill>
              </a:rPr>
              <a:t>Laboratory equipment and facility</a:t>
            </a:r>
          </a:p>
          <a:p>
            <a:pPr lvl="1"/>
            <a:r>
              <a:rPr lang="en-US" sz="1600" i="0" u="none" strike="noStrike" baseline="0" dirty="0">
                <a:solidFill>
                  <a:srgbClr val="2D2D2D"/>
                </a:solidFill>
              </a:rPr>
              <a:t>Available resources, such as PPE and disinfectant</a:t>
            </a:r>
          </a:p>
          <a:p>
            <a:r>
              <a:rPr lang="en-US" sz="2200" b="0" i="0" u="none" strike="noStrike" baseline="0" dirty="0">
                <a:solidFill>
                  <a:srgbClr val="2D2D2D"/>
                </a:solidFill>
                <a:latin typeface="Calibri" panose="020F0502020204030204" pitchFamily="34" charset="0"/>
              </a:rPr>
              <a:t>Use </a:t>
            </a:r>
            <a:r>
              <a:rPr lang="en-US" sz="2200" b="1" i="0" u="none" strike="noStrike" baseline="0" dirty="0">
                <a:solidFill>
                  <a:srgbClr val="2D2D2D"/>
                </a:solidFill>
                <a:latin typeface="Calibri-Bold"/>
              </a:rPr>
              <a:t>Standard Precautions </a:t>
            </a:r>
            <a:r>
              <a:rPr lang="en-US" sz="2200" b="0" i="0" u="none" strike="noStrike" baseline="0" dirty="0">
                <a:solidFill>
                  <a:srgbClr val="2D2D2D"/>
                </a:solidFill>
                <a:latin typeface="Calibri" panose="020F0502020204030204" pitchFamily="34" charset="0"/>
              </a:rPr>
              <a:t>to handle all clinical specimens.</a:t>
            </a:r>
          </a:p>
          <a:p>
            <a:pPr lvl="1"/>
            <a:r>
              <a:rPr lang="en-US" sz="1600" i="0" u="none" strike="noStrike" baseline="0" dirty="0">
                <a:solidFill>
                  <a:srgbClr val="2D2D2D"/>
                </a:solidFill>
                <a:latin typeface="Calibri" panose="020F0502020204030204" pitchFamily="34" charset="0"/>
              </a:rPr>
              <a:t>Hand hygiene</a:t>
            </a:r>
          </a:p>
          <a:p>
            <a:pPr lvl="1"/>
            <a:r>
              <a:rPr lang="en-US" sz="1600" i="0" u="none" strike="noStrike" baseline="0" dirty="0">
                <a:solidFill>
                  <a:srgbClr val="2D2D2D"/>
                </a:solidFill>
                <a:latin typeface="Calibri" panose="020F0502020204030204" pitchFamily="34" charset="0"/>
              </a:rPr>
              <a:t>PPE such as laboratory coats or gowns, gloves, and eye protection</a:t>
            </a:r>
          </a:p>
          <a:p>
            <a:pPr lvl="1"/>
            <a:r>
              <a:rPr lang="en-US" sz="1600" i="0" u="none" strike="noStrike" baseline="0" dirty="0">
                <a:solidFill>
                  <a:srgbClr val="532E63"/>
                </a:solidFill>
                <a:latin typeface="ArialMT"/>
              </a:rPr>
              <a:t> </a:t>
            </a:r>
            <a:r>
              <a:rPr lang="en-US" sz="1600" i="0" u="none" strike="noStrike" baseline="0" dirty="0">
                <a:solidFill>
                  <a:srgbClr val="2D2D2D"/>
                </a:solidFill>
                <a:latin typeface="Calibri" panose="020F0502020204030204" pitchFamily="34" charset="0"/>
              </a:rPr>
              <a:t>If potential for aerosol generation, use Class II BSC or additional PPE such as mask or face shield</a:t>
            </a:r>
          </a:p>
          <a:p>
            <a:r>
              <a:rPr lang="en-US" sz="2200" b="0" i="0" u="none" strike="noStrike" baseline="0" dirty="0">
                <a:solidFill>
                  <a:srgbClr val="2D2D2D"/>
                </a:solidFill>
                <a:latin typeface="Calibri" panose="020F0502020204030204" pitchFamily="34" charset="0"/>
              </a:rPr>
              <a:t>Follow </a:t>
            </a:r>
            <a:r>
              <a:rPr lang="en-US" sz="2200" b="1" i="0" u="none" strike="noStrike" baseline="0" dirty="0">
                <a:solidFill>
                  <a:srgbClr val="2D2D2D"/>
                </a:solidFill>
                <a:latin typeface="Calibri-Bold"/>
              </a:rPr>
              <a:t>routine laboratory practices and procedures </a:t>
            </a:r>
            <a:r>
              <a:rPr lang="en-US" sz="2200" b="0" i="0" u="none" strike="noStrike" baseline="0" dirty="0">
                <a:solidFill>
                  <a:srgbClr val="2D2D2D"/>
                </a:solidFill>
                <a:latin typeface="Calibri" panose="020F0502020204030204" pitchFamily="34" charset="0"/>
              </a:rPr>
              <a:t>for decontamination of work surfaces </a:t>
            </a:r>
            <a:r>
              <a:rPr lang="en-US" sz="1800" b="0" i="0" u="none" strike="noStrike" baseline="0" dirty="0">
                <a:solidFill>
                  <a:srgbClr val="2D2D2D"/>
                </a:solidFill>
                <a:latin typeface="Calibri" panose="020F0502020204030204" pitchFamily="34" charset="0"/>
              </a:rPr>
              <a:t>and management of laboratory waste. </a:t>
            </a:r>
          </a:p>
          <a:p>
            <a:pPr marL="0" indent="0">
              <a:buNone/>
            </a:pPr>
            <a:r>
              <a:rPr lang="en-US" sz="1800" dirty="0">
                <a:solidFill>
                  <a:srgbClr val="2D2D2D"/>
                </a:solidFill>
                <a:latin typeface="Calibri" panose="020F0502020204030204" pitchFamily="34" charset="0"/>
              </a:rPr>
              <a:t>    </a:t>
            </a:r>
          </a:p>
          <a:p>
            <a:pPr marL="0" indent="0">
              <a:buNone/>
            </a:pPr>
            <a:endParaRPr lang="en-US" sz="1800" b="0" i="0" u="none" strike="noStrike" baseline="0" dirty="0">
              <a:solidFill>
                <a:srgbClr val="0070C0"/>
              </a:solidFill>
              <a:latin typeface="Calibri" panose="020F0502020204030204" pitchFamily="34" charset="0"/>
            </a:endParaRPr>
          </a:p>
          <a:p>
            <a:pPr marL="0" indent="0">
              <a:buNone/>
            </a:pPr>
            <a:r>
              <a:rPr lang="en-US" sz="1800" b="0" i="0" u="none" strike="noStrike" baseline="0" dirty="0">
                <a:solidFill>
                  <a:srgbClr val="0070C0"/>
                </a:solidFill>
                <a:latin typeface="Calibri" panose="020F0502020204030204" pitchFamily="34" charset="0"/>
              </a:rPr>
              <a:t>   https://www.cdc.gov/coronavirus/2019-nCoV/lab/lab-biosafety-guidelines.html</a:t>
            </a:r>
          </a:p>
          <a:p>
            <a:endParaRPr lang="en-US" dirty="0"/>
          </a:p>
        </p:txBody>
      </p:sp>
      <p:pic>
        <p:nvPicPr>
          <p:cNvPr id="5" name="Picture 4">
            <a:extLst>
              <a:ext uri="{FF2B5EF4-FFF2-40B4-BE49-F238E27FC236}">
                <a16:creationId xmlns:a16="http://schemas.microsoft.com/office/drawing/2014/main" id="{9874031F-878E-4BEC-847B-EAC8952237C0}"/>
              </a:ext>
            </a:extLst>
          </p:cNvPr>
          <p:cNvPicPr>
            <a:picLocks noChangeAspect="1"/>
          </p:cNvPicPr>
          <p:nvPr/>
        </p:nvPicPr>
        <p:blipFill>
          <a:blip r:embed="rId2"/>
          <a:stretch>
            <a:fillRect/>
          </a:stretch>
        </p:blipFill>
        <p:spPr>
          <a:xfrm>
            <a:off x="8597245" y="4501924"/>
            <a:ext cx="3594755" cy="2191108"/>
          </a:xfrm>
          <a:prstGeom prst="rect">
            <a:avLst/>
          </a:prstGeom>
        </p:spPr>
      </p:pic>
    </p:spTree>
    <p:extLst>
      <p:ext uri="{BB962C8B-B14F-4D97-AF65-F5344CB8AC3E}">
        <p14:creationId xmlns:p14="http://schemas.microsoft.com/office/powerpoint/2010/main" val="27913322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801D3-9F33-4C75-AC47-85F1D47EFE88}"/>
              </a:ext>
            </a:extLst>
          </p:cNvPr>
          <p:cNvSpPr>
            <a:spLocks noGrp="1"/>
          </p:cNvSpPr>
          <p:nvPr>
            <p:ph type="title"/>
          </p:nvPr>
        </p:nvSpPr>
        <p:spPr>
          <a:xfrm>
            <a:off x="0" y="1"/>
            <a:ext cx="12192000" cy="1216057"/>
          </a:xfrm>
        </p:spPr>
        <p:txBody>
          <a:bodyPr>
            <a:normAutofit/>
          </a:bodyPr>
          <a:lstStyle/>
          <a:p>
            <a:pPr algn="ctr"/>
            <a:r>
              <a:rPr lang="en-US" sz="4000" b="1" i="0" u="none" strike="noStrike" baseline="0" dirty="0">
                <a:solidFill>
                  <a:srgbClr val="000066"/>
                </a:solidFill>
                <a:latin typeface="Calibri-Bold"/>
              </a:rPr>
              <a:t>ROUTINE DIAGNOSTIC TESTING</a:t>
            </a:r>
            <a:endParaRPr lang="en-US" sz="4000" dirty="0">
              <a:solidFill>
                <a:srgbClr val="000066"/>
              </a:solidFill>
            </a:endParaRPr>
          </a:p>
        </p:txBody>
      </p:sp>
      <p:sp>
        <p:nvSpPr>
          <p:cNvPr id="3" name="Content Placeholder 2">
            <a:extLst>
              <a:ext uri="{FF2B5EF4-FFF2-40B4-BE49-F238E27FC236}">
                <a16:creationId xmlns:a16="http://schemas.microsoft.com/office/drawing/2014/main" id="{56F94A9B-FC8F-404F-BAEE-DADC1234B894}"/>
              </a:ext>
            </a:extLst>
          </p:cNvPr>
          <p:cNvSpPr>
            <a:spLocks noGrp="1"/>
          </p:cNvSpPr>
          <p:nvPr>
            <p:ph idx="1"/>
          </p:nvPr>
        </p:nvSpPr>
        <p:spPr>
          <a:xfrm>
            <a:off x="3723588" y="1216058"/>
            <a:ext cx="7630211" cy="4960905"/>
          </a:xfrm>
        </p:spPr>
        <p:txBody>
          <a:bodyPr>
            <a:noAutofit/>
          </a:bodyPr>
          <a:lstStyle/>
          <a:p>
            <a:pPr marL="0" indent="0" algn="l">
              <a:buNone/>
            </a:pPr>
            <a:r>
              <a:rPr lang="en-US" sz="2000" b="1" i="0" u="none" strike="noStrike" baseline="0" dirty="0">
                <a:solidFill>
                  <a:srgbClr val="000066"/>
                </a:solidFill>
              </a:rPr>
              <a:t>Work in a BSL-2 laboratory, following Standard Precautions for:</a:t>
            </a:r>
          </a:p>
          <a:p>
            <a:pPr lvl="1"/>
            <a:r>
              <a:rPr lang="en-US" sz="2000" b="0" i="0" u="none" strike="noStrike" baseline="0" dirty="0">
                <a:solidFill>
                  <a:srgbClr val="2D2D2D"/>
                </a:solidFill>
              </a:rPr>
              <a:t>Using automated instruments and analyzers.</a:t>
            </a:r>
          </a:p>
          <a:p>
            <a:pPr lvl="1"/>
            <a:r>
              <a:rPr lang="en-US" sz="2000" b="0" i="0" dirty="0">
                <a:solidFill>
                  <a:srgbClr val="000000"/>
                </a:solidFill>
                <a:effectLst/>
              </a:rPr>
              <a:t>Initial processing of specimens</a:t>
            </a:r>
            <a:endParaRPr lang="en-US" sz="2000" b="0" i="0" u="none" strike="noStrike" baseline="0" dirty="0">
              <a:solidFill>
                <a:srgbClr val="2D2D2D"/>
              </a:solidFill>
            </a:endParaRPr>
          </a:p>
          <a:p>
            <a:pPr lvl="2"/>
            <a:r>
              <a:rPr lang="en-US" b="0" i="0" u="none" strike="noStrike" baseline="0" dirty="0">
                <a:solidFill>
                  <a:srgbClr val="FF0000"/>
                </a:solidFill>
              </a:rPr>
              <a:t>Considerations for Biosafety Cabinet (BSC) use is included in following slides</a:t>
            </a:r>
          </a:p>
          <a:p>
            <a:pPr lvl="1"/>
            <a:r>
              <a:rPr lang="en-US" sz="2000" b="0" i="0" dirty="0">
                <a:solidFill>
                  <a:srgbClr val="000000"/>
                </a:solidFill>
                <a:effectLst/>
              </a:rPr>
              <a:t>Staining and microscopic analysis of fixed smears</a:t>
            </a:r>
          </a:p>
          <a:p>
            <a:pPr lvl="1"/>
            <a:r>
              <a:rPr lang="en-US" sz="2000" b="0" i="0" dirty="0">
                <a:solidFill>
                  <a:srgbClr val="000000"/>
                </a:solidFill>
                <a:effectLst/>
              </a:rPr>
              <a:t>Pathologic examination and processing of formalin-fixed or otherwise inactivated tissues</a:t>
            </a:r>
            <a:endParaRPr lang="en-US" sz="2000" b="0" i="0" u="none" strike="noStrike" baseline="0" dirty="0">
              <a:solidFill>
                <a:srgbClr val="2D2D2D"/>
              </a:solidFill>
            </a:endParaRPr>
          </a:p>
          <a:p>
            <a:pPr lvl="1"/>
            <a:r>
              <a:rPr lang="en-US" sz="2000" b="0" i="0" u="none" strike="noStrike" baseline="0" dirty="0">
                <a:solidFill>
                  <a:srgbClr val="2D2D2D"/>
                </a:solidFill>
              </a:rPr>
              <a:t>Packaging sealed, decontaminated primary containers with specimens for transport to diagnostic laboratories.</a:t>
            </a:r>
          </a:p>
          <a:p>
            <a:pPr lvl="1"/>
            <a:r>
              <a:rPr lang="en-US" sz="2000" b="0" i="0" u="none" strike="noStrike" baseline="0" dirty="0">
                <a:solidFill>
                  <a:srgbClr val="2D2D2D"/>
                </a:solidFill>
              </a:rPr>
              <a:t>Handling specimens inactivated in nucleic acid extraction buffer.</a:t>
            </a:r>
          </a:p>
          <a:p>
            <a:pPr lvl="1"/>
            <a:r>
              <a:rPr lang="en-US" sz="2000" b="0" i="0" dirty="0">
                <a:solidFill>
                  <a:srgbClr val="000000"/>
                </a:solidFill>
                <a:effectLst/>
              </a:rPr>
              <a:t>Performing electron microscopic studies with glutaraldehyde-fixed grids</a:t>
            </a:r>
          </a:p>
          <a:p>
            <a:pPr lvl="1"/>
            <a:r>
              <a:rPr lang="en-US" sz="2000" b="0" i="0" dirty="0">
                <a:solidFill>
                  <a:srgbClr val="000000"/>
                </a:solidFill>
                <a:effectLst/>
              </a:rPr>
              <a:t>Performing routine antibody or antigen detection tests</a:t>
            </a:r>
          </a:p>
          <a:p>
            <a:pPr lvl="1"/>
            <a:endParaRPr lang="en-US" sz="2000" b="0" i="0" u="none" strike="noStrike" baseline="0" dirty="0">
              <a:solidFill>
                <a:srgbClr val="2D2D2D"/>
              </a:solidFill>
            </a:endParaRPr>
          </a:p>
          <a:p>
            <a:pPr marL="457200" lvl="1" indent="0">
              <a:buNone/>
            </a:pPr>
            <a:r>
              <a:rPr lang="en-US" sz="2000" b="0" i="0" u="none" strike="noStrike" baseline="0" dirty="0">
                <a:solidFill>
                  <a:srgbClr val="0F56DD"/>
                </a:solidFill>
              </a:rPr>
              <a:t>https://www.cdc.gov/coronavirus/2019-nCoV/lab/lab-biosafety-guidelines.html#testing</a:t>
            </a:r>
            <a:endParaRPr lang="en-US" sz="2000" dirty="0"/>
          </a:p>
        </p:txBody>
      </p:sp>
      <p:pic>
        <p:nvPicPr>
          <p:cNvPr id="5" name="Picture 4">
            <a:extLst>
              <a:ext uri="{FF2B5EF4-FFF2-40B4-BE49-F238E27FC236}">
                <a16:creationId xmlns:a16="http://schemas.microsoft.com/office/drawing/2014/main" id="{1CD39D09-222D-4DFE-970A-AFD4E7C12978}"/>
              </a:ext>
            </a:extLst>
          </p:cNvPr>
          <p:cNvPicPr>
            <a:picLocks noChangeAspect="1"/>
          </p:cNvPicPr>
          <p:nvPr/>
        </p:nvPicPr>
        <p:blipFill>
          <a:blip r:embed="rId2"/>
          <a:stretch>
            <a:fillRect/>
          </a:stretch>
        </p:blipFill>
        <p:spPr>
          <a:xfrm>
            <a:off x="94269" y="1216057"/>
            <a:ext cx="3629320" cy="4960905"/>
          </a:xfrm>
          <a:prstGeom prst="rect">
            <a:avLst/>
          </a:prstGeom>
        </p:spPr>
      </p:pic>
    </p:spTree>
    <p:extLst>
      <p:ext uri="{BB962C8B-B14F-4D97-AF65-F5344CB8AC3E}">
        <p14:creationId xmlns:p14="http://schemas.microsoft.com/office/powerpoint/2010/main" val="30903148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72353-C474-4663-9B97-B5F8B6E8B630}"/>
              </a:ext>
            </a:extLst>
          </p:cNvPr>
          <p:cNvSpPr>
            <a:spLocks noGrp="1"/>
          </p:cNvSpPr>
          <p:nvPr>
            <p:ph type="title"/>
          </p:nvPr>
        </p:nvSpPr>
        <p:spPr>
          <a:xfrm>
            <a:off x="0" y="94268"/>
            <a:ext cx="12192000" cy="867266"/>
          </a:xfrm>
        </p:spPr>
        <p:txBody>
          <a:bodyPr>
            <a:normAutofit/>
          </a:bodyPr>
          <a:lstStyle/>
          <a:p>
            <a:pPr algn="ctr"/>
            <a:r>
              <a:rPr lang="en-US" sz="4000" b="1" i="0" u="none" strike="noStrike" baseline="0" dirty="0">
                <a:solidFill>
                  <a:srgbClr val="000066"/>
                </a:solidFill>
                <a:latin typeface="+mn-lt"/>
              </a:rPr>
              <a:t>DECENTRALIZED AND POINT-OF-CARE TESTING</a:t>
            </a:r>
            <a:endParaRPr lang="en-US" sz="4000" dirty="0">
              <a:solidFill>
                <a:srgbClr val="000066"/>
              </a:solidFill>
              <a:latin typeface="+mn-lt"/>
            </a:endParaRPr>
          </a:p>
        </p:txBody>
      </p:sp>
      <p:sp>
        <p:nvSpPr>
          <p:cNvPr id="3" name="Content Placeholder 2">
            <a:extLst>
              <a:ext uri="{FF2B5EF4-FFF2-40B4-BE49-F238E27FC236}">
                <a16:creationId xmlns:a16="http://schemas.microsoft.com/office/drawing/2014/main" id="{619D822F-72F9-4A66-9513-930AFB4980E9}"/>
              </a:ext>
            </a:extLst>
          </p:cNvPr>
          <p:cNvSpPr>
            <a:spLocks noGrp="1"/>
          </p:cNvSpPr>
          <p:nvPr>
            <p:ph idx="1"/>
          </p:nvPr>
        </p:nvSpPr>
        <p:spPr>
          <a:xfrm>
            <a:off x="4383464" y="961534"/>
            <a:ext cx="6970336" cy="5215429"/>
          </a:xfrm>
        </p:spPr>
        <p:txBody>
          <a:bodyPr>
            <a:normAutofit fontScale="92500" lnSpcReduction="10000"/>
          </a:bodyPr>
          <a:lstStyle/>
          <a:p>
            <a:pPr algn="l"/>
            <a:r>
              <a:rPr lang="en-US" sz="2200" b="0" i="0" u="none" strike="noStrike" baseline="0" dirty="0">
                <a:solidFill>
                  <a:srgbClr val="2D2D2D"/>
                </a:solidFill>
              </a:rPr>
              <a:t>For procedures with a high likelihood to generate aerosols or droplets, use either a certified Class II Biological Safety Cabinet (BSC) or additional precautions to provide a barrier between the specimen and personnel (CDC).</a:t>
            </a:r>
          </a:p>
          <a:p>
            <a:pPr lvl="1"/>
            <a:r>
              <a:rPr lang="en-US" sz="1900" b="0" i="0" u="none" strike="noStrike" baseline="0" dirty="0">
                <a:solidFill>
                  <a:srgbClr val="2D2D2D"/>
                </a:solidFill>
              </a:rPr>
              <a:t>Procedures associated with generation of infectious aerosols or droplets include centrifugation, pipetting, </a:t>
            </a:r>
            <a:r>
              <a:rPr lang="en-US" sz="1900" b="0" i="0" u="none" strike="noStrike" baseline="0" dirty="0" err="1">
                <a:solidFill>
                  <a:srgbClr val="2D2D2D"/>
                </a:solidFill>
              </a:rPr>
              <a:t>vortexing</a:t>
            </a:r>
            <a:r>
              <a:rPr lang="en-US" sz="1900" b="0" i="0" u="none" strike="noStrike" baseline="0" dirty="0">
                <a:solidFill>
                  <a:srgbClr val="2D2D2D"/>
                </a:solidFill>
              </a:rPr>
              <a:t>, mixing, shaking, removing caps, aliquoting specimens, spilling specimens, cleaning up spills.</a:t>
            </a:r>
          </a:p>
          <a:p>
            <a:pPr algn="l"/>
            <a:r>
              <a:rPr lang="en-US" sz="2200" b="0" i="0" u="none" strike="noStrike" baseline="0" dirty="0">
                <a:solidFill>
                  <a:srgbClr val="2D2D2D"/>
                </a:solidFill>
              </a:rPr>
              <a:t>Initial processing (before inactivation) of all specimens, including those for sequencing and NAAT, should take place in an appropriately maintained and validated BSC or primary containment device (WHO).</a:t>
            </a:r>
          </a:p>
          <a:p>
            <a:pPr marL="0" indent="0" algn="l">
              <a:buNone/>
            </a:pPr>
            <a:r>
              <a:rPr lang="en-US" sz="2200" b="0" i="0" u="none" strike="noStrike" baseline="0" dirty="0">
                <a:solidFill>
                  <a:srgbClr val="2D2D2D"/>
                </a:solidFill>
              </a:rPr>
              <a:t>     </a:t>
            </a:r>
            <a:endParaRPr lang="en-US" sz="1800" b="0" i="0" u="none" strike="noStrike" baseline="0" dirty="0">
              <a:solidFill>
                <a:srgbClr val="2D2D2D"/>
              </a:solidFill>
              <a:latin typeface="Calibri" panose="020F0502020204030204" pitchFamily="34" charset="0"/>
            </a:endParaRPr>
          </a:p>
          <a:p>
            <a:pPr marL="0" indent="0" algn="l">
              <a:buNone/>
            </a:pPr>
            <a:r>
              <a:rPr lang="en-US" sz="1800" b="0" i="0" u="none" strike="noStrike" baseline="0" dirty="0">
                <a:solidFill>
                  <a:srgbClr val="0F56DD"/>
                </a:solidFill>
                <a:latin typeface="Calibri" panose="020F0502020204030204" pitchFamily="34" charset="0"/>
                <a:hlinkClick r:id="rId2"/>
              </a:rPr>
              <a:t>https://www.cdc.gov/coronavirus/2019-ncov/lab/biosafety-faqs.html</a:t>
            </a:r>
            <a:endParaRPr lang="en-US" sz="1800" b="0" i="0" u="none" strike="noStrike" baseline="0" dirty="0">
              <a:solidFill>
                <a:srgbClr val="0F56DD"/>
              </a:solidFill>
              <a:latin typeface="Calibri" panose="020F0502020204030204" pitchFamily="34" charset="0"/>
            </a:endParaRPr>
          </a:p>
          <a:p>
            <a:pPr marL="0" indent="0" algn="l">
              <a:buNone/>
            </a:pPr>
            <a:r>
              <a:rPr lang="en-US" sz="1800" b="0" i="0" u="none" strike="noStrike" baseline="0" dirty="0">
                <a:solidFill>
                  <a:srgbClr val="0F56DD"/>
                </a:solidFill>
                <a:latin typeface="Calibri" panose="020F0502020204030204" pitchFamily="34" charset="0"/>
                <a:hlinkClick r:id="rId3"/>
              </a:rPr>
              <a:t>https://www.cdc.gov/coronavirus/2019-nCoV/lab/lab-biosafety-guidelines.html#decentralized</a:t>
            </a:r>
            <a:endParaRPr lang="en-US" sz="1800" b="0" i="0" u="none" strike="noStrike" baseline="0" dirty="0">
              <a:solidFill>
                <a:srgbClr val="0F56DD"/>
              </a:solidFill>
              <a:latin typeface="Calibri" panose="020F0502020204030204" pitchFamily="34" charset="0"/>
            </a:endParaRPr>
          </a:p>
          <a:p>
            <a:pPr marL="0" indent="0" algn="l">
              <a:buNone/>
            </a:pPr>
            <a:r>
              <a:rPr lang="en-US" sz="1800" b="0" i="0" u="none" strike="noStrike" baseline="0" dirty="0">
                <a:solidFill>
                  <a:srgbClr val="0F56DD"/>
                </a:solidFill>
                <a:latin typeface="Calibri" panose="020F0502020204030204" pitchFamily="34" charset="0"/>
              </a:rPr>
              <a:t>https://apps.who.int/iris/bitstream/handle/10665/331138/WHO-WPE-GIH-2020.1-eng.pdf</a:t>
            </a:r>
            <a:endParaRPr lang="en-US" dirty="0"/>
          </a:p>
        </p:txBody>
      </p:sp>
      <p:pic>
        <p:nvPicPr>
          <p:cNvPr id="5" name="Picture 4">
            <a:extLst>
              <a:ext uri="{FF2B5EF4-FFF2-40B4-BE49-F238E27FC236}">
                <a16:creationId xmlns:a16="http://schemas.microsoft.com/office/drawing/2014/main" id="{CF36256C-9464-436D-BA4C-A1D772CFEDA3}"/>
              </a:ext>
            </a:extLst>
          </p:cNvPr>
          <p:cNvPicPr>
            <a:picLocks noChangeAspect="1"/>
          </p:cNvPicPr>
          <p:nvPr/>
        </p:nvPicPr>
        <p:blipFill>
          <a:blip r:embed="rId4"/>
          <a:stretch>
            <a:fillRect/>
          </a:stretch>
        </p:blipFill>
        <p:spPr>
          <a:xfrm>
            <a:off x="405353" y="1690688"/>
            <a:ext cx="3978111" cy="4486275"/>
          </a:xfrm>
          <a:prstGeom prst="rect">
            <a:avLst/>
          </a:prstGeom>
        </p:spPr>
      </p:pic>
    </p:spTree>
    <p:extLst>
      <p:ext uri="{BB962C8B-B14F-4D97-AF65-F5344CB8AC3E}">
        <p14:creationId xmlns:p14="http://schemas.microsoft.com/office/powerpoint/2010/main" val="28295996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A29FE-4D00-4FC2-94F3-3A15FAD5DA6E}"/>
              </a:ext>
            </a:extLst>
          </p:cNvPr>
          <p:cNvSpPr>
            <a:spLocks noGrp="1"/>
          </p:cNvSpPr>
          <p:nvPr>
            <p:ph type="title"/>
          </p:nvPr>
        </p:nvSpPr>
        <p:spPr>
          <a:xfrm>
            <a:off x="0" y="34706"/>
            <a:ext cx="12192000" cy="964535"/>
          </a:xfrm>
        </p:spPr>
        <p:txBody>
          <a:bodyPr>
            <a:normAutofit/>
          </a:bodyPr>
          <a:lstStyle/>
          <a:p>
            <a:pPr algn="ctr"/>
            <a:r>
              <a:rPr lang="en-US" sz="4000" b="1" i="0" u="none" strike="noStrike" baseline="0" dirty="0">
                <a:solidFill>
                  <a:srgbClr val="000066"/>
                </a:solidFill>
                <a:latin typeface="Calibri-Bold"/>
              </a:rPr>
              <a:t>AEROSOL AND/OR DROPLET  GENERATING PROCEDURED</a:t>
            </a:r>
            <a:endParaRPr lang="en-US" sz="4000" dirty="0">
              <a:solidFill>
                <a:srgbClr val="000066"/>
              </a:solidFill>
            </a:endParaRPr>
          </a:p>
        </p:txBody>
      </p:sp>
      <p:sp>
        <p:nvSpPr>
          <p:cNvPr id="3" name="Content Placeholder 2">
            <a:extLst>
              <a:ext uri="{FF2B5EF4-FFF2-40B4-BE49-F238E27FC236}">
                <a16:creationId xmlns:a16="http://schemas.microsoft.com/office/drawing/2014/main" id="{913D1B7F-5E2D-4D09-9310-8DE1524FE591}"/>
              </a:ext>
            </a:extLst>
          </p:cNvPr>
          <p:cNvSpPr>
            <a:spLocks noGrp="1"/>
          </p:cNvSpPr>
          <p:nvPr>
            <p:ph idx="1"/>
          </p:nvPr>
        </p:nvSpPr>
        <p:spPr>
          <a:xfrm>
            <a:off x="292232" y="999241"/>
            <a:ext cx="6825005" cy="5177722"/>
          </a:xfrm>
        </p:spPr>
        <p:txBody>
          <a:bodyPr/>
          <a:lstStyle/>
          <a:p>
            <a:pPr algn="l"/>
            <a:r>
              <a:rPr lang="en-US" sz="2400" b="0" i="0" u="none" strike="noStrike" baseline="0" dirty="0">
                <a:solidFill>
                  <a:srgbClr val="2D2D2D"/>
                </a:solidFill>
              </a:rPr>
              <a:t>Activities with a high likelihood of generating aerosols or droplets, use either a certified Class II Biological Safety Cabinet (BSC) or additional precautions to provide a barrier between the specimen and personnel.</a:t>
            </a:r>
          </a:p>
          <a:p>
            <a:pPr algn="l"/>
            <a:r>
              <a:rPr lang="en-US" sz="2400" b="0" i="0" u="none" strike="noStrike" baseline="0" dirty="0">
                <a:solidFill>
                  <a:srgbClr val="2D2D2D"/>
                </a:solidFill>
              </a:rPr>
              <a:t>Additional precautions for reducing the risk of exposure to laboratory personnel may include:</a:t>
            </a:r>
          </a:p>
          <a:p>
            <a:pPr lvl="1"/>
            <a:r>
              <a:rPr lang="en-US" sz="1800" b="0" i="0" u="none" strike="noStrike" baseline="0" dirty="0">
                <a:solidFill>
                  <a:srgbClr val="2D2D2D"/>
                </a:solidFill>
                <a:latin typeface="Calibri" panose="020F0502020204030204" pitchFamily="34" charset="0"/>
              </a:rPr>
              <a:t>Surgical mask, face shield, or other physical barriers such as a splash shield</a:t>
            </a:r>
          </a:p>
          <a:p>
            <a:pPr lvl="1"/>
            <a:r>
              <a:rPr lang="en-US" sz="1800" b="0" i="0" u="none" strike="noStrike" baseline="0" dirty="0">
                <a:solidFill>
                  <a:srgbClr val="2D2D2D"/>
                </a:solidFill>
                <a:latin typeface="Calibri" panose="020F0502020204030204" pitchFamily="34" charset="0"/>
              </a:rPr>
              <a:t>Centrifuge safety cups</a:t>
            </a:r>
          </a:p>
          <a:p>
            <a:pPr lvl="1"/>
            <a:r>
              <a:rPr lang="en-US" sz="1800" b="0" i="0" u="none" strike="noStrike" baseline="0" dirty="0">
                <a:solidFill>
                  <a:srgbClr val="2D2D2D"/>
                </a:solidFill>
                <a:latin typeface="Calibri" panose="020F0502020204030204" pitchFamily="34" charset="0"/>
              </a:rPr>
              <a:t>Sealed centrifuge rotors</a:t>
            </a:r>
            <a:endParaRPr lang="en-US" sz="1800" dirty="0"/>
          </a:p>
        </p:txBody>
      </p:sp>
      <p:pic>
        <p:nvPicPr>
          <p:cNvPr id="5" name="Picture 4">
            <a:extLst>
              <a:ext uri="{FF2B5EF4-FFF2-40B4-BE49-F238E27FC236}">
                <a16:creationId xmlns:a16="http://schemas.microsoft.com/office/drawing/2014/main" id="{EA3125EE-D0B1-4F70-B534-0D07C30B8B78}"/>
              </a:ext>
            </a:extLst>
          </p:cNvPr>
          <p:cNvPicPr>
            <a:picLocks noChangeAspect="1"/>
          </p:cNvPicPr>
          <p:nvPr/>
        </p:nvPicPr>
        <p:blipFill>
          <a:blip r:embed="rId3"/>
          <a:stretch>
            <a:fillRect/>
          </a:stretch>
        </p:blipFill>
        <p:spPr>
          <a:xfrm>
            <a:off x="7117238" y="999241"/>
            <a:ext cx="3921550" cy="2950590"/>
          </a:xfrm>
          <a:prstGeom prst="rect">
            <a:avLst/>
          </a:prstGeom>
        </p:spPr>
      </p:pic>
      <p:pic>
        <p:nvPicPr>
          <p:cNvPr id="7" name="Picture 6">
            <a:extLst>
              <a:ext uri="{FF2B5EF4-FFF2-40B4-BE49-F238E27FC236}">
                <a16:creationId xmlns:a16="http://schemas.microsoft.com/office/drawing/2014/main" id="{A57D12FC-A1A2-48EC-A71F-3581ACC09B46}"/>
              </a:ext>
            </a:extLst>
          </p:cNvPr>
          <p:cNvPicPr>
            <a:picLocks noChangeAspect="1"/>
          </p:cNvPicPr>
          <p:nvPr/>
        </p:nvPicPr>
        <p:blipFill>
          <a:blip r:embed="rId4"/>
          <a:stretch>
            <a:fillRect/>
          </a:stretch>
        </p:blipFill>
        <p:spPr>
          <a:xfrm>
            <a:off x="7117238" y="4065360"/>
            <a:ext cx="3921550" cy="2246539"/>
          </a:xfrm>
          <a:prstGeom prst="rect">
            <a:avLst/>
          </a:prstGeom>
        </p:spPr>
      </p:pic>
      <p:sp>
        <p:nvSpPr>
          <p:cNvPr id="9" name="TextBox 8">
            <a:extLst>
              <a:ext uri="{FF2B5EF4-FFF2-40B4-BE49-F238E27FC236}">
                <a16:creationId xmlns:a16="http://schemas.microsoft.com/office/drawing/2014/main" id="{101E63E9-CE46-4FC7-B0C4-ECC994C88FE5}"/>
              </a:ext>
            </a:extLst>
          </p:cNvPr>
          <p:cNvSpPr txBox="1"/>
          <p:nvPr/>
        </p:nvSpPr>
        <p:spPr>
          <a:xfrm>
            <a:off x="522797" y="5523611"/>
            <a:ext cx="7331696" cy="646331"/>
          </a:xfrm>
          <a:prstGeom prst="rect">
            <a:avLst/>
          </a:prstGeom>
          <a:noFill/>
        </p:spPr>
        <p:txBody>
          <a:bodyPr wrap="square">
            <a:spAutoFit/>
          </a:bodyPr>
          <a:lstStyle/>
          <a:p>
            <a:r>
              <a:rPr lang="en-US" dirty="0">
                <a:solidFill>
                  <a:srgbClr val="0070C0"/>
                </a:solidFill>
              </a:rPr>
              <a:t>https://www.cdc.gov/coronavirus/2019-nCoV/lab/lab-biosafety-guidelines.html</a:t>
            </a:r>
          </a:p>
        </p:txBody>
      </p:sp>
    </p:spTree>
    <p:extLst>
      <p:ext uri="{BB962C8B-B14F-4D97-AF65-F5344CB8AC3E}">
        <p14:creationId xmlns:p14="http://schemas.microsoft.com/office/powerpoint/2010/main" val="10933001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4132E-FA7A-460E-A967-3D38CA89F84C}"/>
              </a:ext>
            </a:extLst>
          </p:cNvPr>
          <p:cNvSpPr>
            <a:spLocks noGrp="1"/>
          </p:cNvSpPr>
          <p:nvPr>
            <p:ph type="title"/>
          </p:nvPr>
        </p:nvSpPr>
        <p:spPr>
          <a:xfrm>
            <a:off x="0" y="0"/>
            <a:ext cx="12192000" cy="970961"/>
          </a:xfrm>
        </p:spPr>
        <p:txBody>
          <a:bodyPr>
            <a:normAutofit/>
          </a:bodyPr>
          <a:lstStyle/>
          <a:p>
            <a:pPr algn="ctr"/>
            <a:r>
              <a:rPr lang="en-US" sz="4000" b="1" i="0" u="none" strike="noStrike" baseline="0" dirty="0">
                <a:solidFill>
                  <a:srgbClr val="000066"/>
                </a:solidFill>
                <a:latin typeface="Calibri-Bold"/>
              </a:rPr>
              <a:t>VIRUS ISOLATION</a:t>
            </a:r>
            <a:endParaRPr lang="en-US" sz="4000" dirty="0">
              <a:solidFill>
                <a:srgbClr val="000066"/>
              </a:solidFill>
            </a:endParaRPr>
          </a:p>
        </p:txBody>
      </p:sp>
      <p:sp>
        <p:nvSpPr>
          <p:cNvPr id="3" name="Content Placeholder 2">
            <a:extLst>
              <a:ext uri="{FF2B5EF4-FFF2-40B4-BE49-F238E27FC236}">
                <a16:creationId xmlns:a16="http://schemas.microsoft.com/office/drawing/2014/main" id="{20CF9B3A-C69E-4C09-B183-596ADFAEC4DD}"/>
              </a:ext>
            </a:extLst>
          </p:cNvPr>
          <p:cNvSpPr>
            <a:spLocks noGrp="1"/>
          </p:cNvSpPr>
          <p:nvPr>
            <p:ph idx="1"/>
          </p:nvPr>
        </p:nvSpPr>
        <p:spPr>
          <a:xfrm>
            <a:off x="292231" y="970962"/>
            <a:ext cx="5938887" cy="5347404"/>
          </a:xfrm>
        </p:spPr>
        <p:txBody>
          <a:bodyPr>
            <a:normAutofit lnSpcReduction="10000"/>
          </a:bodyPr>
          <a:lstStyle/>
          <a:p>
            <a:pPr algn="l"/>
            <a:r>
              <a:rPr lang="en-US" sz="2000" b="0" i="0" u="none" strike="noStrike" baseline="0" dirty="0">
                <a:solidFill>
                  <a:srgbClr val="2D2D2D"/>
                </a:solidFill>
              </a:rPr>
              <a:t>Biosafety Level 3 (BSL-3) laboratory </a:t>
            </a:r>
            <a:r>
              <a:rPr lang="en-US" sz="2000" b="1" i="0" u="none" strike="noStrike" baseline="0" dirty="0">
                <a:solidFill>
                  <a:srgbClr val="2D2D2D"/>
                </a:solidFill>
              </a:rPr>
              <a:t>using BSL-3 practices is necessary </a:t>
            </a:r>
            <a:r>
              <a:rPr lang="en-US" sz="2000" b="0" i="0" u="none" strike="noStrike" baseline="0" dirty="0">
                <a:solidFill>
                  <a:srgbClr val="2D2D2D"/>
                </a:solidFill>
              </a:rPr>
              <a:t>for virus isolation in cell culture and initial characterization of viral agents recovered in cultures of SARS-CoV-2 specimens. </a:t>
            </a:r>
          </a:p>
          <a:p>
            <a:pPr algn="l"/>
            <a:r>
              <a:rPr lang="en-US" sz="2000" b="0" i="0" u="none" strike="noStrike" baseline="0" dirty="0">
                <a:solidFill>
                  <a:srgbClr val="2D2D2D"/>
                </a:solidFill>
              </a:rPr>
              <a:t>Site- and activity-specific biosafety risk assessments determine if additional biosafety precautions are necessary based on situational needs.</a:t>
            </a:r>
          </a:p>
          <a:p>
            <a:pPr algn="l"/>
            <a:endParaRPr lang="en-US" sz="2000" dirty="0">
              <a:solidFill>
                <a:srgbClr val="2D2D2D"/>
              </a:solidFill>
            </a:endParaRPr>
          </a:p>
          <a:p>
            <a:pPr algn="l"/>
            <a:endParaRPr lang="en-US" sz="1800" b="0" i="0" u="none" strike="noStrike" baseline="0" dirty="0">
              <a:solidFill>
                <a:srgbClr val="2D2D2D"/>
              </a:solidFill>
            </a:endParaRPr>
          </a:p>
          <a:p>
            <a:pPr algn="l"/>
            <a:endParaRPr lang="en-US" sz="1800" dirty="0">
              <a:solidFill>
                <a:srgbClr val="2D2D2D"/>
              </a:solidFill>
            </a:endParaRPr>
          </a:p>
          <a:p>
            <a:pPr algn="l"/>
            <a:endParaRPr lang="en-US" sz="1800" b="0" i="0" u="none" strike="noStrike" baseline="0" dirty="0">
              <a:solidFill>
                <a:srgbClr val="2D2D2D"/>
              </a:solidFill>
            </a:endParaRPr>
          </a:p>
          <a:p>
            <a:pPr algn="l"/>
            <a:endParaRPr lang="en-US" sz="1800" dirty="0">
              <a:solidFill>
                <a:srgbClr val="2D2D2D"/>
              </a:solidFill>
            </a:endParaRPr>
          </a:p>
          <a:p>
            <a:pPr marL="0" indent="0" algn="l">
              <a:buNone/>
            </a:pPr>
            <a:r>
              <a:rPr lang="en-US" sz="1800" b="0" i="0" u="none" strike="noStrike" baseline="0" dirty="0">
                <a:solidFill>
                  <a:srgbClr val="0F56DD"/>
                </a:solidFill>
              </a:rPr>
              <a:t>https://www.cdc.gov/coronavirus/2019-nCoV/lab/lab-biosafety-guidelines.html#isolation</a:t>
            </a:r>
          </a:p>
          <a:p>
            <a:pPr marL="0" indent="0" algn="l">
              <a:buNone/>
            </a:pPr>
            <a:r>
              <a:rPr lang="en-US" sz="1800" b="0" i="0" u="none" strike="noStrike" baseline="0" dirty="0">
                <a:solidFill>
                  <a:srgbClr val="0F56DD"/>
                </a:solidFill>
              </a:rPr>
              <a:t>https://www.who.int/publications-detail/laboratory-biosafety-guidance-related-to-coronavirus-disease-2019-(covid-19)</a:t>
            </a:r>
            <a:endParaRPr lang="en-US" sz="1800" b="0" i="0" u="none" strike="noStrike" baseline="0" dirty="0">
              <a:solidFill>
                <a:srgbClr val="2D2D2D"/>
              </a:solidFill>
            </a:endParaRPr>
          </a:p>
          <a:p>
            <a:pPr marL="0" indent="0" algn="l">
              <a:buNone/>
            </a:pPr>
            <a:endParaRPr lang="en-US" dirty="0"/>
          </a:p>
        </p:txBody>
      </p:sp>
      <p:pic>
        <p:nvPicPr>
          <p:cNvPr id="5" name="Picture 4">
            <a:extLst>
              <a:ext uri="{FF2B5EF4-FFF2-40B4-BE49-F238E27FC236}">
                <a16:creationId xmlns:a16="http://schemas.microsoft.com/office/drawing/2014/main" id="{2B619788-6F9F-4C0A-99CA-A186D62D383B}"/>
              </a:ext>
            </a:extLst>
          </p:cNvPr>
          <p:cNvPicPr>
            <a:picLocks noChangeAspect="1"/>
          </p:cNvPicPr>
          <p:nvPr/>
        </p:nvPicPr>
        <p:blipFill>
          <a:blip r:embed="rId3"/>
          <a:stretch>
            <a:fillRect/>
          </a:stretch>
        </p:blipFill>
        <p:spPr>
          <a:xfrm>
            <a:off x="6231117" y="867266"/>
            <a:ext cx="5668651" cy="5451100"/>
          </a:xfrm>
          <a:prstGeom prst="rect">
            <a:avLst/>
          </a:prstGeom>
        </p:spPr>
      </p:pic>
    </p:spTree>
    <p:extLst>
      <p:ext uri="{BB962C8B-B14F-4D97-AF65-F5344CB8AC3E}">
        <p14:creationId xmlns:p14="http://schemas.microsoft.com/office/powerpoint/2010/main" val="4419005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01709-0EBC-4C5C-B659-64F13900CD45}"/>
              </a:ext>
            </a:extLst>
          </p:cNvPr>
          <p:cNvSpPr>
            <a:spLocks noGrp="1"/>
          </p:cNvSpPr>
          <p:nvPr>
            <p:ph type="title"/>
          </p:nvPr>
        </p:nvSpPr>
        <p:spPr>
          <a:xfrm>
            <a:off x="5740923" y="18255"/>
            <a:ext cx="6451076" cy="1112961"/>
          </a:xfrm>
        </p:spPr>
        <p:txBody>
          <a:bodyPr/>
          <a:lstStyle/>
          <a:p>
            <a:pPr algn="ctr"/>
            <a:r>
              <a:rPr lang="en-US" dirty="0">
                <a:solidFill>
                  <a:srgbClr val="000066"/>
                </a:solidFill>
              </a:rPr>
              <a:t>DECONTAMINATION </a:t>
            </a:r>
          </a:p>
        </p:txBody>
      </p:sp>
      <p:sp>
        <p:nvSpPr>
          <p:cNvPr id="3" name="Content Placeholder 2">
            <a:extLst>
              <a:ext uri="{FF2B5EF4-FFF2-40B4-BE49-F238E27FC236}">
                <a16:creationId xmlns:a16="http://schemas.microsoft.com/office/drawing/2014/main" id="{432AF088-8FD0-496E-81BE-602F55C6E1E6}"/>
              </a:ext>
            </a:extLst>
          </p:cNvPr>
          <p:cNvSpPr>
            <a:spLocks noGrp="1"/>
          </p:cNvSpPr>
          <p:nvPr>
            <p:ph idx="1"/>
          </p:nvPr>
        </p:nvSpPr>
        <p:spPr>
          <a:xfrm>
            <a:off x="5740923" y="1131216"/>
            <a:ext cx="5612875" cy="5213022"/>
          </a:xfrm>
        </p:spPr>
        <p:txBody>
          <a:bodyPr>
            <a:normAutofit fontScale="92500" lnSpcReduction="10000"/>
          </a:bodyPr>
          <a:lstStyle/>
          <a:p>
            <a:r>
              <a:rPr lang="en-US" sz="2200" b="0" i="0" u="none" strike="noStrike" baseline="0" dirty="0">
                <a:solidFill>
                  <a:srgbClr val="2D2D2D"/>
                </a:solidFill>
              </a:rPr>
              <a:t>Decontaminate work surfaces and </a:t>
            </a:r>
            <a:r>
              <a:rPr lang="en-US" sz="2200" b="0" i="0" u="none" strike="noStrike" baseline="0" dirty="0">
                <a:solidFill>
                  <a:srgbClr val="2D2C2C"/>
                </a:solidFill>
              </a:rPr>
              <a:t>equipment using </a:t>
            </a:r>
            <a:r>
              <a:rPr lang="en-US" sz="2200" b="0" i="0" u="none" strike="noStrike" baseline="0" dirty="0">
                <a:solidFill>
                  <a:srgbClr val="2D2D2D"/>
                </a:solidFill>
              </a:rPr>
              <a:t>disinfectants known to be effective against SARS-CoV-2 (e.g., US EPA registration list).</a:t>
            </a:r>
          </a:p>
          <a:p>
            <a:pPr lvl="1"/>
            <a:r>
              <a:rPr lang="en-US" sz="1400" b="0" i="0" u="none" strike="noStrike" baseline="0" dirty="0">
                <a:solidFill>
                  <a:srgbClr val="532E63"/>
                </a:solidFill>
                <a:latin typeface="ArialMT"/>
              </a:rPr>
              <a:t> </a:t>
            </a:r>
            <a:r>
              <a:rPr lang="en-US" sz="1400" b="0" i="0" u="none" strike="noStrike" baseline="0" dirty="0">
                <a:solidFill>
                  <a:srgbClr val="2D2D2D"/>
                </a:solidFill>
                <a:latin typeface="Calibri" panose="020F0502020204030204" pitchFamily="34" charset="0"/>
              </a:rPr>
              <a:t>Follow manufacturer’s recommendations for concentration, contact </a:t>
            </a:r>
            <a:r>
              <a:rPr lang="en-US" sz="1800" b="0" i="0" u="none" strike="noStrike" baseline="0" dirty="0">
                <a:solidFill>
                  <a:srgbClr val="2D2D2D"/>
                </a:solidFill>
                <a:latin typeface="Calibri" panose="020F0502020204030204" pitchFamily="34" charset="0"/>
              </a:rPr>
              <a:t>time, and safe handling.</a:t>
            </a:r>
          </a:p>
          <a:p>
            <a:r>
              <a:rPr lang="en-US" sz="2200" b="0" i="0" u="none" strike="noStrike" baseline="0" dirty="0">
                <a:solidFill>
                  <a:srgbClr val="2D2D2D"/>
                </a:solidFill>
                <a:latin typeface="Calibri" panose="020F0502020204030204" pitchFamily="34" charset="0"/>
              </a:rPr>
              <a:t>WHO guidance: Use disinfectants with proven activity against enveloped viruses such as hypochlorite (bleach), alcohol, hydrogen peroxide, quaternary ammonium compounds and phenolic compounds</a:t>
            </a:r>
          </a:p>
          <a:p>
            <a:endParaRPr lang="en-US" sz="2200" dirty="0">
              <a:solidFill>
                <a:srgbClr val="2D2D2D"/>
              </a:solidFill>
              <a:latin typeface="Calibri" panose="020F0502020204030204" pitchFamily="34" charset="0"/>
            </a:endParaRPr>
          </a:p>
          <a:p>
            <a:pPr marL="0" indent="0">
              <a:buNone/>
            </a:pPr>
            <a:endParaRPr lang="en-US" sz="1800" dirty="0">
              <a:solidFill>
                <a:srgbClr val="2D2D2D"/>
              </a:solidFill>
              <a:latin typeface="Calibri" panose="020F0502020204030204" pitchFamily="34" charset="0"/>
            </a:endParaRPr>
          </a:p>
          <a:p>
            <a:pPr marL="0" indent="0">
              <a:buNone/>
            </a:pPr>
            <a:endParaRPr lang="en-US" sz="1800" dirty="0">
              <a:solidFill>
                <a:srgbClr val="2D2D2D"/>
              </a:solidFill>
              <a:latin typeface="Calibri" panose="020F0502020204030204" pitchFamily="34" charset="0"/>
            </a:endParaRPr>
          </a:p>
          <a:p>
            <a:pPr marL="0" indent="0">
              <a:buNone/>
            </a:pPr>
            <a:endParaRPr lang="en-US" sz="1800" dirty="0">
              <a:solidFill>
                <a:srgbClr val="2D2D2D"/>
              </a:solidFill>
              <a:latin typeface="Calibri" panose="020F0502020204030204" pitchFamily="34" charset="0"/>
            </a:endParaRPr>
          </a:p>
          <a:p>
            <a:pPr marL="0" indent="0">
              <a:buNone/>
            </a:pPr>
            <a:r>
              <a:rPr lang="en-US" sz="1800" dirty="0">
                <a:solidFill>
                  <a:srgbClr val="0070C0"/>
                </a:solidFill>
                <a:latin typeface="Calibri" panose="020F0502020204030204" pitchFamily="34" charset="0"/>
              </a:rPr>
              <a:t>https://www.epa.gov/coronavirus/about-list-n-disinfectants-coronavirus-covid-19-0</a:t>
            </a:r>
          </a:p>
          <a:p>
            <a:pPr marL="0" indent="0">
              <a:buNone/>
            </a:pPr>
            <a:r>
              <a:rPr lang="en-US" sz="1800" b="0" i="0" u="none" strike="noStrike" baseline="0" dirty="0">
                <a:solidFill>
                  <a:srgbClr val="0070C0"/>
                </a:solidFill>
                <a:latin typeface="Calibri" panose="020F0502020204030204" pitchFamily="34" charset="0"/>
              </a:rPr>
              <a:t>.</a:t>
            </a:r>
            <a:endParaRPr lang="en-US" dirty="0">
              <a:solidFill>
                <a:srgbClr val="0070C0"/>
              </a:solidFill>
            </a:endParaRPr>
          </a:p>
        </p:txBody>
      </p:sp>
      <p:pic>
        <p:nvPicPr>
          <p:cNvPr id="7" name="Picture 6">
            <a:extLst>
              <a:ext uri="{FF2B5EF4-FFF2-40B4-BE49-F238E27FC236}">
                <a16:creationId xmlns:a16="http://schemas.microsoft.com/office/drawing/2014/main" id="{F0E815F9-BB4E-49E4-847A-116681BC23EE}"/>
              </a:ext>
            </a:extLst>
          </p:cNvPr>
          <p:cNvPicPr>
            <a:picLocks noChangeAspect="1"/>
          </p:cNvPicPr>
          <p:nvPr/>
        </p:nvPicPr>
        <p:blipFill>
          <a:blip r:embed="rId2"/>
          <a:stretch>
            <a:fillRect/>
          </a:stretch>
        </p:blipFill>
        <p:spPr>
          <a:xfrm>
            <a:off x="0" y="141401"/>
            <a:ext cx="5740923" cy="6202837"/>
          </a:xfrm>
          <a:prstGeom prst="rect">
            <a:avLst/>
          </a:prstGeom>
        </p:spPr>
      </p:pic>
    </p:spTree>
    <p:extLst>
      <p:ext uri="{BB962C8B-B14F-4D97-AF65-F5344CB8AC3E}">
        <p14:creationId xmlns:p14="http://schemas.microsoft.com/office/powerpoint/2010/main" val="34685412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BC475-1DE7-4160-96EC-B0BC3ECFE9C4}"/>
              </a:ext>
            </a:extLst>
          </p:cNvPr>
          <p:cNvSpPr>
            <a:spLocks noGrp="1"/>
          </p:cNvSpPr>
          <p:nvPr>
            <p:ph type="title"/>
          </p:nvPr>
        </p:nvSpPr>
        <p:spPr>
          <a:xfrm>
            <a:off x="0" y="1"/>
            <a:ext cx="12192000" cy="942680"/>
          </a:xfrm>
        </p:spPr>
        <p:txBody>
          <a:bodyPr>
            <a:normAutofit/>
          </a:bodyPr>
          <a:lstStyle/>
          <a:p>
            <a:pPr algn="ctr"/>
            <a:r>
              <a:rPr lang="en-US" b="1" dirty="0">
                <a:solidFill>
                  <a:srgbClr val="000066"/>
                </a:solidFill>
              </a:rPr>
              <a:t>Waste Management </a:t>
            </a:r>
          </a:p>
        </p:txBody>
      </p:sp>
      <p:sp>
        <p:nvSpPr>
          <p:cNvPr id="3" name="Content Placeholder 2">
            <a:extLst>
              <a:ext uri="{FF2B5EF4-FFF2-40B4-BE49-F238E27FC236}">
                <a16:creationId xmlns:a16="http://schemas.microsoft.com/office/drawing/2014/main" id="{1A347FF5-F132-4BA5-960F-384D43466CFF}"/>
              </a:ext>
            </a:extLst>
          </p:cNvPr>
          <p:cNvSpPr>
            <a:spLocks noGrp="1"/>
          </p:cNvSpPr>
          <p:nvPr>
            <p:ph idx="1"/>
          </p:nvPr>
        </p:nvSpPr>
        <p:spPr>
          <a:xfrm>
            <a:off x="0" y="942681"/>
            <a:ext cx="11353800" cy="5234282"/>
          </a:xfrm>
        </p:spPr>
        <p:txBody>
          <a:bodyPr/>
          <a:lstStyle/>
          <a:p>
            <a:pPr algn="l"/>
            <a:r>
              <a:rPr lang="en-US" sz="1800" b="0" i="0" u="none" strike="noStrike" baseline="0" dirty="0">
                <a:solidFill>
                  <a:srgbClr val="2D2D2D"/>
                </a:solidFill>
                <a:latin typeface="Calibri" panose="020F0502020204030204" pitchFamily="34" charset="0"/>
              </a:rPr>
              <a:t>Handle laboratory waste from testing suspected or confirmed SARS-CoV-2 patient specimens as all other </a:t>
            </a:r>
            <a:r>
              <a:rPr lang="en-US" sz="1800" b="1" i="0" u="none" strike="noStrike" baseline="0" dirty="0">
                <a:solidFill>
                  <a:srgbClr val="2D2D2D"/>
                </a:solidFill>
                <a:latin typeface="Calibri-Bold"/>
              </a:rPr>
              <a:t>biohazardous waste </a:t>
            </a:r>
            <a:r>
              <a:rPr lang="en-US" sz="1800" b="0" i="0" u="none" strike="noStrike" baseline="0" dirty="0">
                <a:solidFill>
                  <a:srgbClr val="2D2D2D"/>
                </a:solidFill>
                <a:latin typeface="Calibri" panose="020F0502020204030204" pitchFamily="34" charset="0"/>
              </a:rPr>
              <a:t>in the laboratory.</a:t>
            </a:r>
          </a:p>
          <a:p>
            <a:pPr algn="l"/>
            <a:r>
              <a:rPr lang="en-US" sz="1800" b="0" i="0" u="none" strike="noStrike" baseline="0" dirty="0">
                <a:solidFill>
                  <a:srgbClr val="2D2D2D"/>
                </a:solidFill>
                <a:latin typeface="Calibri" panose="020F0502020204030204" pitchFamily="34" charset="0"/>
              </a:rPr>
              <a:t>Note that because Cepheid GeneXpert cartridges for SARS-CoV-2 contain guanidinium thiocyanate (GTC), </a:t>
            </a:r>
            <a:r>
              <a:rPr lang="en-US" sz="1800" b="1" i="0" u="none" strike="noStrike" baseline="0" dirty="0">
                <a:solidFill>
                  <a:srgbClr val="2D2D2D"/>
                </a:solidFill>
                <a:latin typeface="Calibri-Bold"/>
              </a:rPr>
              <a:t>high temp incineration is recommended </a:t>
            </a:r>
            <a:r>
              <a:rPr lang="en-US" sz="1800" b="0" i="0" u="none" strike="noStrike" baseline="0" dirty="0">
                <a:solidFill>
                  <a:srgbClr val="2D2D2D"/>
                </a:solidFill>
                <a:latin typeface="Calibri" panose="020F0502020204030204" pitchFamily="34" charset="0"/>
              </a:rPr>
              <a:t>for proper disposal.</a:t>
            </a:r>
          </a:p>
          <a:p>
            <a:pPr algn="l"/>
            <a:r>
              <a:rPr lang="en-US" sz="1800" b="0" i="0" u="none" strike="noStrike" baseline="0" dirty="0">
                <a:solidFill>
                  <a:srgbClr val="2D2D2D"/>
                </a:solidFill>
                <a:latin typeface="Calibri" panose="020F0502020204030204" pitchFamily="34" charset="0"/>
              </a:rPr>
              <a:t>Currently, there is no evidence suggesting additional packaging or disinfection procedures are necessary.</a:t>
            </a:r>
          </a:p>
          <a:p>
            <a:pPr algn="l"/>
            <a:endParaRPr lang="en-US" sz="1800" dirty="0">
              <a:solidFill>
                <a:srgbClr val="2D2D2D"/>
              </a:solidFill>
              <a:latin typeface="Calibri" panose="020F0502020204030204" pitchFamily="34" charset="0"/>
            </a:endParaRPr>
          </a:p>
          <a:p>
            <a:pPr algn="l"/>
            <a:endParaRPr lang="en-US" sz="1800" b="0" i="0" u="none" strike="noStrike" baseline="0" dirty="0">
              <a:solidFill>
                <a:srgbClr val="2D2D2D"/>
              </a:solidFill>
              <a:latin typeface="Calibri" panose="020F0502020204030204" pitchFamily="34" charset="0"/>
            </a:endParaRPr>
          </a:p>
          <a:p>
            <a:pPr marL="0" indent="0" algn="l">
              <a:buNone/>
            </a:pPr>
            <a:r>
              <a:rPr lang="en-US" sz="1800" b="0" i="0" u="none" strike="noStrike" baseline="0" dirty="0">
                <a:solidFill>
                  <a:srgbClr val="0F56DD"/>
                </a:solidFill>
                <a:latin typeface="Calibri" panose="020F0502020204030204" pitchFamily="34" charset="0"/>
              </a:rPr>
              <a:t>https://www.cdc.gov/coronavirus/2019-nCoV/lab/lab-biosafety-guidelines.html#lab-waste</a:t>
            </a:r>
          </a:p>
          <a:p>
            <a:pPr marL="0" indent="0" algn="l">
              <a:buNone/>
            </a:pPr>
            <a:r>
              <a:rPr lang="en-US" sz="1800" b="0" i="0" u="none" strike="noStrike" baseline="0" dirty="0">
                <a:solidFill>
                  <a:srgbClr val="0F56DD"/>
                </a:solidFill>
                <a:latin typeface="Calibri" panose="020F0502020204030204" pitchFamily="34" charset="0"/>
                <a:hlinkClick r:id="rId2"/>
              </a:rPr>
              <a:t>https://www.who.int/publications-detail/laboratory-biosafety-guidance-related-to-coronavirus-disease-2019</a:t>
            </a:r>
            <a:r>
              <a:rPr lang="en-US" sz="1800" b="0" i="0" u="none" strike="noStrike" baseline="0" dirty="0">
                <a:solidFill>
                  <a:srgbClr val="0F56DD"/>
                </a:solidFill>
                <a:latin typeface="Calibri" panose="020F0502020204030204" pitchFamily="34" charset="0"/>
              </a:rPr>
              <a:t> (covid-19)</a:t>
            </a:r>
            <a:endParaRPr lang="en-US" sz="1800" b="0" i="0" u="none" strike="noStrike" baseline="0" dirty="0">
              <a:solidFill>
                <a:srgbClr val="2D2D2D"/>
              </a:solidFill>
              <a:latin typeface="Calibri" panose="020F0502020204030204" pitchFamily="34" charset="0"/>
            </a:endParaRPr>
          </a:p>
        </p:txBody>
      </p:sp>
      <p:pic>
        <p:nvPicPr>
          <p:cNvPr id="5" name="Picture 4">
            <a:extLst>
              <a:ext uri="{FF2B5EF4-FFF2-40B4-BE49-F238E27FC236}">
                <a16:creationId xmlns:a16="http://schemas.microsoft.com/office/drawing/2014/main" id="{2440D3CF-5C93-4DB9-AC4B-2FD29E936F6D}"/>
              </a:ext>
            </a:extLst>
          </p:cNvPr>
          <p:cNvPicPr>
            <a:picLocks noChangeAspect="1"/>
          </p:cNvPicPr>
          <p:nvPr/>
        </p:nvPicPr>
        <p:blipFill>
          <a:blip r:embed="rId3"/>
          <a:stretch>
            <a:fillRect/>
          </a:stretch>
        </p:blipFill>
        <p:spPr>
          <a:xfrm>
            <a:off x="6570482" y="4176073"/>
            <a:ext cx="2045726" cy="2356701"/>
          </a:xfrm>
          <a:prstGeom prst="rect">
            <a:avLst/>
          </a:prstGeom>
        </p:spPr>
      </p:pic>
      <p:pic>
        <p:nvPicPr>
          <p:cNvPr id="7" name="Picture 6">
            <a:extLst>
              <a:ext uri="{FF2B5EF4-FFF2-40B4-BE49-F238E27FC236}">
                <a16:creationId xmlns:a16="http://schemas.microsoft.com/office/drawing/2014/main" id="{79D56D51-0FCF-4BD2-9580-657B1495ECA2}"/>
              </a:ext>
            </a:extLst>
          </p:cNvPr>
          <p:cNvPicPr>
            <a:picLocks noChangeAspect="1"/>
          </p:cNvPicPr>
          <p:nvPr/>
        </p:nvPicPr>
        <p:blipFill>
          <a:blip r:embed="rId4"/>
          <a:stretch>
            <a:fillRect/>
          </a:stretch>
        </p:blipFill>
        <p:spPr>
          <a:xfrm>
            <a:off x="9247695" y="4176074"/>
            <a:ext cx="2547539" cy="2356701"/>
          </a:xfrm>
          <a:prstGeom prst="rect">
            <a:avLst/>
          </a:prstGeom>
        </p:spPr>
      </p:pic>
    </p:spTree>
    <p:extLst>
      <p:ext uri="{BB962C8B-B14F-4D97-AF65-F5344CB8AC3E}">
        <p14:creationId xmlns:p14="http://schemas.microsoft.com/office/powerpoint/2010/main" val="5776727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CF448-3990-41D3-BB84-F8A29DFB701B}"/>
              </a:ext>
            </a:extLst>
          </p:cNvPr>
          <p:cNvSpPr>
            <a:spLocks noGrp="1"/>
          </p:cNvSpPr>
          <p:nvPr>
            <p:ph type="title"/>
          </p:nvPr>
        </p:nvSpPr>
        <p:spPr>
          <a:xfrm>
            <a:off x="84841" y="18256"/>
            <a:ext cx="12107159" cy="1160096"/>
          </a:xfrm>
        </p:spPr>
        <p:txBody>
          <a:bodyPr>
            <a:normAutofit/>
          </a:bodyPr>
          <a:lstStyle/>
          <a:p>
            <a:pPr algn="ctr"/>
            <a:r>
              <a:rPr lang="en-US" sz="4000" b="1" i="0" u="none" strike="noStrike" baseline="0" dirty="0">
                <a:solidFill>
                  <a:srgbClr val="000066"/>
                </a:solidFill>
                <a:latin typeface="Calibri-Bold"/>
              </a:rPr>
              <a:t>PACKING AND SHIPPING SAMPLES</a:t>
            </a:r>
            <a:endParaRPr lang="en-US" sz="4000" dirty="0">
              <a:solidFill>
                <a:srgbClr val="000066"/>
              </a:solidFill>
            </a:endParaRPr>
          </a:p>
        </p:txBody>
      </p:sp>
      <p:sp>
        <p:nvSpPr>
          <p:cNvPr id="3" name="Content Placeholder 2">
            <a:extLst>
              <a:ext uri="{FF2B5EF4-FFF2-40B4-BE49-F238E27FC236}">
                <a16:creationId xmlns:a16="http://schemas.microsoft.com/office/drawing/2014/main" id="{85765E80-A75C-470C-9317-D22482310698}"/>
              </a:ext>
            </a:extLst>
          </p:cNvPr>
          <p:cNvSpPr>
            <a:spLocks noGrp="1"/>
          </p:cNvSpPr>
          <p:nvPr>
            <p:ph idx="1"/>
          </p:nvPr>
        </p:nvSpPr>
        <p:spPr>
          <a:xfrm>
            <a:off x="838200" y="1178352"/>
            <a:ext cx="7928728" cy="4998611"/>
          </a:xfrm>
        </p:spPr>
        <p:txBody>
          <a:bodyPr>
            <a:normAutofit lnSpcReduction="10000"/>
          </a:bodyPr>
          <a:lstStyle/>
          <a:p>
            <a:r>
              <a:rPr lang="en-US" sz="1800" b="1" i="0" u="none" strike="noStrike" baseline="0" dirty="0">
                <a:solidFill>
                  <a:srgbClr val="2D2D2D"/>
                </a:solidFill>
                <a:latin typeface="Calibri" panose="020F0502020204030204" pitchFamily="34" charset="0"/>
              </a:rPr>
              <a:t>Follow the International Air Transport Association (IATA) Dangerous Goods Regulations (DGR).</a:t>
            </a:r>
          </a:p>
          <a:p>
            <a:pPr marL="0" indent="0">
              <a:buNone/>
            </a:pPr>
            <a:endParaRPr lang="en-US" sz="1800" b="0" i="0" u="none" strike="noStrike" baseline="0" dirty="0">
              <a:solidFill>
                <a:srgbClr val="2D2D2D"/>
              </a:solidFill>
              <a:latin typeface="Calibri" panose="020F0502020204030204" pitchFamily="34" charset="0"/>
            </a:endParaRPr>
          </a:p>
          <a:p>
            <a:pPr lvl="1"/>
            <a:r>
              <a:rPr lang="en-US" sz="1400" b="0" i="0" u="none" strike="noStrike" baseline="0" dirty="0">
                <a:solidFill>
                  <a:srgbClr val="2D2D2D"/>
                </a:solidFill>
                <a:latin typeface="Calibri" panose="020F0502020204030204" pitchFamily="34" charset="0"/>
              </a:rPr>
              <a:t>Patient specimens from suspected or confirmed cases to be used for </a:t>
            </a:r>
            <a:r>
              <a:rPr lang="en-US" sz="1800" b="0" i="0" u="none" strike="noStrike" baseline="0" dirty="0">
                <a:solidFill>
                  <a:srgbClr val="2D2D2D"/>
                </a:solidFill>
                <a:latin typeface="Calibri" panose="020F0502020204030204" pitchFamily="34" charset="0"/>
              </a:rPr>
              <a:t>diagnostic or investigational purposes should be packaged and transported as UN3373, “Biological Substance Category B.”</a:t>
            </a:r>
          </a:p>
          <a:p>
            <a:pPr lvl="1"/>
            <a:r>
              <a:rPr lang="en-US" sz="1400" b="0" i="0" u="none" strike="noStrike" baseline="0" dirty="0">
                <a:solidFill>
                  <a:srgbClr val="2D2D2D"/>
                </a:solidFill>
                <a:latin typeface="Calibri" panose="020F0502020204030204" pitchFamily="34" charset="0"/>
              </a:rPr>
              <a:t>Personnel packing, and shipping patient specimens, cultures or isolates, </a:t>
            </a:r>
            <a:r>
              <a:rPr lang="en-US" sz="1800" b="0" i="0" u="none" strike="noStrike" baseline="0" dirty="0">
                <a:solidFill>
                  <a:srgbClr val="2D2D2D"/>
                </a:solidFill>
                <a:latin typeface="Calibri" panose="020F0502020204030204" pitchFamily="34" charset="0"/>
              </a:rPr>
              <a:t>must be trained in the regulations for Division 6.2.</a:t>
            </a:r>
          </a:p>
          <a:p>
            <a:r>
              <a:rPr lang="en-US" sz="2600" b="0" i="0" u="none" strike="noStrike" baseline="0" dirty="0">
                <a:solidFill>
                  <a:srgbClr val="2D2D2D"/>
                </a:solidFill>
                <a:latin typeface="Calibri" panose="020F0502020204030204" pitchFamily="34" charset="0"/>
              </a:rPr>
              <a:t>Viral cultures or isolates should be transported and packed as Category A </a:t>
            </a:r>
            <a:r>
              <a:rPr lang="en-US" sz="1800" b="0" i="0" u="none" strike="noStrike" baseline="0" dirty="0">
                <a:solidFill>
                  <a:srgbClr val="2D2D2D"/>
                </a:solidFill>
                <a:latin typeface="Calibri" panose="020F0502020204030204" pitchFamily="34" charset="0"/>
              </a:rPr>
              <a:t>UN2814, “infectious substance, affecting humans.” (WHO)</a:t>
            </a:r>
          </a:p>
          <a:p>
            <a:pPr marL="0" indent="0" algn="l">
              <a:buNone/>
            </a:pPr>
            <a:endParaRPr lang="en-US" sz="1800" b="0" i="0" u="none" strike="noStrike" baseline="0" dirty="0">
              <a:solidFill>
                <a:srgbClr val="0F56DD"/>
              </a:solidFill>
              <a:latin typeface="Calibri" panose="020F0502020204030204" pitchFamily="34" charset="0"/>
            </a:endParaRPr>
          </a:p>
          <a:p>
            <a:pPr marL="0" indent="0" algn="l">
              <a:buNone/>
            </a:pPr>
            <a:endParaRPr lang="en-US" sz="1800" b="0" i="0" u="none" strike="noStrike" baseline="0" dirty="0">
              <a:solidFill>
                <a:srgbClr val="0F56DD"/>
              </a:solidFill>
              <a:latin typeface="Calibri" panose="020F0502020204030204" pitchFamily="34" charset="0"/>
            </a:endParaRPr>
          </a:p>
          <a:p>
            <a:pPr marL="0" indent="0" algn="l">
              <a:buNone/>
            </a:pPr>
            <a:r>
              <a:rPr lang="en-US" sz="1800" b="0" i="0" u="none" strike="noStrike" baseline="0" dirty="0">
                <a:solidFill>
                  <a:srgbClr val="0F56DD"/>
                </a:solidFill>
                <a:latin typeface="Calibri" panose="020F0502020204030204" pitchFamily="34" charset="0"/>
              </a:rPr>
              <a:t>https://www.cdc.gov/coronavirus/2019-nCoV/lab/lab-biosafety-guidelines.html#specimen </a:t>
            </a:r>
            <a:r>
              <a:rPr lang="en-US" sz="1800" b="0" i="0" u="none" strike="noStrike" baseline="0" dirty="0">
                <a:solidFill>
                  <a:srgbClr val="0F56DD"/>
                </a:solidFill>
                <a:latin typeface="Calibri" panose="020F0502020204030204" pitchFamily="34" charset="0"/>
                <a:hlinkClick r:id="rId2"/>
              </a:rPr>
              <a:t>https://www.iata.org/contentassets/90f8038b0eea42069554b2f4530f49ea/covid-19-dangerous-goods</a:t>
            </a:r>
            <a:r>
              <a:rPr lang="en-US" sz="1800" b="0" i="0" u="none" strike="noStrike" baseline="0" dirty="0">
                <a:solidFill>
                  <a:srgbClr val="0F56DD"/>
                </a:solidFill>
                <a:latin typeface="Calibri" panose="020F0502020204030204" pitchFamily="34" charset="0"/>
              </a:rPr>
              <a:t> guidance.pdf</a:t>
            </a:r>
            <a:endParaRPr lang="en-US" dirty="0"/>
          </a:p>
        </p:txBody>
      </p:sp>
      <p:pic>
        <p:nvPicPr>
          <p:cNvPr id="5" name="Picture 4">
            <a:extLst>
              <a:ext uri="{FF2B5EF4-FFF2-40B4-BE49-F238E27FC236}">
                <a16:creationId xmlns:a16="http://schemas.microsoft.com/office/drawing/2014/main" id="{2AE0A791-98C2-400A-B08B-0831874F2E58}"/>
              </a:ext>
            </a:extLst>
          </p:cNvPr>
          <p:cNvPicPr>
            <a:picLocks noChangeAspect="1"/>
          </p:cNvPicPr>
          <p:nvPr/>
        </p:nvPicPr>
        <p:blipFill>
          <a:blip r:embed="rId3"/>
          <a:stretch>
            <a:fillRect/>
          </a:stretch>
        </p:blipFill>
        <p:spPr>
          <a:xfrm>
            <a:off x="8999997" y="1178352"/>
            <a:ext cx="2732690" cy="5233064"/>
          </a:xfrm>
          <a:prstGeom prst="rect">
            <a:avLst/>
          </a:prstGeom>
        </p:spPr>
      </p:pic>
    </p:spTree>
    <p:extLst>
      <p:ext uri="{BB962C8B-B14F-4D97-AF65-F5344CB8AC3E}">
        <p14:creationId xmlns:p14="http://schemas.microsoft.com/office/powerpoint/2010/main" val="36374528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1F6B1-5D98-4ACD-B4F5-D5EF02C42BA6}"/>
              </a:ext>
            </a:extLst>
          </p:cNvPr>
          <p:cNvSpPr>
            <a:spLocks noGrp="1"/>
          </p:cNvSpPr>
          <p:nvPr>
            <p:ph type="title"/>
          </p:nvPr>
        </p:nvSpPr>
        <p:spPr/>
        <p:txBody>
          <a:bodyPr/>
          <a:lstStyle/>
          <a:p>
            <a:pPr algn="ctr"/>
            <a:r>
              <a:rPr lang="en-US" dirty="0"/>
              <a:t>Acknowledgement </a:t>
            </a:r>
          </a:p>
        </p:txBody>
      </p:sp>
      <p:sp>
        <p:nvSpPr>
          <p:cNvPr id="3" name="Content Placeholder 2">
            <a:extLst>
              <a:ext uri="{FF2B5EF4-FFF2-40B4-BE49-F238E27FC236}">
                <a16:creationId xmlns:a16="http://schemas.microsoft.com/office/drawing/2014/main" id="{C440E56C-3549-44D0-B530-FA5538B12E8D}"/>
              </a:ext>
            </a:extLst>
          </p:cNvPr>
          <p:cNvSpPr>
            <a:spLocks noGrp="1"/>
          </p:cNvSpPr>
          <p:nvPr>
            <p:ph idx="1"/>
          </p:nvPr>
        </p:nvSpPr>
        <p:spPr/>
        <p:txBody>
          <a:bodyPr/>
          <a:lstStyle/>
          <a:p>
            <a:r>
              <a:rPr lang="en-US" dirty="0"/>
              <a:t>MOH, National public health laboratory biosafety and biosecurity unit.</a:t>
            </a:r>
          </a:p>
          <a:p>
            <a:r>
              <a:rPr lang="en-US" dirty="0"/>
              <a:t>All 47 county governments </a:t>
            </a:r>
          </a:p>
          <a:p>
            <a:r>
              <a:rPr lang="en-US" dirty="0"/>
              <a:t>US Center for Disease Control and prevention </a:t>
            </a:r>
          </a:p>
          <a:p>
            <a:r>
              <a:rPr lang="en-US" sz="2800" dirty="0"/>
              <a:t>Team of TOTs form MOH, county, CDC, AMREF, TB ARC </a:t>
            </a:r>
          </a:p>
          <a:p>
            <a:pPr lvl="0"/>
            <a:r>
              <a:rPr lang="en-US" sz="2800" dirty="0"/>
              <a:t>All PEPFAR implementing partners </a:t>
            </a:r>
          </a:p>
          <a:p>
            <a:pPr marL="0" indent="0">
              <a:buNone/>
            </a:pPr>
            <a:endParaRPr lang="en-US" sz="2800" dirty="0"/>
          </a:p>
          <a:p>
            <a:endParaRPr lang="en-US" dirty="0"/>
          </a:p>
          <a:p>
            <a:endParaRPr lang="en-US" dirty="0"/>
          </a:p>
        </p:txBody>
      </p:sp>
    </p:spTree>
    <p:extLst>
      <p:ext uri="{BB962C8B-B14F-4D97-AF65-F5344CB8AC3E}">
        <p14:creationId xmlns:p14="http://schemas.microsoft.com/office/powerpoint/2010/main" val="34166123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1A268-E862-499E-9988-B0BF17CD768F}"/>
              </a:ext>
            </a:extLst>
          </p:cNvPr>
          <p:cNvSpPr>
            <a:spLocks noGrp="1"/>
          </p:cNvSpPr>
          <p:nvPr>
            <p:ph type="title"/>
          </p:nvPr>
        </p:nvSpPr>
        <p:spPr>
          <a:xfrm>
            <a:off x="0" y="101174"/>
            <a:ext cx="12192000" cy="1325563"/>
          </a:xfrm>
        </p:spPr>
        <p:txBody>
          <a:bodyPr/>
          <a:lstStyle/>
          <a:p>
            <a:pPr algn="ctr"/>
            <a:r>
              <a:rPr lang="en-US" b="1" dirty="0">
                <a:solidFill>
                  <a:srgbClr val="000066"/>
                </a:solidFill>
              </a:rPr>
              <a:t>Resources </a:t>
            </a:r>
          </a:p>
        </p:txBody>
      </p:sp>
      <p:sp>
        <p:nvSpPr>
          <p:cNvPr id="3" name="Content Placeholder 2">
            <a:extLst>
              <a:ext uri="{FF2B5EF4-FFF2-40B4-BE49-F238E27FC236}">
                <a16:creationId xmlns:a16="http://schemas.microsoft.com/office/drawing/2014/main" id="{A5F68AFC-BA24-4859-9E27-E93004079160}"/>
              </a:ext>
            </a:extLst>
          </p:cNvPr>
          <p:cNvSpPr>
            <a:spLocks noGrp="1"/>
          </p:cNvSpPr>
          <p:nvPr>
            <p:ph idx="1"/>
          </p:nvPr>
        </p:nvSpPr>
        <p:spPr/>
        <p:txBody>
          <a:bodyPr>
            <a:normAutofit lnSpcReduction="10000"/>
          </a:bodyPr>
          <a:lstStyle/>
          <a:p>
            <a:pPr marL="0" indent="0" algn="l">
              <a:buNone/>
            </a:pPr>
            <a:r>
              <a:rPr lang="en-US" sz="1800" b="1" i="0" u="none" strike="noStrike" baseline="0" dirty="0">
                <a:solidFill>
                  <a:srgbClr val="2D2C2C"/>
                </a:solidFill>
                <a:latin typeface="2"/>
              </a:rPr>
              <a:t>WHO:</a:t>
            </a:r>
          </a:p>
          <a:p>
            <a:pPr marL="800100" lvl="1" indent="-342900">
              <a:buFont typeface="+mj-lt"/>
              <a:buAutoNum type="arabicPeriod"/>
            </a:pPr>
            <a:r>
              <a:rPr lang="en-US" sz="1400" b="0" i="0" u="none" strike="noStrike" baseline="0" dirty="0">
                <a:solidFill>
                  <a:srgbClr val="2D2C2C"/>
                </a:solidFill>
                <a:latin typeface="1"/>
              </a:rPr>
              <a:t>World Health Organization. Coronavirus disease (COVID-19) technical guidance: surveillance </a:t>
            </a:r>
            <a:r>
              <a:rPr lang="en-US" sz="1800" b="0" i="0" u="none" strike="noStrike" baseline="0" dirty="0">
                <a:solidFill>
                  <a:srgbClr val="2D2C2C"/>
                </a:solidFill>
                <a:latin typeface="1"/>
              </a:rPr>
              <a:t>and case definitions </a:t>
            </a:r>
            <a:r>
              <a:rPr lang="en-US" sz="1800" b="0" i="0" u="none" strike="noStrike" baseline="0" dirty="0">
                <a:solidFill>
                  <a:srgbClr val="0F56DD"/>
                </a:solidFill>
                <a:latin typeface="1"/>
                <a:hlinkClick r:id="rId2"/>
              </a:rPr>
              <a:t>https://www.who.int/emergencies/diseases/novel-coronavirus-2019/technical-guidance/surveillance-and-case-definitions</a:t>
            </a:r>
            <a:endParaRPr lang="en-US" sz="1800" dirty="0">
              <a:solidFill>
                <a:srgbClr val="0F56DD"/>
              </a:solidFill>
              <a:latin typeface="1"/>
            </a:endParaRPr>
          </a:p>
          <a:p>
            <a:pPr marL="800100" lvl="1" indent="-342900">
              <a:buFont typeface="+mj-lt"/>
              <a:buAutoNum type="arabicPeriod"/>
            </a:pPr>
            <a:r>
              <a:rPr lang="en-US" sz="1800" b="0" i="0" u="none" strike="noStrike" baseline="0" dirty="0">
                <a:solidFill>
                  <a:srgbClr val="2D2C2C"/>
                </a:solidFill>
                <a:latin typeface="1"/>
              </a:rPr>
              <a:t>Laboratory biosafety manual, 3rd ed. Geneva: World Health Organization; 2004 </a:t>
            </a:r>
            <a:r>
              <a:rPr lang="en-US" sz="1800" b="0" i="0" u="none" strike="noStrike" baseline="0" dirty="0">
                <a:solidFill>
                  <a:srgbClr val="0F56DD"/>
                </a:solidFill>
                <a:latin typeface="1"/>
              </a:rPr>
              <a:t>https://www.who.int/csr/resources/publications/biosafety/Biosafety7.pdf?ua=1, accessed 14 February 2020</a:t>
            </a:r>
          </a:p>
          <a:p>
            <a:pPr marL="800100" lvl="1" indent="-342900">
              <a:buFont typeface="+mj-lt"/>
              <a:buAutoNum type="arabicPeriod"/>
            </a:pPr>
            <a:r>
              <a:rPr lang="en-US" sz="1800" b="0" i="0" u="none" strike="noStrike" baseline="0" dirty="0">
                <a:solidFill>
                  <a:srgbClr val="2D2C2C"/>
                </a:solidFill>
                <a:latin typeface="1"/>
              </a:rPr>
              <a:t>Guidance on regulations for the transport of infectious substances 2019 – 2020 </a:t>
            </a:r>
            <a:r>
              <a:rPr lang="en-US" sz="1800" b="0" i="0" u="none" strike="noStrike" baseline="0" dirty="0">
                <a:solidFill>
                  <a:srgbClr val="0F56DD"/>
                </a:solidFill>
                <a:latin typeface="1"/>
                <a:hlinkClick r:id="rId3"/>
              </a:rPr>
              <a:t>https://www.who.int/publications-detail/WHO-WHE-CPI-2019.20</a:t>
            </a:r>
            <a:endParaRPr lang="en-US" sz="1800" b="0" i="0" u="none" strike="noStrike" baseline="0" dirty="0">
              <a:solidFill>
                <a:srgbClr val="0F56DD"/>
              </a:solidFill>
              <a:latin typeface="1"/>
            </a:endParaRPr>
          </a:p>
          <a:p>
            <a:pPr marL="0" indent="0" algn="l">
              <a:buNone/>
            </a:pPr>
            <a:r>
              <a:rPr lang="en-US" sz="1800" b="1" i="0" u="none" strike="noStrike" baseline="0" dirty="0">
                <a:solidFill>
                  <a:srgbClr val="2D2C2C"/>
                </a:solidFill>
                <a:latin typeface="2"/>
              </a:rPr>
              <a:t>US CDC</a:t>
            </a:r>
          </a:p>
          <a:p>
            <a:pPr marL="800100" lvl="1" indent="-342900">
              <a:buFont typeface="+mj-lt"/>
              <a:buAutoNum type="arabicPeriod"/>
            </a:pPr>
            <a:r>
              <a:rPr lang="en-US" sz="1400" b="0" i="0" u="none" strike="noStrike" baseline="0" dirty="0">
                <a:solidFill>
                  <a:srgbClr val="2D2C2C"/>
                </a:solidFill>
                <a:latin typeface="1"/>
              </a:rPr>
              <a:t>COVID-19: </a:t>
            </a:r>
            <a:r>
              <a:rPr lang="en-US" sz="1400" b="0" i="0" u="none" strike="noStrike" baseline="0" dirty="0">
                <a:solidFill>
                  <a:srgbClr val="0F56DD"/>
                </a:solidFill>
                <a:latin typeface="1"/>
                <a:hlinkClick r:id="rId4"/>
              </a:rPr>
              <a:t>https://www.cdc.gov/coronavirus/2019-ncov/index.html</a:t>
            </a:r>
            <a:endParaRPr lang="en-US" sz="1400" b="0" i="0" u="none" strike="noStrike" baseline="0" dirty="0">
              <a:solidFill>
                <a:srgbClr val="0F56DD"/>
              </a:solidFill>
              <a:latin typeface="1"/>
            </a:endParaRPr>
          </a:p>
          <a:p>
            <a:pPr marL="800100" lvl="1" indent="-342900">
              <a:buFont typeface="+mj-lt"/>
              <a:buAutoNum type="arabicPeriod"/>
            </a:pPr>
            <a:r>
              <a:rPr lang="en-US" sz="1800" b="0" i="0" u="none" strike="noStrike" baseline="0" dirty="0">
                <a:solidFill>
                  <a:srgbClr val="2D2C2C"/>
                </a:solidFill>
                <a:latin typeface="1"/>
              </a:rPr>
              <a:t>CDC COVID-19 Biosafety FAQs: </a:t>
            </a:r>
            <a:r>
              <a:rPr lang="en-US" sz="1800" b="0" i="0" u="none" strike="noStrike" baseline="0" dirty="0">
                <a:solidFill>
                  <a:srgbClr val="0F56DD"/>
                </a:solidFill>
                <a:latin typeface="1"/>
                <a:hlinkClick r:id="rId5"/>
              </a:rPr>
              <a:t>https://www.cdc.gov/coronavirus/2019-ncov/lab/biosafetyfaqs.html</a:t>
            </a:r>
            <a:endParaRPr lang="en-US" sz="1800" dirty="0">
              <a:solidFill>
                <a:srgbClr val="0F56DD"/>
              </a:solidFill>
              <a:latin typeface="1"/>
            </a:endParaRPr>
          </a:p>
          <a:p>
            <a:pPr marL="800100" lvl="1" indent="-342900">
              <a:buFont typeface="+mj-lt"/>
              <a:buAutoNum type="arabicPeriod"/>
            </a:pPr>
            <a:r>
              <a:rPr lang="en-US" sz="1800" b="0" i="0" u="none" strike="noStrike" baseline="0" dirty="0">
                <a:solidFill>
                  <a:srgbClr val="2D2C2C"/>
                </a:solidFill>
                <a:latin typeface="2"/>
              </a:rPr>
              <a:t>ABSA International SARS-CoV-2/COVID-19 Toolbox </a:t>
            </a:r>
            <a:r>
              <a:rPr lang="en-US" sz="1800" b="0" i="0" u="none" strike="noStrike" baseline="0" dirty="0">
                <a:solidFill>
                  <a:srgbClr val="0F56DD"/>
                </a:solidFill>
                <a:latin typeface="1"/>
                <a:hlinkClick r:id="rId6"/>
              </a:rPr>
              <a:t>https://absa.org/covid19toolbox/</a:t>
            </a:r>
            <a:endParaRPr lang="en-US" sz="1800" dirty="0">
              <a:solidFill>
                <a:srgbClr val="0F56DD"/>
              </a:solidFill>
              <a:latin typeface="1"/>
            </a:endParaRPr>
          </a:p>
          <a:p>
            <a:pPr marL="0" indent="0">
              <a:buNone/>
            </a:pPr>
            <a:r>
              <a:rPr lang="en-US" sz="2200" b="1" i="0" u="none" strike="noStrike" baseline="0" dirty="0">
                <a:solidFill>
                  <a:srgbClr val="2D2C2C"/>
                </a:solidFill>
                <a:latin typeface="2"/>
              </a:rPr>
              <a:t>Africa CDC</a:t>
            </a:r>
          </a:p>
          <a:p>
            <a:pPr marL="800100" lvl="1" indent="-342900">
              <a:buFont typeface="+mj-lt"/>
              <a:buAutoNum type="arabicPeriod"/>
            </a:pPr>
            <a:r>
              <a:rPr lang="en-US" sz="1400" b="0" i="0" u="none" strike="noStrike" baseline="0" dirty="0">
                <a:solidFill>
                  <a:srgbClr val="2D2C2C"/>
                </a:solidFill>
                <a:latin typeface="1"/>
              </a:rPr>
              <a:t>COVID-19: </a:t>
            </a:r>
            <a:r>
              <a:rPr lang="en-US" sz="1400" b="0" i="0" u="none" strike="noStrike" baseline="0" dirty="0">
                <a:solidFill>
                  <a:srgbClr val="0F56DD"/>
                </a:solidFill>
                <a:latin typeface="1"/>
                <a:hlinkClick r:id="rId7"/>
              </a:rPr>
              <a:t>https://africacdc.org/covid-19/covid-19-resources/</a:t>
            </a:r>
            <a:endParaRPr lang="en-US" sz="1400" b="0" i="0" u="none" strike="noStrike" baseline="0" dirty="0">
              <a:solidFill>
                <a:srgbClr val="0F56DD"/>
              </a:solidFill>
              <a:latin typeface="1"/>
            </a:endParaRPr>
          </a:p>
        </p:txBody>
      </p:sp>
    </p:spTree>
    <p:extLst>
      <p:ext uri="{BB962C8B-B14F-4D97-AF65-F5344CB8AC3E}">
        <p14:creationId xmlns:p14="http://schemas.microsoft.com/office/powerpoint/2010/main" val="581871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78F5B-ADF7-4A0B-8E52-24DFEC91861F}"/>
              </a:ext>
            </a:extLst>
          </p:cNvPr>
          <p:cNvSpPr>
            <a:spLocks noGrp="1"/>
          </p:cNvSpPr>
          <p:nvPr>
            <p:ph type="title"/>
          </p:nvPr>
        </p:nvSpPr>
        <p:spPr>
          <a:xfrm>
            <a:off x="0" y="18255"/>
            <a:ext cx="4854805" cy="773597"/>
          </a:xfrm>
        </p:spPr>
        <p:txBody>
          <a:bodyPr>
            <a:noAutofit/>
          </a:bodyPr>
          <a:lstStyle/>
          <a:p>
            <a:pPr algn="ctr"/>
            <a:r>
              <a:rPr lang="en-US" sz="5400" b="1" dirty="0">
                <a:solidFill>
                  <a:srgbClr val="000066"/>
                </a:solidFill>
                <a:latin typeface="+mn-lt"/>
              </a:rPr>
              <a:t>Outline</a:t>
            </a:r>
          </a:p>
        </p:txBody>
      </p:sp>
      <p:sp>
        <p:nvSpPr>
          <p:cNvPr id="3" name="Content Placeholder 2">
            <a:extLst>
              <a:ext uri="{FF2B5EF4-FFF2-40B4-BE49-F238E27FC236}">
                <a16:creationId xmlns:a16="http://schemas.microsoft.com/office/drawing/2014/main" id="{AF3AFED3-976B-4218-8D3D-8D120A4E165D}"/>
              </a:ext>
            </a:extLst>
          </p:cNvPr>
          <p:cNvSpPr>
            <a:spLocks noGrp="1"/>
          </p:cNvSpPr>
          <p:nvPr>
            <p:ph idx="1"/>
          </p:nvPr>
        </p:nvSpPr>
        <p:spPr>
          <a:xfrm>
            <a:off x="4854804" y="1"/>
            <a:ext cx="7337195" cy="6759018"/>
          </a:xfrm>
        </p:spPr>
        <p:txBody>
          <a:bodyPr>
            <a:noAutofit/>
          </a:bodyPr>
          <a:lstStyle/>
          <a:p>
            <a:r>
              <a:rPr lang="en-US" sz="2400" dirty="0"/>
              <a:t>Biosafety and biosecurity program in Kenya</a:t>
            </a:r>
          </a:p>
          <a:p>
            <a:r>
              <a:rPr lang="en-US" sz="2400" dirty="0">
                <a:latin typeface="+mn-lt"/>
              </a:rPr>
              <a:t>Enhancing biosafety and biosecurity within medical laboratories</a:t>
            </a:r>
            <a:r>
              <a:rPr lang="en-US" sz="2400" dirty="0"/>
              <a:t> </a:t>
            </a:r>
          </a:p>
          <a:p>
            <a:r>
              <a:rPr lang="en-US" sz="2400" dirty="0"/>
              <a:t> WHO and CDC guidance</a:t>
            </a:r>
          </a:p>
          <a:p>
            <a:r>
              <a:rPr lang="en-US" sz="2400" dirty="0"/>
              <a:t>Risk Management </a:t>
            </a:r>
          </a:p>
          <a:p>
            <a:r>
              <a:rPr lang="en-US" sz="2400" dirty="0"/>
              <a:t>Biosafety refresher trainings.</a:t>
            </a:r>
          </a:p>
          <a:p>
            <a:r>
              <a:rPr lang="en-US" sz="2400" dirty="0"/>
              <a:t>Biosafety guidance </a:t>
            </a:r>
          </a:p>
          <a:p>
            <a:pPr lvl="1"/>
            <a:r>
              <a:rPr lang="en-US" dirty="0"/>
              <a:t>General guidance</a:t>
            </a:r>
          </a:p>
          <a:p>
            <a:pPr lvl="1"/>
            <a:r>
              <a:rPr lang="en-US" dirty="0"/>
              <a:t>Routine diagnostic testing </a:t>
            </a:r>
          </a:p>
          <a:p>
            <a:pPr lvl="1"/>
            <a:r>
              <a:rPr lang="en-US" dirty="0"/>
              <a:t>Decentralized POCT testing</a:t>
            </a:r>
          </a:p>
          <a:p>
            <a:pPr lvl="1"/>
            <a:r>
              <a:rPr lang="en-US" dirty="0"/>
              <a:t>Aerosol Generating Procedures </a:t>
            </a:r>
          </a:p>
          <a:p>
            <a:pPr lvl="1"/>
            <a:r>
              <a:rPr lang="en-US" dirty="0"/>
              <a:t>Virus isolation procedures  </a:t>
            </a:r>
          </a:p>
          <a:p>
            <a:pPr lvl="1"/>
            <a:r>
              <a:rPr lang="en-US" dirty="0"/>
              <a:t>Decontamination </a:t>
            </a:r>
          </a:p>
          <a:p>
            <a:pPr lvl="1"/>
            <a:r>
              <a:rPr lang="en-US" dirty="0"/>
              <a:t>Waste Management </a:t>
            </a:r>
          </a:p>
          <a:p>
            <a:pPr lvl="1"/>
            <a:r>
              <a:rPr lang="en-US" dirty="0"/>
              <a:t>Packaging and shipping of samples </a:t>
            </a:r>
          </a:p>
          <a:p>
            <a:r>
              <a:rPr lang="en-US" sz="2400" dirty="0"/>
              <a:t>References </a:t>
            </a:r>
          </a:p>
          <a:p>
            <a:pPr lvl="1"/>
            <a:endParaRPr lang="en-US" dirty="0"/>
          </a:p>
          <a:p>
            <a:pPr lvl="1"/>
            <a:endParaRPr lang="en-US" dirty="0"/>
          </a:p>
          <a:p>
            <a:endParaRPr lang="en-US" dirty="0"/>
          </a:p>
        </p:txBody>
      </p:sp>
      <p:pic>
        <p:nvPicPr>
          <p:cNvPr id="5" name="Picture 4">
            <a:extLst>
              <a:ext uri="{FF2B5EF4-FFF2-40B4-BE49-F238E27FC236}">
                <a16:creationId xmlns:a16="http://schemas.microsoft.com/office/drawing/2014/main" id="{F8AAC312-3F34-4EDF-991E-9879ADE9F495}"/>
              </a:ext>
            </a:extLst>
          </p:cNvPr>
          <p:cNvPicPr>
            <a:picLocks noChangeAspect="1"/>
          </p:cNvPicPr>
          <p:nvPr/>
        </p:nvPicPr>
        <p:blipFill>
          <a:blip r:embed="rId2"/>
          <a:stretch>
            <a:fillRect/>
          </a:stretch>
        </p:blipFill>
        <p:spPr>
          <a:xfrm>
            <a:off x="122549" y="952107"/>
            <a:ext cx="4732256" cy="5806911"/>
          </a:xfrm>
          <a:prstGeom prst="rect">
            <a:avLst/>
          </a:prstGeom>
        </p:spPr>
      </p:pic>
    </p:spTree>
    <p:extLst>
      <p:ext uri="{BB962C8B-B14F-4D97-AF65-F5344CB8AC3E}">
        <p14:creationId xmlns:p14="http://schemas.microsoft.com/office/powerpoint/2010/main" val="52985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E49B2505-C7AA-442F-A1BD-BBC26CFC0680}"/>
              </a:ext>
            </a:extLst>
          </p:cNvPr>
          <p:cNvSpPr>
            <a:spLocks noGrp="1"/>
          </p:cNvSpPr>
          <p:nvPr>
            <p:ph type="title"/>
          </p:nvPr>
        </p:nvSpPr>
        <p:spPr bwMode="auto">
          <a:xfrm>
            <a:off x="609600" y="155618"/>
            <a:ext cx="10972800" cy="53425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compatLnSpc="1">
            <a:prstTxWarp prst="textNoShape">
              <a:avLst/>
            </a:prstTxWarp>
            <a:normAutofit/>
          </a:bodyPr>
          <a:lstStyle/>
          <a:p>
            <a:pPr algn="ctr"/>
            <a:r>
              <a:rPr lang="en-US" altLang="en-US" sz="2800" b="1" dirty="0">
                <a:solidFill>
                  <a:schemeClr val="tx1">
                    <a:lumMod val="95000"/>
                    <a:lumOff val="5000"/>
                  </a:schemeClr>
                </a:solidFill>
              </a:rPr>
              <a:t>Management and business programs</a:t>
            </a:r>
          </a:p>
        </p:txBody>
      </p:sp>
      <p:sp>
        <p:nvSpPr>
          <p:cNvPr id="8195" name="Content Placeholder 2">
            <a:extLst>
              <a:ext uri="{FF2B5EF4-FFF2-40B4-BE49-F238E27FC236}">
                <a16:creationId xmlns:a16="http://schemas.microsoft.com/office/drawing/2014/main" id="{08F5E080-4877-4BC6-95B4-95AD1F1E2085}"/>
              </a:ext>
            </a:extLst>
          </p:cNvPr>
          <p:cNvSpPr>
            <a:spLocks noGrp="1"/>
          </p:cNvSpPr>
          <p:nvPr>
            <p:ph idx="1"/>
          </p:nvPr>
        </p:nvSpPr>
        <p:spPr bwMode="auto">
          <a:xfrm>
            <a:off x="226031" y="833711"/>
            <a:ext cx="11876926" cy="554804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marL="457200" indent="-457200">
              <a:buFont typeface="Wingdings" pitchFamily="2" charset="2"/>
              <a:buAutoNum type="alphaLcParenR"/>
            </a:pPr>
            <a:r>
              <a:rPr lang="en-US" altLang="en-US" sz="2000" dirty="0">
                <a:solidFill>
                  <a:schemeClr val="tx1">
                    <a:lumMod val="95000"/>
                    <a:lumOff val="5000"/>
                  </a:schemeClr>
                </a:solidFill>
              </a:rPr>
              <a:t>National legal and regulatory framework:</a:t>
            </a:r>
          </a:p>
          <a:p>
            <a:pPr lvl="1"/>
            <a:r>
              <a:rPr kumimoji="0" lang="en-US" altLang="en-US" sz="1800" b="0" i="0" u="none" strike="noStrike" kern="1200" cap="none" spc="0" normalizeH="0" baseline="0" noProof="0" dirty="0">
                <a:ln>
                  <a:noFill/>
                </a:ln>
                <a:solidFill>
                  <a:prstClr val="black">
                    <a:lumMod val="95000"/>
                    <a:lumOff val="5000"/>
                  </a:prstClr>
                </a:solidFill>
                <a:effectLst/>
                <a:uLnTx/>
                <a:uFillTx/>
              </a:rPr>
              <a:t>A national Biosafety unit within NPHLS fully operational and coordinates biosafety implementation in Kenya</a:t>
            </a:r>
            <a:endParaRPr lang="en-US" altLang="en-US" sz="1700" dirty="0">
              <a:solidFill>
                <a:schemeClr val="tx1">
                  <a:lumMod val="95000"/>
                  <a:lumOff val="5000"/>
                </a:schemeClr>
              </a:solidFill>
            </a:endParaRPr>
          </a:p>
          <a:p>
            <a:pPr lvl="2"/>
            <a:r>
              <a:rPr lang="en-US" altLang="en-US" sz="1850" dirty="0">
                <a:solidFill>
                  <a:schemeClr val="tx1">
                    <a:lumMod val="95000"/>
                    <a:lumOff val="5000"/>
                  </a:schemeClr>
                </a:solidFill>
              </a:rPr>
              <a:t>Several Acts: The occupational safety and health Act 2007, The public health Act, Cap. 242, The environmental management and coordination Act, 1999, The work injury and benefits Act, 2007, The Biosafety Act 2009 that led to the establishment of National Biosafety Authority </a:t>
            </a:r>
          </a:p>
          <a:p>
            <a:pPr lvl="3"/>
            <a:r>
              <a:rPr lang="en-US" altLang="en-US" sz="2000" dirty="0">
                <a:solidFill>
                  <a:schemeClr val="tx1">
                    <a:lumMod val="95000"/>
                    <a:lumOff val="5000"/>
                  </a:schemeClr>
                </a:solidFill>
              </a:rPr>
              <a:t>National   IPC policy and guidelines</a:t>
            </a:r>
          </a:p>
          <a:p>
            <a:pPr lvl="3"/>
            <a:r>
              <a:rPr lang="en-US" altLang="en-US" sz="2000" dirty="0">
                <a:solidFill>
                  <a:schemeClr val="tx1">
                    <a:lumMod val="95000"/>
                    <a:lumOff val="5000"/>
                  </a:schemeClr>
                </a:solidFill>
              </a:rPr>
              <a:t>National healthcare waste management plan and guidelines</a:t>
            </a:r>
          </a:p>
          <a:p>
            <a:pPr lvl="3"/>
            <a:r>
              <a:rPr lang="en-US" altLang="en-US" sz="2000" dirty="0">
                <a:solidFill>
                  <a:schemeClr val="tx1">
                    <a:lumMod val="95000"/>
                    <a:lumOff val="5000"/>
                  </a:schemeClr>
                </a:solidFill>
              </a:rPr>
              <a:t>National TB Biosafety guidelines</a:t>
            </a:r>
            <a:endParaRPr kumimoji="0" lang="en-US" altLang="en-US" sz="2000" b="0" i="0" u="none" strike="noStrike" kern="1200" cap="none" spc="0" normalizeH="0" baseline="0" noProof="0" dirty="0">
              <a:ln>
                <a:noFill/>
              </a:ln>
              <a:solidFill>
                <a:prstClr val="black">
                  <a:lumMod val="95000"/>
                  <a:lumOff val="5000"/>
                </a:prstClr>
              </a:solidFill>
              <a:effectLst/>
              <a:uLnTx/>
              <a:uFillTx/>
            </a:endParaRPr>
          </a:p>
          <a:p>
            <a:pPr>
              <a:buFont typeface="Wingdings" pitchFamily="2" charset="2"/>
              <a:buNone/>
            </a:pPr>
            <a:r>
              <a:rPr lang="en-US" altLang="en-US" sz="2000" dirty="0">
                <a:solidFill>
                  <a:schemeClr val="tx1">
                    <a:lumMod val="95000"/>
                    <a:lumOff val="5000"/>
                  </a:schemeClr>
                </a:solidFill>
              </a:rPr>
              <a:t>c) Facility level</a:t>
            </a:r>
          </a:p>
          <a:p>
            <a:pPr lvl="1"/>
            <a:r>
              <a:rPr lang="en-US" altLang="en-US" sz="2000" dirty="0">
                <a:solidFill>
                  <a:schemeClr val="tx1">
                    <a:lumMod val="95000"/>
                    <a:lumOff val="5000"/>
                  </a:schemeClr>
                </a:solidFill>
              </a:rPr>
              <a:t>Laboratory biosafety officers appointed</a:t>
            </a:r>
          </a:p>
          <a:p>
            <a:pPr lvl="1"/>
            <a:r>
              <a:rPr lang="en-US" altLang="en-US" sz="2000" dirty="0">
                <a:solidFill>
                  <a:schemeClr val="tx1">
                    <a:lumMod val="95000"/>
                    <a:lumOff val="5000"/>
                  </a:schemeClr>
                </a:solidFill>
              </a:rPr>
              <a:t>IPC/Biosafety committees or focal persons</a:t>
            </a:r>
          </a:p>
          <a:p>
            <a:pPr marL="0" indent="0">
              <a:buNone/>
            </a:pPr>
            <a:r>
              <a:rPr kumimoji="0" lang="en-US" altLang="en-US" sz="2000" b="0" i="0" u="none" strike="noStrike" kern="1200" cap="none" spc="0" normalizeH="0" baseline="0" noProof="0" dirty="0">
                <a:ln>
                  <a:noFill/>
                </a:ln>
                <a:solidFill>
                  <a:prstClr val="black">
                    <a:lumMod val="95000"/>
                    <a:lumOff val="5000"/>
                  </a:prstClr>
                </a:solidFill>
                <a:effectLst/>
                <a:uLnTx/>
                <a:uFillTx/>
              </a:rPr>
              <a:t>d) Trainings </a:t>
            </a:r>
          </a:p>
          <a:p>
            <a:pPr lvl="1">
              <a:buClr>
                <a:prstClr val="black"/>
              </a:buClr>
              <a:defRPr/>
            </a:pPr>
            <a:r>
              <a:rPr kumimoji="0" lang="en-US" altLang="en-US" sz="2000" b="0" i="0" u="none" strike="noStrike" kern="1200" cap="none" spc="0" normalizeH="0" baseline="0" noProof="0" dirty="0">
                <a:ln>
                  <a:noFill/>
                </a:ln>
                <a:solidFill>
                  <a:prstClr val="black">
                    <a:lumMod val="95000"/>
                    <a:lumOff val="5000"/>
                  </a:prstClr>
                </a:solidFill>
                <a:effectLst/>
                <a:uLnTx/>
                <a:uFillTx/>
              </a:rPr>
              <a:t>Biosafety trainings for lab personnel</a:t>
            </a:r>
          </a:p>
          <a:p>
            <a:pPr lvl="1">
              <a:buClr>
                <a:prstClr val="black"/>
              </a:buClr>
              <a:defRPr/>
            </a:pPr>
            <a:r>
              <a:rPr kumimoji="0" lang="en-US" altLang="en-US" sz="2000" b="0" i="0" u="none" strike="noStrike" kern="1200" cap="none" spc="0" normalizeH="0" baseline="0" noProof="0" dirty="0">
                <a:ln>
                  <a:noFill/>
                </a:ln>
                <a:solidFill>
                  <a:prstClr val="black">
                    <a:lumMod val="95000"/>
                    <a:lumOff val="5000"/>
                  </a:prstClr>
                </a:solidFill>
                <a:effectLst/>
                <a:uLnTx/>
                <a:uFillTx/>
              </a:rPr>
              <a:t>Safe Phlebotomy- addressing injection safety needs</a:t>
            </a:r>
          </a:p>
          <a:p>
            <a:pPr lvl="1">
              <a:buClr>
                <a:prstClr val="black"/>
              </a:buClr>
              <a:defRPr/>
            </a:pPr>
            <a:r>
              <a:rPr kumimoji="0" lang="en-US" altLang="en-US" sz="2000" b="0" i="0" u="none" strike="noStrike" kern="1200" cap="none" spc="0" normalizeH="0" baseline="0" noProof="0" dirty="0">
                <a:ln>
                  <a:noFill/>
                </a:ln>
                <a:solidFill>
                  <a:prstClr val="black">
                    <a:lumMod val="95000"/>
                    <a:lumOff val="5000"/>
                  </a:prstClr>
                </a:solidFill>
                <a:effectLst/>
                <a:uLnTx/>
                <a:uFillTx/>
              </a:rPr>
              <a:t>Health care waste Management- HCWs and Waste handlers</a:t>
            </a:r>
          </a:p>
          <a:p>
            <a:pPr marL="457200" lvl="1" indent="0">
              <a:buClr>
                <a:prstClr val="black"/>
              </a:buClr>
              <a:buNone/>
              <a:defRPr/>
            </a:pPr>
            <a:endParaRPr kumimoji="0" lang="en-US" altLang="en-US" sz="2000" b="0" i="0" u="none" strike="noStrike" kern="1200" cap="none" spc="0" normalizeH="0" baseline="0" noProof="0" dirty="0">
              <a:ln>
                <a:noFill/>
              </a:ln>
              <a:solidFill>
                <a:prstClr val="black">
                  <a:lumMod val="95000"/>
                  <a:lumOff val="5000"/>
                </a:prstClr>
              </a:solidFill>
              <a:effectLst/>
              <a:uLnTx/>
              <a:uFillTx/>
            </a:endParaRPr>
          </a:p>
          <a:p>
            <a:pPr marL="0" indent="0">
              <a:buNone/>
            </a:pPr>
            <a:endParaRPr lang="en-US" altLang="en-US" sz="2000" dirty="0">
              <a:solidFill>
                <a:schemeClr val="tx1">
                  <a:lumMod val="95000"/>
                  <a:lumOff val="5000"/>
                </a:schemeClr>
              </a:solidFill>
            </a:endParaRPr>
          </a:p>
          <a:p>
            <a:pPr>
              <a:buFont typeface="Wingdings" pitchFamily="2" charset="2"/>
              <a:buNone/>
            </a:pPr>
            <a:endParaRPr lang="en-US" altLang="en-US" sz="2000" dirty="0">
              <a:solidFill>
                <a:schemeClr val="tx1">
                  <a:lumMod val="95000"/>
                  <a:lumOff val="5000"/>
                </a:schemeClr>
              </a:solidFill>
            </a:endParaRP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65D35053-718A-44DE-8831-99220E02E4A7}"/>
              </a:ext>
            </a:extLst>
          </p:cNvPr>
          <p:cNvSpPr>
            <a:spLocks noGrp="1"/>
          </p:cNvSpPr>
          <p:nvPr>
            <p:ph type="title"/>
          </p:nvPr>
        </p:nvSpPr>
        <p:spPr bwMode="auto">
          <a:xfrm>
            <a:off x="1981200" y="152401"/>
            <a:ext cx="8229600" cy="639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compatLnSpc="1">
            <a:prstTxWarp prst="textNoShape">
              <a:avLst/>
            </a:prstTxWarp>
            <a:normAutofit/>
          </a:bodyPr>
          <a:lstStyle/>
          <a:p>
            <a:r>
              <a:rPr lang="en-US" altLang="en-US" sz="3600" b="1" dirty="0"/>
              <a:t>Biosafety Implementation Strategies</a:t>
            </a:r>
          </a:p>
        </p:txBody>
      </p:sp>
      <p:sp>
        <p:nvSpPr>
          <p:cNvPr id="6147" name="Content Placeholder 2">
            <a:extLst>
              <a:ext uri="{FF2B5EF4-FFF2-40B4-BE49-F238E27FC236}">
                <a16:creationId xmlns:a16="http://schemas.microsoft.com/office/drawing/2014/main" id="{BC372EE5-525D-4752-B382-D81C5CC53CDE}"/>
              </a:ext>
            </a:extLst>
          </p:cNvPr>
          <p:cNvSpPr>
            <a:spLocks noGrp="1"/>
          </p:cNvSpPr>
          <p:nvPr>
            <p:ph idx="1"/>
          </p:nvPr>
        </p:nvSpPr>
        <p:spPr bwMode="auto">
          <a:xfrm>
            <a:off x="178420" y="762000"/>
            <a:ext cx="11677958" cy="563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lvl="1">
              <a:buSzTx/>
              <a:buFont typeface="Wingdings" pitchFamily="2" charset="2"/>
              <a:buNone/>
            </a:pPr>
            <a:r>
              <a:rPr lang="en-US" altLang="en-US" sz="2000" dirty="0">
                <a:solidFill>
                  <a:schemeClr val="tx1">
                    <a:lumMod val="95000"/>
                    <a:lumOff val="5000"/>
                  </a:schemeClr>
                </a:solidFill>
              </a:rPr>
              <a:t>1. Management and business programs</a:t>
            </a:r>
          </a:p>
          <a:p>
            <a:pPr lvl="2">
              <a:buSzTx/>
            </a:pPr>
            <a:r>
              <a:rPr lang="en-US" altLang="en-US" sz="2000" dirty="0">
                <a:solidFill>
                  <a:schemeClr val="tx1">
                    <a:lumMod val="95000"/>
                    <a:lumOff val="5000"/>
                  </a:schemeClr>
                </a:solidFill>
              </a:rPr>
              <a:t>National </a:t>
            </a:r>
          </a:p>
          <a:p>
            <a:pPr lvl="3"/>
            <a:r>
              <a:rPr lang="en-US" altLang="en-US" sz="2000" dirty="0">
                <a:solidFill>
                  <a:schemeClr val="tx1">
                    <a:lumMod val="95000"/>
                    <a:lumOff val="5000"/>
                  </a:schemeClr>
                </a:solidFill>
              </a:rPr>
              <a:t>Legal framework</a:t>
            </a:r>
          </a:p>
          <a:p>
            <a:pPr lvl="3"/>
            <a:r>
              <a:rPr lang="en-US" altLang="en-US" sz="2000" dirty="0">
                <a:solidFill>
                  <a:schemeClr val="tx1">
                    <a:lumMod val="95000"/>
                    <a:lumOff val="5000"/>
                  </a:schemeClr>
                </a:solidFill>
              </a:rPr>
              <a:t>Policies </a:t>
            </a:r>
          </a:p>
          <a:p>
            <a:pPr lvl="3"/>
            <a:r>
              <a:rPr lang="en-US" altLang="en-US" sz="2000" dirty="0">
                <a:solidFill>
                  <a:schemeClr val="tx1">
                    <a:lumMod val="95000"/>
                    <a:lumOff val="5000"/>
                  </a:schemeClr>
                </a:solidFill>
              </a:rPr>
              <a:t>Coordination </a:t>
            </a:r>
          </a:p>
          <a:p>
            <a:pPr lvl="3"/>
            <a:r>
              <a:rPr lang="en-US" altLang="en-US" sz="2000" dirty="0">
                <a:solidFill>
                  <a:schemeClr val="tx1">
                    <a:lumMod val="95000"/>
                    <a:lumOff val="5000"/>
                  </a:schemeClr>
                </a:solidFill>
              </a:rPr>
              <a:t>Facility </a:t>
            </a:r>
          </a:p>
          <a:p>
            <a:pPr lvl="4"/>
            <a:r>
              <a:rPr lang="en-US" altLang="en-US" sz="2000" dirty="0">
                <a:solidFill>
                  <a:schemeClr val="tx1">
                    <a:lumMod val="95000"/>
                    <a:lumOff val="5000"/>
                  </a:schemeClr>
                </a:solidFill>
              </a:rPr>
              <a:t>In collaboration with countys.</a:t>
            </a:r>
          </a:p>
          <a:p>
            <a:pPr lvl="1">
              <a:buSzTx/>
              <a:buFont typeface="Wingdings" pitchFamily="2" charset="2"/>
              <a:buNone/>
            </a:pPr>
            <a:r>
              <a:rPr lang="en-US" altLang="en-US" sz="2000" dirty="0">
                <a:solidFill>
                  <a:schemeClr val="tx1">
                    <a:lumMod val="95000"/>
                    <a:lumOff val="5000"/>
                  </a:schemeClr>
                </a:solidFill>
              </a:rPr>
              <a:t>2. Specific safety programs</a:t>
            </a:r>
          </a:p>
          <a:p>
            <a:pPr lvl="2">
              <a:buSzTx/>
            </a:pPr>
            <a:r>
              <a:rPr lang="en-US" altLang="en-US" sz="2000" dirty="0">
                <a:solidFill>
                  <a:schemeClr val="tx1">
                    <a:lumMod val="95000"/>
                    <a:lumOff val="5000"/>
                  </a:schemeClr>
                </a:solidFill>
              </a:rPr>
              <a:t>Facility design </a:t>
            </a:r>
          </a:p>
          <a:p>
            <a:pPr lvl="2">
              <a:buSzTx/>
            </a:pPr>
            <a:r>
              <a:rPr lang="en-US" altLang="en-US" sz="2000" dirty="0">
                <a:solidFill>
                  <a:schemeClr val="tx1">
                    <a:lumMod val="95000"/>
                    <a:lumOff val="5000"/>
                  </a:schemeClr>
                </a:solidFill>
              </a:rPr>
              <a:t>Equipment management program</a:t>
            </a:r>
          </a:p>
          <a:p>
            <a:pPr lvl="2">
              <a:buSzTx/>
            </a:pPr>
            <a:r>
              <a:rPr lang="en-US" altLang="en-US" sz="2000" dirty="0">
                <a:solidFill>
                  <a:schemeClr val="tx1">
                    <a:lumMod val="95000"/>
                    <a:lumOff val="5000"/>
                  </a:schemeClr>
                </a:solidFill>
              </a:rPr>
              <a:t>Safe work practices</a:t>
            </a:r>
          </a:p>
          <a:p>
            <a:pPr lvl="2">
              <a:buSzTx/>
            </a:pPr>
            <a:r>
              <a:rPr lang="en-US" altLang="en-US" sz="2000" dirty="0">
                <a:solidFill>
                  <a:schemeClr val="tx1">
                    <a:lumMod val="95000"/>
                    <a:lumOff val="5000"/>
                  </a:schemeClr>
                </a:solidFill>
              </a:rPr>
              <a:t>Occupational health programs</a:t>
            </a:r>
          </a:p>
          <a:p>
            <a:pPr lvl="2">
              <a:buSzTx/>
            </a:pPr>
            <a:r>
              <a:rPr lang="en-US" altLang="en-US" sz="2000" dirty="0">
                <a:solidFill>
                  <a:schemeClr val="tx1">
                    <a:lumMod val="95000"/>
                    <a:lumOff val="5000"/>
                  </a:schemeClr>
                </a:solidFill>
              </a:rPr>
              <a:t>Waste management program including Chemical waste mgt efforts e.g. GTC waste</a:t>
            </a:r>
          </a:p>
          <a:p>
            <a:pPr lvl="1">
              <a:buSzTx/>
              <a:buFont typeface="Wingdings" pitchFamily="2" charset="2"/>
              <a:buNone/>
            </a:pPr>
            <a:r>
              <a:rPr lang="en-US" altLang="en-US" sz="2000" dirty="0">
                <a:solidFill>
                  <a:schemeClr val="tx1">
                    <a:lumMod val="95000"/>
                    <a:lumOff val="5000"/>
                  </a:schemeClr>
                </a:solidFill>
              </a:rPr>
              <a:t>3. Implementation </a:t>
            </a:r>
          </a:p>
          <a:p>
            <a:pPr lvl="2">
              <a:buSzTx/>
            </a:pPr>
            <a:r>
              <a:rPr lang="en-US" altLang="en-US" sz="2000" dirty="0">
                <a:solidFill>
                  <a:schemeClr val="tx1">
                    <a:lumMod val="95000"/>
                    <a:lumOff val="5000"/>
                  </a:schemeClr>
                </a:solidFill>
              </a:rPr>
              <a:t>Lab quality systems strengthening through accreditation which considers biosafety as core</a:t>
            </a:r>
          </a:p>
          <a:p>
            <a:pPr lvl="2">
              <a:buSzTx/>
            </a:pPr>
            <a:r>
              <a:rPr lang="en-US" altLang="en-US" sz="2000" dirty="0">
                <a:solidFill>
                  <a:schemeClr val="tx1">
                    <a:lumMod val="95000"/>
                    <a:lumOff val="5000"/>
                  </a:schemeClr>
                </a:solidFill>
              </a:rPr>
              <a:t>Trainings and capacity building</a:t>
            </a:r>
          </a:p>
          <a:p>
            <a:pPr lvl="2">
              <a:buSzTx/>
            </a:pPr>
            <a:r>
              <a:rPr lang="en-US" altLang="en-US" sz="2000" dirty="0">
                <a:solidFill>
                  <a:schemeClr val="tx1">
                    <a:lumMod val="95000"/>
                    <a:lumOff val="5000"/>
                  </a:schemeClr>
                </a:solidFill>
              </a:rPr>
              <a:t>Technical support at policy development, dissemination and implementation</a:t>
            </a:r>
          </a:p>
        </p:txBody>
      </p:sp>
      <p:sp>
        <p:nvSpPr>
          <p:cNvPr id="3076" name="Text Placeholder 3">
            <a:extLst>
              <a:ext uri="{FF2B5EF4-FFF2-40B4-BE49-F238E27FC236}">
                <a16:creationId xmlns:a16="http://schemas.microsoft.com/office/drawing/2014/main" id="{88D1BBBE-D60A-446E-9409-DBBC3C4E1250}"/>
              </a:ext>
            </a:extLst>
          </p:cNvPr>
          <p:cNvSpPr>
            <a:spLocks noGrp="1"/>
          </p:cNvSpPr>
          <p:nvPr>
            <p:ph type="body" sz="quarter" idx="10"/>
          </p:nvPr>
        </p:nvSpPr>
        <p:spPr bwMode="auto">
          <a:xfrm flipV="1">
            <a:off x="1981200" y="6400800"/>
            <a:ext cx="8229600" cy="76200"/>
          </a:xfrm>
          <a:ln>
            <a:miter lim="800000"/>
            <a:headEnd/>
            <a:tailEnd/>
          </a:ln>
        </p:spPr>
        <p:txBody>
          <a:bodyPr vert="horz" wrap="square" lIns="91440" tIns="45720" rIns="91440" bIns="45720" numCol="1" rtlCol="0" anchor="b" compatLnSpc="1">
            <a:prstTxWarp prst="textNoShape">
              <a:avLst/>
            </a:prstTxWarp>
            <a:normAutofit fontScale="25000" lnSpcReduction="20000"/>
          </a:bodyPr>
          <a:lstStyle/>
          <a:p>
            <a:pPr>
              <a:buFont typeface="Arial" charset="0"/>
              <a:buNone/>
              <a:defRPr/>
            </a:pPr>
            <a:endParaRPr lang="en-US"/>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a:extLst>
              <a:ext uri="{FF2B5EF4-FFF2-40B4-BE49-F238E27FC236}">
                <a16:creationId xmlns:a16="http://schemas.microsoft.com/office/drawing/2014/main" id="{F94A63CC-F12A-44B3-BB11-7301815973DB}"/>
              </a:ext>
            </a:extLst>
          </p:cNvPr>
          <p:cNvSpPr txBox="1">
            <a:spLocks noChangeArrowheads="1"/>
          </p:cNvSpPr>
          <p:nvPr/>
        </p:nvSpPr>
        <p:spPr bwMode="auto">
          <a:xfrm>
            <a:off x="4876800" y="3505201"/>
            <a:ext cx="2514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r>
              <a:rPr kumimoji="0" lang="en-US" altLang="zh-CN" sz="2400" b="1" i="0" u="none" strike="noStrike" kern="1200" cap="none" spc="0" normalizeH="0" baseline="0" noProof="0" dirty="0">
                <a:ln>
                  <a:noFill/>
                </a:ln>
                <a:solidFill>
                  <a:prstClr val="black">
                    <a:lumMod val="95000"/>
                    <a:lumOff val="5000"/>
                  </a:prstClr>
                </a:solidFill>
                <a:effectLst/>
                <a:uLnTx/>
                <a:uFillTx/>
                <a:latin typeface="Calibri" panose="020F0502020204030204" pitchFamily="34" charset="0"/>
                <a:ea typeface="ＭＳ Ｐゴシック" panose="020B0600070205080204" pitchFamily="34" charset="-128"/>
                <a:cs typeface="+mn-cs"/>
              </a:rPr>
              <a:t>Effective </a:t>
            </a:r>
            <a:r>
              <a:rPr kumimoji="0" lang="en-US" altLang="zh-CN" sz="800" b="1" i="0" u="none" strike="noStrike" kern="1200" cap="none" spc="0" normalizeH="0" baseline="0" noProof="0" dirty="0">
                <a:ln>
                  <a:noFill/>
                </a:ln>
                <a:solidFill>
                  <a:prstClr val="black">
                    <a:lumMod val="95000"/>
                    <a:lumOff val="5000"/>
                  </a:prstClr>
                </a:solidFill>
                <a:effectLst/>
                <a:uLnTx/>
                <a:uFillTx/>
                <a:latin typeface="Calibri" panose="020F0502020204030204" pitchFamily="34" charset="0"/>
                <a:ea typeface="ＭＳ Ｐゴシック" panose="020B0600070205080204" pitchFamily="34" charset="-128"/>
                <a:cs typeface="+mn-cs"/>
              </a:rPr>
              <a:t>  </a:t>
            </a:r>
            <a:r>
              <a:rPr kumimoji="0" lang="en-US" altLang="zh-CN" sz="2400" b="1" i="0" u="none" strike="noStrike" kern="1200" cap="none" spc="0" normalizeH="0" baseline="0" noProof="0" dirty="0">
                <a:ln>
                  <a:noFill/>
                </a:ln>
                <a:solidFill>
                  <a:prstClr val="black">
                    <a:lumMod val="95000"/>
                    <a:lumOff val="5000"/>
                  </a:prstClr>
                </a:solidFill>
                <a:effectLst/>
                <a:uLnTx/>
                <a:uFillTx/>
                <a:latin typeface="Calibri" panose="020F0502020204030204" pitchFamily="34" charset="0"/>
                <a:ea typeface="ＭＳ Ｐゴシック" panose="020B0600070205080204" pitchFamily="34" charset="-128"/>
                <a:cs typeface="+mn-cs"/>
              </a:rPr>
              <a:t>Bio risk Management</a:t>
            </a:r>
          </a:p>
        </p:txBody>
      </p:sp>
      <p:sp>
        <p:nvSpPr>
          <p:cNvPr id="21507" name="Text Box 3">
            <a:extLst>
              <a:ext uri="{FF2B5EF4-FFF2-40B4-BE49-F238E27FC236}">
                <a16:creationId xmlns:a16="http://schemas.microsoft.com/office/drawing/2014/main" id="{3D92A049-8DEC-4A49-BD23-309100630EB2}"/>
              </a:ext>
            </a:extLst>
          </p:cNvPr>
          <p:cNvSpPr txBox="1">
            <a:spLocks noChangeArrowheads="1"/>
          </p:cNvSpPr>
          <p:nvPr/>
        </p:nvSpPr>
        <p:spPr bwMode="auto">
          <a:xfrm>
            <a:off x="4675188" y="1143000"/>
            <a:ext cx="2633662"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prstClr val="black">
                    <a:lumMod val="95000"/>
                    <a:lumOff val="5000"/>
                  </a:prstClr>
                </a:solidFill>
                <a:effectLst/>
                <a:uLnTx/>
                <a:uFillTx/>
                <a:latin typeface="Calibri" panose="020F0502020204030204" pitchFamily="34" charset="0"/>
                <a:ea typeface="ＭＳ Ｐゴシック" panose="020B0600070205080204" pitchFamily="34" charset="-128"/>
                <a:cs typeface="+mn-cs"/>
              </a:rPr>
              <a:t>Management</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prstClr val="black">
                    <a:lumMod val="95000"/>
                    <a:lumOff val="5000"/>
                  </a:prstClr>
                </a:solidFill>
                <a:effectLst/>
                <a:uLnTx/>
                <a:uFillTx/>
                <a:latin typeface="Calibri" panose="020F0502020204030204" pitchFamily="34" charset="0"/>
                <a:ea typeface="ＭＳ Ｐゴシック" panose="020B0600070205080204" pitchFamily="34" charset="-128"/>
                <a:cs typeface="+mn-cs"/>
              </a:rPr>
              <a:t>Administrative Controls</a:t>
            </a:r>
          </a:p>
        </p:txBody>
      </p:sp>
      <p:sp>
        <p:nvSpPr>
          <p:cNvPr id="21508" name="Text Box 4">
            <a:extLst>
              <a:ext uri="{FF2B5EF4-FFF2-40B4-BE49-F238E27FC236}">
                <a16:creationId xmlns:a16="http://schemas.microsoft.com/office/drawing/2014/main" id="{A1A4E33A-C217-4560-9D51-87BE430B7473}"/>
              </a:ext>
            </a:extLst>
          </p:cNvPr>
          <p:cNvSpPr txBox="1">
            <a:spLocks noChangeArrowheads="1"/>
          </p:cNvSpPr>
          <p:nvPr/>
        </p:nvSpPr>
        <p:spPr bwMode="auto">
          <a:xfrm>
            <a:off x="2038350" y="4495801"/>
            <a:ext cx="2014538"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zh-CN" sz="2600" b="1" i="0" u="none" strike="noStrike" kern="1200" cap="none" spc="0" normalizeH="0" baseline="0" noProof="0" dirty="0">
                <a:ln>
                  <a:noFill/>
                </a:ln>
                <a:solidFill>
                  <a:prstClr val="black">
                    <a:lumMod val="95000"/>
                    <a:lumOff val="5000"/>
                  </a:prstClr>
                </a:solidFill>
                <a:effectLst/>
                <a:uLnTx/>
                <a:uFillTx/>
                <a:latin typeface="Calibri" panose="020F0502020204030204" pitchFamily="34" charset="0"/>
                <a:ea typeface="ＭＳ Ｐゴシック" panose="020B0600070205080204" pitchFamily="34" charset="-128"/>
                <a:cs typeface="+mn-cs"/>
              </a:rPr>
              <a:t>Science</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prstClr val="black">
                    <a:lumMod val="95000"/>
                    <a:lumOff val="5000"/>
                  </a:prstClr>
                </a:solidFill>
                <a:effectLst/>
                <a:uLnTx/>
                <a:uFillTx/>
                <a:latin typeface="Calibri" panose="020F0502020204030204" pitchFamily="34" charset="0"/>
                <a:ea typeface="ＭＳ Ｐゴシック" panose="020B0600070205080204" pitchFamily="34" charset="-128"/>
                <a:cs typeface="+mn-cs"/>
              </a:rPr>
              <a:t>Risk Assessment, </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prstClr val="black">
                    <a:lumMod val="95000"/>
                    <a:lumOff val="5000"/>
                  </a:prstClr>
                </a:solidFill>
                <a:effectLst/>
                <a:uLnTx/>
                <a:uFillTx/>
                <a:latin typeface="Calibri" panose="020F0502020204030204" pitchFamily="34" charset="0"/>
                <a:ea typeface="ＭＳ Ｐゴシック" panose="020B0600070205080204" pitchFamily="34" charset="-128"/>
                <a:cs typeface="+mn-cs"/>
              </a:rPr>
              <a:t>SOPs, </a:t>
            </a:r>
            <a:r>
              <a:rPr kumimoji="0" lang="en-US" altLang="zh-CN" sz="2000" b="0" i="0" u="none" strike="noStrike" kern="1200" cap="none" spc="0" normalizeH="0" baseline="0" noProof="0" dirty="0" err="1">
                <a:ln>
                  <a:noFill/>
                </a:ln>
                <a:solidFill>
                  <a:prstClr val="black">
                    <a:lumMod val="95000"/>
                    <a:lumOff val="5000"/>
                  </a:prstClr>
                </a:solidFill>
                <a:effectLst/>
                <a:uLnTx/>
                <a:uFillTx/>
                <a:latin typeface="Calibri" panose="020F0502020204030204" pitchFamily="34" charset="0"/>
                <a:ea typeface="ＭＳ Ｐゴシック" panose="020B0600070205080204" pitchFamily="34" charset="-128"/>
                <a:cs typeface="+mn-cs"/>
              </a:rPr>
              <a:t>etc</a:t>
            </a:r>
            <a:endParaRPr kumimoji="0" lang="en-US" altLang="zh-CN" sz="2000" b="0" i="0" u="none" strike="noStrike" kern="1200" cap="none" spc="0" normalizeH="0" baseline="0" noProof="0" dirty="0">
              <a:ln>
                <a:noFill/>
              </a:ln>
              <a:solidFill>
                <a:prstClr val="black">
                  <a:lumMod val="95000"/>
                  <a:lumOff val="5000"/>
                </a:prstClr>
              </a:solidFill>
              <a:effectLst/>
              <a:uLnTx/>
              <a:uFillTx/>
              <a:latin typeface="Calibri" panose="020F0502020204030204" pitchFamily="34" charset="0"/>
              <a:ea typeface="ＭＳ Ｐゴシック" panose="020B0600070205080204" pitchFamily="34" charset="-128"/>
              <a:cs typeface="+mn-cs"/>
            </a:endParaRPr>
          </a:p>
        </p:txBody>
      </p:sp>
      <p:sp>
        <p:nvSpPr>
          <p:cNvPr id="21509" name="Text Box 5">
            <a:extLst>
              <a:ext uri="{FF2B5EF4-FFF2-40B4-BE49-F238E27FC236}">
                <a16:creationId xmlns:a16="http://schemas.microsoft.com/office/drawing/2014/main" id="{0BE62109-966D-4428-A97C-3F4A15F2C07F}"/>
              </a:ext>
            </a:extLst>
          </p:cNvPr>
          <p:cNvSpPr txBox="1">
            <a:spLocks noChangeArrowheads="1"/>
          </p:cNvSpPr>
          <p:nvPr/>
        </p:nvSpPr>
        <p:spPr bwMode="auto">
          <a:xfrm>
            <a:off x="8128000" y="4419600"/>
            <a:ext cx="2133600"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prstClr val="black">
                    <a:lumMod val="95000"/>
                    <a:lumOff val="5000"/>
                  </a:prstClr>
                </a:solidFill>
                <a:effectLst/>
                <a:uLnTx/>
                <a:uFillTx/>
                <a:latin typeface="Calibri" panose="020F0502020204030204" pitchFamily="34" charset="0"/>
                <a:ea typeface="ＭＳ Ｐゴシック" panose="020B0600070205080204" pitchFamily="34" charset="-128"/>
                <a:cs typeface="+mn-cs"/>
              </a:rPr>
              <a:t>Engineering</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zh-CN" sz="1700" b="0" i="0" u="none" strike="noStrike" kern="1200" cap="none" spc="0" normalizeH="0" baseline="0" noProof="0" dirty="0">
                <a:ln>
                  <a:noFill/>
                </a:ln>
                <a:solidFill>
                  <a:prstClr val="black">
                    <a:lumMod val="95000"/>
                    <a:lumOff val="5000"/>
                  </a:prstClr>
                </a:solidFill>
                <a:effectLst/>
                <a:uLnTx/>
                <a:uFillTx/>
                <a:latin typeface="Calibri" panose="020F0502020204030204" pitchFamily="34" charset="0"/>
                <a:ea typeface="ＭＳ Ｐゴシック" panose="020B0600070205080204" pitchFamily="34" charset="-128"/>
                <a:cs typeface="+mn-cs"/>
              </a:rPr>
              <a:t>Facility design, HVAC, </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zh-CN" sz="1700" b="0" i="0" u="none" strike="noStrike" kern="1200" cap="none" spc="0" normalizeH="0" baseline="0" noProof="0" dirty="0" err="1">
                <a:ln>
                  <a:noFill/>
                </a:ln>
                <a:solidFill>
                  <a:prstClr val="black">
                    <a:lumMod val="95000"/>
                    <a:lumOff val="5000"/>
                  </a:prstClr>
                </a:solidFill>
                <a:effectLst/>
                <a:uLnTx/>
                <a:uFillTx/>
                <a:latin typeface="Calibri" panose="020F0502020204030204" pitchFamily="34" charset="0"/>
                <a:ea typeface="ＭＳ Ｐゴシック" panose="020B0600070205080204" pitchFamily="34" charset="-128"/>
                <a:cs typeface="+mn-cs"/>
              </a:rPr>
              <a:t>Equipments</a:t>
            </a:r>
            <a:r>
              <a:rPr kumimoji="0" lang="en-US" altLang="zh-CN" sz="1700" b="0" i="0" u="none" strike="noStrike" kern="1200" cap="none" spc="0" normalizeH="0" baseline="0" noProof="0" dirty="0">
                <a:ln>
                  <a:noFill/>
                </a:ln>
                <a:solidFill>
                  <a:prstClr val="black">
                    <a:lumMod val="95000"/>
                    <a:lumOff val="5000"/>
                  </a:prstClr>
                </a:solidFill>
                <a:effectLst/>
                <a:uLnTx/>
                <a:uFillTx/>
                <a:latin typeface="Calibri" panose="020F0502020204030204" pitchFamily="34" charset="0"/>
                <a:ea typeface="ＭＳ Ｐゴシック" panose="020B0600070205080204" pitchFamily="34" charset="-128"/>
                <a:cs typeface="+mn-cs"/>
              </a:rPr>
              <a:t>, BSCs, </a:t>
            </a:r>
            <a:r>
              <a:rPr kumimoji="0" lang="en-US" altLang="zh-CN" sz="1700" b="0" i="0" u="none" strike="noStrike" kern="1200" cap="none" spc="0" normalizeH="0" baseline="0" noProof="0" dirty="0" err="1">
                <a:ln>
                  <a:noFill/>
                </a:ln>
                <a:solidFill>
                  <a:prstClr val="black">
                    <a:lumMod val="95000"/>
                    <a:lumOff val="5000"/>
                  </a:prstClr>
                </a:solidFill>
                <a:effectLst/>
                <a:uLnTx/>
                <a:uFillTx/>
                <a:latin typeface="Calibri" panose="020F0502020204030204" pitchFamily="34" charset="0"/>
                <a:ea typeface="ＭＳ Ｐゴシック" panose="020B0600070205080204" pitchFamily="34" charset="-128"/>
                <a:cs typeface="+mn-cs"/>
              </a:rPr>
              <a:t>etc</a:t>
            </a:r>
            <a:endParaRPr kumimoji="0" lang="en-US" altLang="zh-CN" sz="1700" b="0" i="0" u="none" strike="noStrike" kern="1200" cap="none" spc="0" normalizeH="0" baseline="0" noProof="0" dirty="0">
              <a:ln>
                <a:noFill/>
              </a:ln>
              <a:solidFill>
                <a:prstClr val="black">
                  <a:lumMod val="95000"/>
                  <a:lumOff val="5000"/>
                </a:prstClr>
              </a:solidFill>
              <a:effectLst/>
              <a:uLnTx/>
              <a:uFillTx/>
              <a:latin typeface="Calibri" panose="020F0502020204030204" pitchFamily="34" charset="0"/>
              <a:ea typeface="ＭＳ Ｐゴシック" panose="020B0600070205080204" pitchFamily="34" charset="-128"/>
              <a:cs typeface="+mn-cs"/>
            </a:endParaRPr>
          </a:p>
        </p:txBody>
      </p:sp>
      <p:sp>
        <p:nvSpPr>
          <p:cNvPr id="21510" name="Oval 6">
            <a:extLst>
              <a:ext uri="{FF2B5EF4-FFF2-40B4-BE49-F238E27FC236}">
                <a16:creationId xmlns:a16="http://schemas.microsoft.com/office/drawing/2014/main" id="{7F6C707B-1E9D-46D7-97B6-39BC323FE61C}"/>
              </a:ext>
            </a:extLst>
          </p:cNvPr>
          <p:cNvSpPr>
            <a:spLocks noChangeArrowheads="1"/>
          </p:cNvSpPr>
          <p:nvPr/>
        </p:nvSpPr>
        <p:spPr bwMode="auto">
          <a:xfrm>
            <a:off x="4648200" y="914400"/>
            <a:ext cx="2590800" cy="1295400"/>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
        <p:nvSpPr>
          <p:cNvPr id="21511" name="Oval 7">
            <a:extLst>
              <a:ext uri="{FF2B5EF4-FFF2-40B4-BE49-F238E27FC236}">
                <a16:creationId xmlns:a16="http://schemas.microsoft.com/office/drawing/2014/main" id="{0A932931-3338-405B-8737-6E68A5E204D0}"/>
              </a:ext>
            </a:extLst>
          </p:cNvPr>
          <p:cNvSpPr>
            <a:spLocks noChangeArrowheads="1"/>
          </p:cNvSpPr>
          <p:nvPr/>
        </p:nvSpPr>
        <p:spPr bwMode="auto">
          <a:xfrm>
            <a:off x="4876800" y="2895600"/>
            <a:ext cx="2438400" cy="2209800"/>
          </a:xfrm>
          <a:prstGeom prst="ellipse">
            <a:avLst/>
          </a:prstGeom>
          <a:noFill/>
          <a:ln w="101600">
            <a:solidFill>
              <a:srgbClr val="FF006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
        <p:nvSpPr>
          <p:cNvPr id="21512" name="Oval 8">
            <a:extLst>
              <a:ext uri="{FF2B5EF4-FFF2-40B4-BE49-F238E27FC236}">
                <a16:creationId xmlns:a16="http://schemas.microsoft.com/office/drawing/2014/main" id="{42F6563F-5D75-4CD8-8B59-35929735935F}"/>
              </a:ext>
            </a:extLst>
          </p:cNvPr>
          <p:cNvSpPr>
            <a:spLocks noChangeArrowheads="1"/>
          </p:cNvSpPr>
          <p:nvPr/>
        </p:nvSpPr>
        <p:spPr bwMode="auto">
          <a:xfrm>
            <a:off x="1752600" y="4343400"/>
            <a:ext cx="2590800" cy="1371600"/>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
        <p:nvSpPr>
          <p:cNvPr id="21513" name="Oval 9">
            <a:extLst>
              <a:ext uri="{FF2B5EF4-FFF2-40B4-BE49-F238E27FC236}">
                <a16:creationId xmlns:a16="http://schemas.microsoft.com/office/drawing/2014/main" id="{B752A7A7-B42C-4045-BCAF-73A7ACFFB708}"/>
              </a:ext>
            </a:extLst>
          </p:cNvPr>
          <p:cNvSpPr>
            <a:spLocks noChangeArrowheads="1"/>
          </p:cNvSpPr>
          <p:nvPr/>
        </p:nvSpPr>
        <p:spPr bwMode="auto">
          <a:xfrm>
            <a:off x="7924800" y="4267200"/>
            <a:ext cx="2590800" cy="1371600"/>
          </a:xfrm>
          <a:prstGeom prst="ellipse">
            <a:avLst/>
          </a:pr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
        <p:nvSpPr>
          <p:cNvPr id="21514" name="Line 10">
            <a:extLst>
              <a:ext uri="{FF2B5EF4-FFF2-40B4-BE49-F238E27FC236}">
                <a16:creationId xmlns:a16="http://schemas.microsoft.com/office/drawing/2014/main" id="{5FD85EB0-30B9-49F2-8025-660FA344CF27}"/>
              </a:ext>
            </a:extLst>
          </p:cNvPr>
          <p:cNvSpPr>
            <a:spLocks noChangeShapeType="1"/>
          </p:cNvSpPr>
          <p:nvPr/>
        </p:nvSpPr>
        <p:spPr bwMode="auto">
          <a:xfrm>
            <a:off x="6019800" y="2286000"/>
            <a:ext cx="0" cy="609600"/>
          </a:xfrm>
          <a:prstGeom prst="line">
            <a:avLst/>
          </a:prstGeom>
          <a:noFill/>
          <a:ln w="88900">
            <a:solidFill>
              <a:srgbClr val="F8268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515" name="Line 11">
            <a:extLst>
              <a:ext uri="{FF2B5EF4-FFF2-40B4-BE49-F238E27FC236}">
                <a16:creationId xmlns:a16="http://schemas.microsoft.com/office/drawing/2014/main" id="{86C6EAE0-77DF-4540-97D5-7D6E789A799A}"/>
              </a:ext>
            </a:extLst>
          </p:cNvPr>
          <p:cNvSpPr>
            <a:spLocks noChangeShapeType="1"/>
          </p:cNvSpPr>
          <p:nvPr/>
        </p:nvSpPr>
        <p:spPr bwMode="auto">
          <a:xfrm flipV="1">
            <a:off x="4191000" y="4343400"/>
            <a:ext cx="685800" cy="381000"/>
          </a:xfrm>
          <a:prstGeom prst="line">
            <a:avLst/>
          </a:prstGeom>
          <a:noFill/>
          <a:ln w="88900">
            <a:solidFill>
              <a:srgbClr val="F8268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516" name="Line 12">
            <a:extLst>
              <a:ext uri="{FF2B5EF4-FFF2-40B4-BE49-F238E27FC236}">
                <a16:creationId xmlns:a16="http://schemas.microsoft.com/office/drawing/2014/main" id="{CFE76E16-964D-4D61-864F-3BC49E2B88F1}"/>
              </a:ext>
            </a:extLst>
          </p:cNvPr>
          <p:cNvSpPr>
            <a:spLocks noChangeShapeType="1"/>
          </p:cNvSpPr>
          <p:nvPr/>
        </p:nvSpPr>
        <p:spPr bwMode="auto">
          <a:xfrm flipH="1" flipV="1">
            <a:off x="7315200" y="4343400"/>
            <a:ext cx="685800" cy="304800"/>
          </a:xfrm>
          <a:prstGeom prst="line">
            <a:avLst/>
          </a:prstGeom>
          <a:noFill/>
          <a:ln w="88900">
            <a:solidFill>
              <a:srgbClr val="F8268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1517" name="Picture 13" descr="TN00623_">
            <a:extLst>
              <a:ext uri="{FF2B5EF4-FFF2-40B4-BE49-F238E27FC236}">
                <a16:creationId xmlns:a16="http://schemas.microsoft.com/office/drawing/2014/main" id="{32A722AE-CFFD-4EBC-A1B6-F0FAF804ED8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58200" y="5867401"/>
            <a:ext cx="1905000"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518" name="Group 14">
            <a:extLst>
              <a:ext uri="{FF2B5EF4-FFF2-40B4-BE49-F238E27FC236}">
                <a16:creationId xmlns:a16="http://schemas.microsoft.com/office/drawing/2014/main" id="{5F5BB1FD-C789-4A36-962D-5CC078C15B2D}"/>
              </a:ext>
            </a:extLst>
          </p:cNvPr>
          <p:cNvGrpSpPr>
            <a:grpSpLocks/>
          </p:cNvGrpSpPr>
          <p:nvPr/>
        </p:nvGrpSpPr>
        <p:grpSpPr bwMode="auto">
          <a:xfrm>
            <a:off x="2514600" y="5791200"/>
            <a:ext cx="1905000" cy="744538"/>
            <a:chOff x="1680" y="2832"/>
            <a:chExt cx="2064" cy="1067"/>
          </a:xfrm>
        </p:grpSpPr>
        <p:pic>
          <p:nvPicPr>
            <p:cNvPr id="21522" name="Picture 15" descr="j0235425">
              <a:extLst>
                <a:ext uri="{FF2B5EF4-FFF2-40B4-BE49-F238E27FC236}">
                  <a16:creationId xmlns:a16="http://schemas.microsoft.com/office/drawing/2014/main" id="{C417BB21-D5F7-46D5-B832-1A92388AFA9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80" y="2832"/>
              <a:ext cx="912" cy="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3" name="Picture 16" descr="j0150075">
              <a:extLst>
                <a:ext uri="{FF2B5EF4-FFF2-40B4-BE49-F238E27FC236}">
                  <a16:creationId xmlns:a16="http://schemas.microsoft.com/office/drawing/2014/main" id="{D40F1AF6-78FF-4791-AE2D-590BE9D4784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00" y="2880"/>
              <a:ext cx="1344" cy="1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1519" name="Picture 12" descr="http://t0.gstatic.com/images?q=tbn:ANd9GcR0CBWeKGcXUP7FrMT8wUOHuGWVNVmtGXuUv_6SpFZ_uhRGc3I&amp;t=1&amp;usg=___5WZbVzHK9Mt62Je3gQXfIQ0vsY=">
            <a:extLst>
              <a:ext uri="{FF2B5EF4-FFF2-40B4-BE49-F238E27FC236}">
                <a16:creationId xmlns:a16="http://schemas.microsoft.com/office/drawing/2014/main" id="{E2A515D6-00A9-4E7F-AFEF-68BA15976E9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15200" y="1143001"/>
            <a:ext cx="990600"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0" name="Picture 2" descr="http://t1.gstatic.com/images?q=tbn:ANd9GcRITfWqcRyivmhA9odK2eHFT5uwJzZ6QllfPB58aaBkt9XssuQ&amp;t=1&amp;usg=__x1xMXq_f2VsOwToQMkWz-rPZwsc=">
            <a:extLst>
              <a:ext uri="{FF2B5EF4-FFF2-40B4-BE49-F238E27FC236}">
                <a16:creationId xmlns:a16="http://schemas.microsoft.com/office/drawing/2014/main" id="{E7583DAC-0E18-42F4-844C-D3E5DE702D6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86400" y="152400"/>
            <a:ext cx="884238"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1" name="Picture 4" descr="http://www.freeclipartnow.com/d/43037-2/do-not-enter-sign-01.jpg">
            <a:extLst>
              <a:ext uri="{FF2B5EF4-FFF2-40B4-BE49-F238E27FC236}">
                <a16:creationId xmlns:a16="http://schemas.microsoft.com/office/drawing/2014/main" id="{B696A30C-15A1-4E76-A154-B8C48DC7DB5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33800" y="1143000"/>
            <a:ext cx="838200"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B4FC1-9FE5-4F69-B3F5-7798A44A1B57}"/>
              </a:ext>
            </a:extLst>
          </p:cNvPr>
          <p:cNvSpPr>
            <a:spLocks noGrp="1"/>
          </p:cNvSpPr>
          <p:nvPr>
            <p:ph type="title"/>
          </p:nvPr>
        </p:nvSpPr>
        <p:spPr>
          <a:xfrm>
            <a:off x="75414" y="18256"/>
            <a:ext cx="12116586" cy="858438"/>
          </a:xfrm>
        </p:spPr>
        <p:txBody>
          <a:bodyPr>
            <a:noAutofit/>
          </a:bodyPr>
          <a:lstStyle/>
          <a:p>
            <a:pPr algn="ctr"/>
            <a:r>
              <a:rPr lang="en-US" sz="3200" b="1" dirty="0">
                <a:solidFill>
                  <a:srgbClr val="000066"/>
                </a:solidFill>
                <a:latin typeface="+mn-lt"/>
              </a:rPr>
              <a:t>Enhancing biosafety and biosecurity within medical laboratories</a:t>
            </a:r>
            <a:endParaRPr lang="en-US" sz="3200" b="1" dirty="0">
              <a:solidFill>
                <a:srgbClr val="000066"/>
              </a:solidFill>
            </a:endParaRPr>
          </a:p>
        </p:txBody>
      </p:sp>
      <p:sp>
        <p:nvSpPr>
          <p:cNvPr id="5" name="Content Placeholder 4"/>
          <p:cNvSpPr>
            <a:spLocks noGrp="1"/>
          </p:cNvSpPr>
          <p:nvPr>
            <p:ph idx="1"/>
          </p:nvPr>
        </p:nvSpPr>
        <p:spPr>
          <a:xfrm>
            <a:off x="546755" y="876694"/>
            <a:ext cx="10807045" cy="5300269"/>
          </a:xfrm>
        </p:spPr>
        <p:txBody>
          <a:bodyPr>
            <a:noAutofit/>
          </a:bodyPr>
          <a:lstStyle/>
          <a:p>
            <a:pPr algn="l"/>
            <a:r>
              <a:rPr lang="en-US" sz="3200" b="0" i="0" u="none" strike="noStrike" baseline="0" dirty="0">
                <a:solidFill>
                  <a:srgbClr val="000000"/>
                </a:solidFill>
              </a:rPr>
              <a:t>Many global health bodies have highlighted that COVID-19 outbreak could be hazardous </a:t>
            </a:r>
            <a:r>
              <a:rPr lang="en-US" sz="3200" dirty="0">
                <a:solidFill>
                  <a:srgbClr val="000000"/>
                </a:solidFill>
              </a:rPr>
              <a:t>to </a:t>
            </a:r>
            <a:r>
              <a:rPr lang="en-US" sz="3200" b="0" i="0" u="none" strike="noStrike" baseline="0" dirty="0">
                <a:solidFill>
                  <a:srgbClr val="000000"/>
                </a:solidFill>
              </a:rPr>
              <a:t>health-care professionals.</a:t>
            </a:r>
          </a:p>
          <a:p>
            <a:pPr algn="just"/>
            <a:r>
              <a:rPr lang="en-US" sz="3200" dirty="0">
                <a:solidFill>
                  <a:srgbClr val="000000"/>
                </a:solidFill>
              </a:rPr>
              <a:t>M</a:t>
            </a:r>
            <a:r>
              <a:rPr lang="en-US" sz="3200" b="0" i="0" u="none" strike="noStrike" baseline="0" dirty="0">
                <a:solidFill>
                  <a:srgbClr val="000000"/>
                </a:solidFill>
              </a:rPr>
              <a:t>ost health care workers were afraid of  handling patients</a:t>
            </a:r>
            <a:r>
              <a:rPr lang="en-US" sz="3200" dirty="0">
                <a:solidFill>
                  <a:srgbClr val="000000"/>
                </a:solidFill>
              </a:rPr>
              <a:t> and respiratory specimens.</a:t>
            </a:r>
            <a:endParaRPr lang="en-US" sz="3200" b="0" i="0" u="none" strike="noStrike" baseline="0" dirty="0">
              <a:solidFill>
                <a:srgbClr val="000000"/>
              </a:solidFill>
            </a:endParaRPr>
          </a:p>
          <a:p>
            <a:pPr algn="just"/>
            <a:r>
              <a:rPr lang="en-US" sz="3200" b="0" i="0" u="none" strike="noStrike" baseline="0" dirty="0">
                <a:solidFill>
                  <a:srgbClr val="000000"/>
                </a:solidFill>
              </a:rPr>
              <a:t> WHO and other health agencies developed interim recommendations on biosafety measures to minimize risk of COVID 19 infections.</a:t>
            </a:r>
          </a:p>
          <a:p>
            <a:pPr algn="just"/>
            <a:r>
              <a:rPr lang="en-US" sz="3200" dirty="0">
                <a:solidFill>
                  <a:srgbClr val="000000"/>
                </a:solidFill>
              </a:rPr>
              <a:t>NPHL in collaboration with other agencies sanitized Lab staff and other health care workers on COVID 19 measures and guidance.</a:t>
            </a:r>
            <a:endParaRPr lang="en-US" sz="3200" dirty="0"/>
          </a:p>
        </p:txBody>
      </p:sp>
    </p:spTree>
    <p:extLst>
      <p:ext uri="{BB962C8B-B14F-4D97-AF65-F5344CB8AC3E}">
        <p14:creationId xmlns:p14="http://schemas.microsoft.com/office/powerpoint/2010/main" val="30932441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4D8E2-599D-4D68-AF45-467856FD0064}"/>
              </a:ext>
            </a:extLst>
          </p:cNvPr>
          <p:cNvSpPr>
            <a:spLocks noGrp="1"/>
          </p:cNvSpPr>
          <p:nvPr>
            <p:ph type="title"/>
          </p:nvPr>
        </p:nvSpPr>
        <p:spPr>
          <a:xfrm>
            <a:off x="0" y="365126"/>
            <a:ext cx="5982511" cy="954628"/>
          </a:xfrm>
        </p:spPr>
        <p:txBody>
          <a:bodyPr>
            <a:normAutofit/>
          </a:bodyPr>
          <a:lstStyle/>
          <a:p>
            <a:r>
              <a:rPr lang="en-US" sz="4000" b="1" i="0" u="none" strike="noStrike" baseline="0" dirty="0">
                <a:solidFill>
                  <a:srgbClr val="000066"/>
                </a:solidFill>
                <a:latin typeface="+mn-lt"/>
              </a:rPr>
              <a:t>WHO and CDC GUIDANCE</a:t>
            </a:r>
            <a:endParaRPr lang="en-US" sz="4000" dirty="0">
              <a:solidFill>
                <a:srgbClr val="000066"/>
              </a:solidFill>
              <a:latin typeface="+mn-lt"/>
            </a:endParaRPr>
          </a:p>
        </p:txBody>
      </p:sp>
      <p:pic>
        <p:nvPicPr>
          <p:cNvPr id="5" name="Content Placeholder 4">
            <a:extLst>
              <a:ext uri="{FF2B5EF4-FFF2-40B4-BE49-F238E27FC236}">
                <a16:creationId xmlns:a16="http://schemas.microsoft.com/office/drawing/2014/main" id="{78685CD4-2BB8-42DC-A424-F247EECE23D7}"/>
              </a:ext>
            </a:extLst>
          </p:cNvPr>
          <p:cNvPicPr>
            <a:picLocks noGrp="1" noChangeAspect="1"/>
          </p:cNvPicPr>
          <p:nvPr>
            <p:ph idx="1"/>
          </p:nvPr>
        </p:nvPicPr>
        <p:blipFill>
          <a:blip r:embed="rId2"/>
          <a:stretch>
            <a:fillRect/>
          </a:stretch>
        </p:blipFill>
        <p:spPr>
          <a:xfrm>
            <a:off x="6096000" y="365125"/>
            <a:ext cx="4962030" cy="5772927"/>
          </a:xfrm>
        </p:spPr>
      </p:pic>
      <p:pic>
        <p:nvPicPr>
          <p:cNvPr id="7" name="Picture 6">
            <a:extLst>
              <a:ext uri="{FF2B5EF4-FFF2-40B4-BE49-F238E27FC236}">
                <a16:creationId xmlns:a16="http://schemas.microsoft.com/office/drawing/2014/main" id="{50DC01EF-9354-4CB7-8F68-044A30552FB2}"/>
              </a:ext>
            </a:extLst>
          </p:cNvPr>
          <p:cNvPicPr>
            <a:picLocks noChangeAspect="1"/>
          </p:cNvPicPr>
          <p:nvPr/>
        </p:nvPicPr>
        <p:blipFill>
          <a:blip r:embed="rId3"/>
          <a:stretch>
            <a:fillRect/>
          </a:stretch>
        </p:blipFill>
        <p:spPr>
          <a:xfrm>
            <a:off x="0" y="1689086"/>
            <a:ext cx="5982511" cy="4448965"/>
          </a:xfrm>
          <a:prstGeom prst="rect">
            <a:avLst/>
          </a:prstGeom>
        </p:spPr>
      </p:pic>
      <p:sp>
        <p:nvSpPr>
          <p:cNvPr id="9" name="TextBox 8">
            <a:extLst>
              <a:ext uri="{FF2B5EF4-FFF2-40B4-BE49-F238E27FC236}">
                <a16:creationId xmlns:a16="http://schemas.microsoft.com/office/drawing/2014/main" id="{AD40E900-FC98-4267-BFFD-B5DC0E34BB70}"/>
              </a:ext>
            </a:extLst>
          </p:cNvPr>
          <p:cNvSpPr txBox="1"/>
          <p:nvPr/>
        </p:nvSpPr>
        <p:spPr>
          <a:xfrm>
            <a:off x="78742" y="1319754"/>
            <a:ext cx="6183984" cy="369332"/>
          </a:xfrm>
          <a:prstGeom prst="rect">
            <a:avLst/>
          </a:prstGeom>
          <a:noFill/>
        </p:spPr>
        <p:txBody>
          <a:bodyPr wrap="square">
            <a:spAutoFit/>
          </a:bodyPr>
          <a:lstStyle/>
          <a:p>
            <a:r>
              <a:rPr lang="en-US" dirty="0">
                <a:hlinkClick r:id="rId4"/>
              </a:rPr>
              <a:t>Interim Guidelines for Biosafety and COVID-19 | CDC</a:t>
            </a:r>
            <a:endParaRPr lang="en-US" dirty="0"/>
          </a:p>
        </p:txBody>
      </p:sp>
      <p:sp>
        <p:nvSpPr>
          <p:cNvPr id="8" name="TextBox 7">
            <a:extLst>
              <a:ext uri="{FF2B5EF4-FFF2-40B4-BE49-F238E27FC236}">
                <a16:creationId xmlns:a16="http://schemas.microsoft.com/office/drawing/2014/main" id="{E0C55AD0-B2F8-474F-8A4B-E5D072A42934}"/>
              </a:ext>
            </a:extLst>
          </p:cNvPr>
          <p:cNvSpPr txBox="1"/>
          <p:nvPr/>
        </p:nvSpPr>
        <p:spPr>
          <a:xfrm>
            <a:off x="6096000" y="6138051"/>
            <a:ext cx="5838334" cy="646331"/>
          </a:xfrm>
          <a:prstGeom prst="rect">
            <a:avLst/>
          </a:prstGeom>
          <a:noFill/>
        </p:spPr>
        <p:txBody>
          <a:bodyPr wrap="square">
            <a:spAutoFit/>
          </a:bodyPr>
          <a:lstStyle/>
          <a:p>
            <a:r>
              <a:rPr lang="en-US" dirty="0">
                <a:hlinkClick r:id="rId5"/>
              </a:rPr>
              <a:t>Laboratory biosafety guidance related to coronavirus disease (COVID-19) (who.int)</a:t>
            </a:r>
            <a:endParaRPr lang="en-US" dirty="0"/>
          </a:p>
        </p:txBody>
      </p:sp>
    </p:spTree>
    <p:extLst>
      <p:ext uri="{BB962C8B-B14F-4D97-AF65-F5344CB8AC3E}">
        <p14:creationId xmlns:p14="http://schemas.microsoft.com/office/powerpoint/2010/main" val="10175036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04321-45C0-4B50-8C3A-81A250BEEF8A}"/>
              </a:ext>
            </a:extLst>
          </p:cNvPr>
          <p:cNvSpPr>
            <a:spLocks noGrp="1"/>
          </p:cNvSpPr>
          <p:nvPr>
            <p:ph type="title"/>
          </p:nvPr>
        </p:nvSpPr>
        <p:spPr>
          <a:xfrm>
            <a:off x="266700" y="235670"/>
            <a:ext cx="4588104" cy="971665"/>
          </a:xfrm>
        </p:spPr>
        <p:txBody>
          <a:bodyPr>
            <a:normAutofit/>
          </a:bodyPr>
          <a:lstStyle/>
          <a:p>
            <a:r>
              <a:rPr lang="en-US" b="1" dirty="0">
                <a:solidFill>
                  <a:srgbClr val="000066"/>
                </a:solidFill>
                <a:latin typeface="+mn-lt"/>
              </a:rPr>
              <a:t>Refresher training</a:t>
            </a:r>
          </a:p>
        </p:txBody>
      </p:sp>
      <p:sp>
        <p:nvSpPr>
          <p:cNvPr id="9" name="Content Placeholder 8">
            <a:extLst>
              <a:ext uri="{FF2B5EF4-FFF2-40B4-BE49-F238E27FC236}">
                <a16:creationId xmlns:a16="http://schemas.microsoft.com/office/drawing/2014/main" id="{E73B3EB0-C1C1-4549-8BC4-75AC5FE6CE5F}"/>
              </a:ext>
            </a:extLst>
          </p:cNvPr>
          <p:cNvSpPr>
            <a:spLocks noGrp="1"/>
          </p:cNvSpPr>
          <p:nvPr>
            <p:ph idx="1"/>
          </p:nvPr>
        </p:nvSpPr>
        <p:spPr>
          <a:xfrm>
            <a:off x="266700" y="1390650"/>
            <a:ext cx="4229100" cy="4833169"/>
          </a:xfrm>
        </p:spPr>
        <p:txBody>
          <a:bodyPr>
            <a:normAutofit/>
          </a:bodyPr>
          <a:lstStyle/>
          <a:p>
            <a:r>
              <a:rPr lang="en-US" sz="2000" dirty="0"/>
              <a:t>Coordinated by the National Biosafety biosecurity unit at the NPHL</a:t>
            </a:r>
          </a:p>
          <a:p>
            <a:r>
              <a:rPr lang="en-US" sz="2000" dirty="0"/>
              <a:t>Done using the pool of TOTs trained through the PEPFAR program </a:t>
            </a:r>
          </a:p>
          <a:p>
            <a:r>
              <a:rPr lang="en-US" sz="2000" dirty="0"/>
              <a:t>County and facility level support through the PEPFAR implementing partner</a:t>
            </a:r>
          </a:p>
          <a:p>
            <a:r>
              <a:rPr lang="en-US" sz="2000" dirty="0"/>
              <a:t>Adequate support for the National and County Teams leading to training success</a:t>
            </a:r>
          </a:p>
          <a:p>
            <a:r>
              <a:rPr lang="en-US" sz="2000" dirty="0"/>
              <a:t>Participation and training completion done through an individual knowledge assessment</a:t>
            </a:r>
          </a:p>
        </p:txBody>
      </p:sp>
      <p:graphicFrame>
        <p:nvGraphicFramePr>
          <p:cNvPr id="7" name="Content Placeholder 3">
            <a:extLst>
              <a:ext uri="{FF2B5EF4-FFF2-40B4-BE49-F238E27FC236}">
                <a16:creationId xmlns:a16="http://schemas.microsoft.com/office/drawing/2014/main" id="{59C8D32E-CC4F-45BF-B968-CF8545521E6C}"/>
              </a:ext>
            </a:extLst>
          </p:cNvPr>
          <p:cNvGraphicFramePr>
            <a:graphicFrameLocks/>
          </p:cNvGraphicFramePr>
          <p:nvPr>
            <p:extLst>
              <p:ext uri="{D42A27DB-BD31-4B8C-83A1-F6EECF244321}">
                <p14:modId xmlns:p14="http://schemas.microsoft.com/office/powerpoint/2010/main" val="2063820029"/>
              </p:ext>
            </p:extLst>
          </p:nvPr>
        </p:nvGraphicFramePr>
        <p:xfrm>
          <a:off x="4760536" y="235670"/>
          <a:ext cx="6660836" cy="6165134"/>
        </p:xfrm>
        <a:graphic>
          <a:graphicData uri="http://schemas.openxmlformats.org/drawingml/2006/table">
            <a:tbl>
              <a:tblPr firstRow="1" firstCol="1" bandRow="1">
                <a:tableStyleId>{5C22544A-7EE6-4342-B048-85BDC9FD1C3A}</a:tableStyleId>
              </a:tblPr>
              <a:tblGrid>
                <a:gridCol w="2250850">
                  <a:extLst>
                    <a:ext uri="{9D8B030D-6E8A-4147-A177-3AD203B41FA5}">
                      <a16:colId xmlns:a16="http://schemas.microsoft.com/office/drawing/2014/main" val="1295453189"/>
                    </a:ext>
                  </a:extLst>
                </a:gridCol>
                <a:gridCol w="3814432">
                  <a:extLst>
                    <a:ext uri="{9D8B030D-6E8A-4147-A177-3AD203B41FA5}">
                      <a16:colId xmlns:a16="http://schemas.microsoft.com/office/drawing/2014/main" val="4264959552"/>
                    </a:ext>
                  </a:extLst>
                </a:gridCol>
                <a:gridCol w="595554">
                  <a:extLst>
                    <a:ext uri="{9D8B030D-6E8A-4147-A177-3AD203B41FA5}">
                      <a16:colId xmlns:a16="http://schemas.microsoft.com/office/drawing/2014/main" val="3063434032"/>
                    </a:ext>
                  </a:extLst>
                </a:gridCol>
              </a:tblGrid>
              <a:tr h="307653">
                <a:tc gridSpan="3">
                  <a:txBody>
                    <a:bodyPr/>
                    <a:lstStyle/>
                    <a:p>
                      <a:pPr marL="0" marR="0" algn="ctr">
                        <a:spcBef>
                          <a:spcPts val="0"/>
                        </a:spcBef>
                        <a:spcAft>
                          <a:spcPts val="0"/>
                        </a:spcAft>
                      </a:pPr>
                      <a:r>
                        <a:rPr lang="en-US" sz="1500">
                          <a:effectLst/>
                        </a:rPr>
                        <a:t>Biosafety refresher trainings in the Context of COVID-19</a:t>
                      </a:r>
                      <a:endParaRPr lang="en-US" sz="2000">
                        <a:effectLst/>
                        <a:latin typeface="Calibri" panose="020F0502020204030204" pitchFamily="34" charset="0"/>
                        <a:ea typeface="Calibri" panose="020F0502020204030204" pitchFamily="34" charset="0"/>
                      </a:endParaRPr>
                    </a:p>
                  </a:txBody>
                  <a:tcPr marL="57676" marR="57676" marT="0"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83538811"/>
                  </a:ext>
                </a:extLst>
              </a:tr>
              <a:tr h="247329">
                <a:tc>
                  <a:txBody>
                    <a:bodyPr/>
                    <a:lstStyle/>
                    <a:p>
                      <a:pPr marL="0" marR="0">
                        <a:spcBef>
                          <a:spcPts val="0"/>
                        </a:spcBef>
                        <a:spcAft>
                          <a:spcPts val="0"/>
                        </a:spcAft>
                      </a:pPr>
                      <a:r>
                        <a:rPr lang="en-US" sz="1200">
                          <a:effectLst/>
                        </a:rPr>
                        <a:t>Session</a:t>
                      </a:r>
                      <a:endParaRPr lang="en-US" sz="2000">
                        <a:effectLst/>
                        <a:latin typeface="Calibri" panose="020F0502020204030204" pitchFamily="34" charset="0"/>
                        <a:ea typeface="Calibri" panose="020F0502020204030204" pitchFamily="34" charset="0"/>
                      </a:endParaRPr>
                    </a:p>
                  </a:txBody>
                  <a:tcPr marL="57676" marR="57676" marT="0" marB="0" anchor="ctr"/>
                </a:tc>
                <a:tc>
                  <a:txBody>
                    <a:bodyPr/>
                    <a:lstStyle/>
                    <a:p>
                      <a:pPr marL="0" marR="0">
                        <a:spcBef>
                          <a:spcPts val="0"/>
                        </a:spcBef>
                        <a:spcAft>
                          <a:spcPts val="0"/>
                        </a:spcAft>
                      </a:pPr>
                      <a:r>
                        <a:rPr lang="en-US" sz="1200">
                          <a:effectLst/>
                        </a:rPr>
                        <a:t>Institution/Counties</a:t>
                      </a:r>
                      <a:endParaRPr lang="en-US" sz="2000">
                        <a:effectLst/>
                        <a:latin typeface="Calibri" panose="020F0502020204030204" pitchFamily="34" charset="0"/>
                        <a:ea typeface="Calibri" panose="020F0502020204030204" pitchFamily="34" charset="0"/>
                      </a:endParaRPr>
                    </a:p>
                  </a:txBody>
                  <a:tcPr marL="57676" marR="57676" marT="0" marB="0" anchor="ctr"/>
                </a:tc>
                <a:tc>
                  <a:txBody>
                    <a:bodyPr/>
                    <a:lstStyle/>
                    <a:p>
                      <a:pPr marL="0" marR="0">
                        <a:spcBef>
                          <a:spcPts val="0"/>
                        </a:spcBef>
                        <a:spcAft>
                          <a:spcPts val="0"/>
                        </a:spcAft>
                      </a:pPr>
                      <a:r>
                        <a:rPr lang="en-US" sz="1200">
                          <a:effectLst/>
                        </a:rPr>
                        <a:t>Total</a:t>
                      </a:r>
                      <a:endParaRPr lang="en-US" sz="2000">
                        <a:effectLst/>
                        <a:latin typeface="Calibri" panose="020F0502020204030204" pitchFamily="34" charset="0"/>
                        <a:ea typeface="Calibri" panose="020F0502020204030204" pitchFamily="34" charset="0"/>
                      </a:endParaRPr>
                    </a:p>
                  </a:txBody>
                  <a:tcPr marL="57676" marR="57676" marT="0" marB="0" anchor="ctr"/>
                </a:tc>
                <a:extLst>
                  <a:ext uri="{0D108BD9-81ED-4DB2-BD59-A6C34878D82A}">
                    <a16:rowId xmlns:a16="http://schemas.microsoft.com/office/drawing/2014/main" val="3267110559"/>
                  </a:ext>
                </a:extLst>
              </a:tr>
              <a:tr h="651501">
                <a:tc>
                  <a:txBody>
                    <a:bodyPr/>
                    <a:lstStyle/>
                    <a:p>
                      <a:pPr marL="0" marR="0">
                        <a:spcBef>
                          <a:spcPts val="0"/>
                        </a:spcBef>
                        <a:spcAft>
                          <a:spcPts val="0"/>
                        </a:spcAft>
                      </a:pPr>
                      <a:r>
                        <a:rPr lang="en-US" sz="1200">
                          <a:effectLst/>
                        </a:rPr>
                        <a:t>Special VL/EID Lab training</a:t>
                      </a:r>
                      <a:endParaRPr lang="en-US" sz="2000">
                        <a:effectLst/>
                        <a:latin typeface="Calibri" panose="020F0502020204030204" pitchFamily="34" charset="0"/>
                        <a:ea typeface="Calibri" panose="020F0502020204030204" pitchFamily="34" charset="0"/>
                      </a:endParaRPr>
                    </a:p>
                  </a:txBody>
                  <a:tcPr marL="57676" marR="57676" marT="0" marB="0" anchor="ctr"/>
                </a:tc>
                <a:tc rowSpan="2">
                  <a:txBody>
                    <a:bodyPr/>
                    <a:lstStyle/>
                    <a:p>
                      <a:pPr marL="0" marR="0">
                        <a:spcBef>
                          <a:spcPts val="0"/>
                        </a:spcBef>
                        <a:spcAft>
                          <a:spcPts val="0"/>
                        </a:spcAft>
                      </a:pPr>
                      <a:r>
                        <a:rPr lang="en-US" sz="1200">
                          <a:effectLst/>
                        </a:rPr>
                        <a:t>AMPATHPlus care laboratory-Eldoret, Coast General Hospital, KEMRI Alupe -HIV lab, KEMRI HIV Lab- Kisumu, KEMRI HIV Lab- Nairobi, KEMRI/WRP CRC Lab Kericho, National HIV Reference Laboratory, Nyumbani Diagnostic Laboratory Staffs</a:t>
                      </a:r>
                      <a:endParaRPr lang="en-US" sz="2000">
                        <a:effectLst/>
                        <a:latin typeface="Calibri" panose="020F0502020204030204" pitchFamily="34" charset="0"/>
                        <a:ea typeface="Calibri" panose="020F0502020204030204" pitchFamily="34" charset="0"/>
                      </a:endParaRPr>
                    </a:p>
                  </a:txBody>
                  <a:tcPr marL="57676" marR="57676" marT="0" marB="0" anchor="ctr"/>
                </a:tc>
                <a:tc rowSpan="2">
                  <a:txBody>
                    <a:bodyPr/>
                    <a:lstStyle/>
                    <a:p>
                      <a:pPr marL="0" marR="0">
                        <a:spcBef>
                          <a:spcPts val="0"/>
                        </a:spcBef>
                        <a:spcAft>
                          <a:spcPts val="0"/>
                        </a:spcAft>
                      </a:pPr>
                      <a:r>
                        <a:rPr lang="en-US" sz="1200">
                          <a:effectLst/>
                        </a:rPr>
                        <a:t>100</a:t>
                      </a:r>
                      <a:endParaRPr lang="en-US" sz="2000">
                        <a:effectLst/>
                        <a:latin typeface="Calibri" panose="020F0502020204030204" pitchFamily="34" charset="0"/>
                        <a:ea typeface="Calibri" panose="020F0502020204030204" pitchFamily="34" charset="0"/>
                      </a:endParaRPr>
                    </a:p>
                  </a:txBody>
                  <a:tcPr marL="57676" marR="57676" marT="0" marB="0" anchor="ctr"/>
                </a:tc>
                <a:extLst>
                  <a:ext uri="{0D108BD9-81ED-4DB2-BD59-A6C34878D82A}">
                    <a16:rowId xmlns:a16="http://schemas.microsoft.com/office/drawing/2014/main" val="2162043964"/>
                  </a:ext>
                </a:extLst>
              </a:tr>
              <a:tr h="651501">
                <a:tc>
                  <a:txBody>
                    <a:bodyPr/>
                    <a:lstStyle/>
                    <a:p>
                      <a:pPr marL="0" marR="0">
                        <a:spcBef>
                          <a:spcPts val="0"/>
                        </a:spcBef>
                        <a:spcAft>
                          <a:spcPts val="0"/>
                        </a:spcAft>
                      </a:pPr>
                      <a:r>
                        <a:rPr lang="en-US" sz="1200" dirty="0">
                          <a:effectLst/>
                        </a:rPr>
                        <a:t>16</a:t>
                      </a:r>
                      <a:r>
                        <a:rPr lang="en-US" sz="1200" baseline="30000" dirty="0">
                          <a:effectLst/>
                        </a:rPr>
                        <a:t>th</a:t>
                      </a:r>
                      <a:r>
                        <a:rPr lang="en-US" sz="1200" dirty="0">
                          <a:effectLst/>
                        </a:rPr>
                        <a:t> April 2020</a:t>
                      </a:r>
                      <a:endParaRPr lang="en-US" sz="2000" dirty="0">
                        <a:effectLst/>
                        <a:latin typeface="Calibri" panose="020F0502020204030204" pitchFamily="34" charset="0"/>
                        <a:ea typeface="Calibri" panose="020F0502020204030204" pitchFamily="34" charset="0"/>
                      </a:endParaRPr>
                    </a:p>
                  </a:txBody>
                  <a:tcPr marL="57676" marR="57676" marT="0"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94628259"/>
                  </a:ext>
                </a:extLst>
              </a:tr>
              <a:tr h="247329">
                <a:tc>
                  <a:txBody>
                    <a:bodyPr/>
                    <a:lstStyle/>
                    <a:p>
                      <a:pPr marL="0" marR="0">
                        <a:spcBef>
                          <a:spcPts val="0"/>
                        </a:spcBef>
                        <a:spcAft>
                          <a:spcPts val="0"/>
                        </a:spcAft>
                      </a:pPr>
                      <a:r>
                        <a:rPr lang="en-US" sz="1200">
                          <a:effectLst/>
                        </a:rPr>
                        <a:t>Session 1, June 11th</a:t>
                      </a:r>
                      <a:endParaRPr lang="en-US" sz="2000">
                        <a:effectLst/>
                        <a:latin typeface="Calibri" panose="020F0502020204030204" pitchFamily="34" charset="0"/>
                        <a:ea typeface="Calibri" panose="020F0502020204030204" pitchFamily="34" charset="0"/>
                      </a:endParaRPr>
                    </a:p>
                  </a:txBody>
                  <a:tcPr marL="57676" marR="57676" marT="0" marB="0" anchor="ctr"/>
                </a:tc>
                <a:tc>
                  <a:txBody>
                    <a:bodyPr/>
                    <a:lstStyle/>
                    <a:p>
                      <a:pPr marL="0" marR="0">
                        <a:spcBef>
                          <a:spcPts val="0"/>
                        </a:spcBef>
                        <a:spcAft>
                          <a:spcPts val="0"/>
                        </a:spcAft>
                      </a:pPr>
                      <a:r>
                        <a:rPr lang="en-US" sz="1200">
                          <a:effectLst/>
                        </a:rPr>
                        <a:t>Siaya, Migori, Busia, Kwale</a:t>
                      </a:r>
                      <a:endParaRPr lang="en-US" sz="2000">
                        <a:effectLst/>
                        <a:latin typeface="Calibri" panose="020F0502020204030204" pitchFamily="34" charset="0"/>
                        <a:ea typeface="Calibri" panose="020F0502020204030204" pitchFamily="34" charset="0"/>
                      </a:endParaRPr>
                    </a:p>
                  </a:txBody>
                  <a:tcPr marL="57676" marR="57676" marT="0" marB="0" anchor="ctr"/>
                </a:tc>
                <a:tc>
                  <a:txBody>
                    <a:bodyPr/>
                    <a:lstStyle/>
                    <a:p>
                      <a:pPr marL="0" marR="0">
                        <a:spcBef>
                          <a:spcPts val="0"/>
                        </a:spcBef>
                        <a:spcAft>
                          <a:spcPts val="0"/>
                        </a:spcAft>
                      </a:pPr>
                      <a:r>
                        <a:rPr lang="en-US" sz="1200">
                          <a:effectLst/>
                        </a:rPr>
                        <a:t>132</a:t>
                      </a:r>
                      <a:endParaRPr lang="en-US" sz="2000">
                        <a:effectLst/>
                        <a:latin typeface="Calibri" panose="020F0502020204030204" pitchFamily="34" charset="0"/>
                        <a:ea typeface="Calibri" panose="020F0502020204030204" pitchFamily="34" charset="0"/>
                      </a:endParaRPr>
                    </a:p>
                  </a:txBody>
                  <a:tcPr marL="57676" marR="57676" marT="0" marB="0" anchor="ctr"/>
                </a:tc>
                <a:extLst>
                  <a:ext uri="{0D108BD9-81ED-4DB2-BD59-A6C34878D82A}">
                    <a16:rowId xmlns:a16="http://schemas.microsoft.com/office/drawing/2014/main" val="675088115"/>
                  </a:ext>
                </a:extLst>
              </a:tr>
              <a:tr h="247329">
                <a:tc>
                  <a:txBody>
                    <a:bodyPr/>
                    <a:lstStyle/>
                    <a:p>
                      <a:pPr marL="0" marR="0">
                        <a:spcBef>
                          <a:spcPts val="0"/>
                        </a:spcBef>
                        <a:spcAft>
                          <a:spcPts val="0"/>
                        </a:spcAft>
                      </a:pPr>
                      <a:r>
                        <a:rPr lang="en-US" sz="1200">
                          <a:effectLst/>
                        </a:rPr>
                        <a:t>Session 2, 15</a:t>
                      </a:r>
                      <a:r>
                        <a:rPr lang="en-US" sz="1200" baseline="30000">
                          <a:effectLst/>
                        </a:rPr>
                        <a:t>th</a:t>
                      </a:r>
                      <a:r>
                        <a:rPr lang="en-US" sz="1200">
                          <a:effectLst/>
                        </a:rPr>
                        <a:t> June</a:t>
                      </a:r>
                      <a:endParaRPr lang="en-US" sz="2000">
                        <a:effectLst/>
                        <a:latin typeface="Calibri" panose="020F0502020204030204" pitchFamily="34" charset="0"/>
                        <a:ea typeface="Calibri" panose="020F0502020204030204" pitchFamily="34" charset="0"/>
                      </a:endParaRPr>
                    </a:p>
                  </a:txBody>
                  <a:tcPr marL="57676" marR="57676" marT="0" marB="0" anchor="ctr"/>
                </a:tc>
                <a:tc>
                  <a:txBody>
                    <a:bodyPr/>
                    <a:lstStyle/>
                    <a:p>
                      <a:pPr marL="0" marR="0">
                        <a:spcBef>
                          <a:spcPts val="0"/>
                        </a:spcBef>
                        <a:spcAft>
                          <a:spcPts val="0"/>
                        </a:spcAft>
                      </a:pPr>
                      <a:r>
                        <a:rPr lang="en-US" sz="1200">
                          <a:effectLst/>
                        </a:rPr>
                        <a:t>Nairobi, Kajiado, Mombasa</a:t>
                      </a:r>
                      <a:endParaRPr lang="en-US" sz="2000">
                        <a:effectLst/>
                        <a:latin typeface="Calibri" panose="020F0502020204030204" pitchFamily="34" charset="0"/>
                        <a:ea typeface="Calibri" panose="020F0502020204030204" pitchFamily="34" charset="0"/>
                      </a:endParaRPr>
                    </a:p>
                  </a:txBody>
                  <a:tcPr marL="57676" marR="57676" marT="0" marB="0" anchor="ctr"/>
                </a:tc>
                <a:tc>
                  <a:txBody>
                    <a:bodyPr/>
                    <a:lstStyle/>
                    <a:p>
                      <a:pPr marL="0" marR="0">
                        <a:spcBef>
                          <a:spcPts val="0"/>
                        </a:spcBef>
                        <a:spcAft>
                          <a:spcPts val="0"/>
                        </a:spcAft>
                      </a:pPr>
                      <a:r>
                        <a:rPr lang="en-US" sz="1200">
                          <a:effectLst/>
                        </a:rPr>
                        <a:t>56</a:t>
                      </a:r>
                      <a:endParaRPr lang="en-US" sz="2000">
                        <a:effectLst/>
                        <a:latin typeface="Calibri" panose="020F0502020204030204" pitchFamily="34" charset="0"/>
                        <a:ea typeface="Calibri" panose="020F0502020204030204" pitchFamily="34" charset="0"/>
                      </a:endParaRPr>
                    </a:p>
                  </a:txBody>
                  <a:tcPr marL="57676" marR="57676" marT="0" marB="0" anchor="ctr"/>
                </a:tc>
                <a:extLst>
                  <a:ext uri="{0D108BD9-81ED-4DB2-BD59-A6C34878D82A}">
                    <a16:rowId xmlns:a16="http://schemas.microsoft.com/office/drawing/2014/main" val="4142243680"/>
                  </a:ext>
                </a:extLst>
              </a:tr>
              <a:tr h="247329">
                <a:tc>
                  <a:txBody>
                    <a:bodyPr/>
                    <a:lstStyle/>
                    <a:p>
                      <a:pPr marL="0" marR="0">
                        <a:spcBef>
                          <a:spcPts val="0"/>
                        </a:spcBef>
                        <a:spcAft>
                          <a:spcPts val="0"/>
                        </a:spcAft>
                      </a:pPr>
                      <a:r>
                        <a:rPr lang="en-US" sz="1200">
                          <a:effectLst/>
                        </a:rPr>
                        <a:t>Session 3, 17</a:t>
                      </a:r>
                      <a:r>
                        <a:rPr lang="en-US" sz="1200" baseline="30000">
                          <a:effectLst/>
                        </a:rPr>
                        <a:t>th</a:t>
                      </a:r>
                      <a:r>
                        <a:rPr lang="en-US" sz="1200">
                          <a:effectLst/>
                        </a:rPr>
                        <a:t> June</a:t>
                      </a:r>
                      <a:endParaRPr lang="en-US" sz="2000">
                        <a:effectLst/>
                        <a:latin typeface="Calibri" panose="020F0502020204030204" pitchFamily="34" charset="0"/>
                        <a:ea typeface="Calibri" panose="020F0502020204030204" pitchFamily="34" charset="0"/>
                      </a:endParaRPr>
                    </a:p>
                  </a:txBody>
                  <a:tcPr marL="57676" marR="57676" marT="0" marB="0" anchor="ctr"/>
                </a:tc>
                <a:tc>
                  <a:txBody>
                    <a:bodyPr/>
                    <a:lstStyle/>
                    <a:p>
                      <a:pPr marL="0" marR="0">
                        <a:spcBef>
                          <a:spcPts val="0"/>
                        </a:spcBef>
                        <a:spcAft>
                          <a:spcPts val="0"/>
                        </a:spcAft>
                      </a:pPr>
                      <a:r>
                        <a:rPr lang="en-US" sz="1200">
                          <a:effectLst/>
                        </a:rPr>
                        <a:t>Kisumu, Kisii, Homabay, Bungoma</a:t>
                      </a:r>
                      <a:endParaRPr lang="en-US" sz="2000">
                        <a:effectLst/>
                        <a:latin typeface="Calibri" panose="020F0502020204030204" pitchFamily="34" charset="0"/>
                        <a:ea typeface="Calibri" panose="020F0502020204030204" pitchFamily="34" charset="0"/>
                      </a:endParaRPr>
                    </a:p>
                  </a:txBody>
                  <a:tcPr marL="57676" marR="57676" marT="0" marB="0" anchor="ctr"/>
                </a:tc>
                <a:tc>
                  <a:txBody>
                    <a:bodyPr/>
                    <a:lstStyle/>
                    <a:p>
                      <a:pPr marL="0" marR="0">
                        <a:spcBef>
                          <a:spcPts val="0"/>
                        </a:spcBef>
                        <a:spcAft>
                          <a:spcPts val="0"/>
                        </a:spcAft>
                      </a:pPr>
                      <a:r>
                        <a:rPr lang="en-US" sz="1200">
                          <a:effectLst/>
                        </a:rPr>
                        <a:t>268</a:t>
                      </a:r>
                      <a:endParaRPr lang="en-US" sz="2000">
                        <a:effectLst/>
                        <a:latin typeface="Calibri" panose="020F0502020204030204" pitchFamily="34" charset="0"/>
                        <a:ea typeface="Calibri" panose="020F0502020204030204" pitchFamily="34" charset="0"/>
                      </a:endParaRPr>
                    </a:p>
                  </a:txBody>
                  <a:tcPr marL="57676" marR="57676" marT="0" marB="0" anchor="ctr"/>
                </a:tc>
                <a:extLst>
                  <a:ext uri="{0D108BD9-81ED-4DB2-BD59-A6C34878D82A}">
                    <a16:rowId xmlns:a16="http://schemas.microsoft.com/office/drawing/2014/main" val="110180944"/>
                  </a:ext>
                </a:extLst>
              </a:tr>
              <a:tr h="247329">
                <a:tc>
                  <a:txBody>
                    <a:bodyPr/>
                    <a:lstStyle/>
                    <a:p>
                      <a:pPr marL="0" marR="0">
                        <a:spcBef>
                          <a:spcPts val="0"/>
                        </a:spcBef>
                        <a:spcAft>
                          <a:spcPts val="0"/>
                        </a:spcAft>
                      </a:pPr>
                      <a:r>
                        <a:rPr lang="en-US" sz="1200">
                          <a:effectLst/>
                        </a:rPr>
                        <a:t>Session 4, 18</a:t>
                      </a:r>
                      <a:r>
                        <a:rPr lang="en-US" sz="1200" baseline="30000">
                          <a:effectLst/>
                        </a:rPr>
                        <a:t>th</a:t>
                      </a:r>
                      <a:r>
                        <a:rPr lang="en-US" sz="1200">
                          <a:effectLst/>
                        </a:rPr>
                        <a:t> June</a:t>
                      </a:r>
                      <a:endParaRPr lang="en-US" sz="2000">
                        <a:effectLst/>
                        <a:latin typeface="Calibri" panose="020F0502020204030204" pitchFamily="34" charset="0"/>
                        <a:ea typeface="Calibri" panose="020F0502020204030204" pitchFamily="34" charset="0"/>
                      </a:endParaRPr>
                    </a:p>
                  </a:txBody>
                  <a:tcPr marL="57676" marR="57676" marT="0" marB="0" anchor="ctr"/>
                </a:tc>
                <a:tc>
                  <a:txBody>
                    <a:bodyPr/>
                    <a:lstStyle/>
                    <a:p>
                      <a:pPr marL="0" marR="0">
                        <a:spcBef>
                          <a:spcPts val="0"/>
                        </a:spcBef>
                        <a:spcAft>
                          <a:spcPts val="0"/>
                        </a:spcAft>
                      </a:pPr>
                      <a:r>
                        <a:rPr lang="en-US" sz="1200">
                          <a:effectLst/>
                        </a:rPr>
                        <a:t>Kitui, Kilifi, Bomet, Baringo, Elgeyo Marakwet</a:t>
                      </a:r>
                      <a:endParaRPr lang="en-US" sz="2000">
                        <a:effectLst/>
                        <a:latin typeface="Calibri" panose="020F0502020204030204" pitchFamily="34" charset="0"/>
                        <a:ea typeface="Calibri" panose="020F0502020204030204" pitchFamily="34" charset="0"/>
                      </a:endParaRPr>
                    </a:p>
                  </a:txBody>
                  <a:tcPr marL="57676" marR="57676" marT="0" marB="0" anchor="ctr"/>
                </a:tc>
                <a:tc>
                  <a:txBody>
                    <a:bodyPr/>
                    <a:lstStyle/>
                    <a:p>
                      <a:pPr marL="0" marR="0">
                        <a:spcBef>
                          <a:spcPts val="0"/>
                        </a:spcBef>
                        <a:spcAft>
                          <a:spcPts val="0"/>
                        </a:spcAft>
                      </a:pPr>
                      <a:r>
                        <a:rPr lang="en-US" sz="1200">
                          <a:effectLst/>
                        </a:rPr>
                        <a:t>169</a:t>
                      </a:r>
                      <a:endParaRPr lang="en-US" sz="2000">
                        <a:effectLst/>
                        <a:latin typeface="Calibri" panose="020F0502020204030204" pitchFamily="34" charset="0"/>
                        <a:ea typeface="Calibri" panose="020F0502020204030204" pitchFamily="34" charset="0"/>
                      </a:endParaRPr>
                    </a:p>
                  </a:txBody>
                  <a:tcPr marL="57676" marR="57676" marT="0" marB="0" anchor="ctr"/>
                </a:tc>
                <a:extLst>
                  <a:ext uri="{0D108BD9-81ED-4DB2-BD59-A6C34878D82A}">
                    <a16:rowId xmlns:a16="http://schemas.microsoft.com/office/drawing/2014/main" val="1717947881"/>
                  </a:ext>
                </a:extLst>
              </a:tr>
              <a:tr h="247329">
                <a:tc>
                  <a:txBody>
                    <a:bodyPr/>
                    <a:lstStyle/>
                    <a:p>
                      <a:pPr marL="0" marR="0">
                        <a:spcBef>
                          <a:spcPts val="0"/>
                        </a:spcBef>
                        <a:spcAft>
                          <a:spcPts val="0"/>
                        </a:spcAft>
                      </a:pPr>
                      <a:r>
                        <a:rPr lang="en-US" sz="1200">
                          <a:effectLst/>
                        </a:rPr>
                        <a:t>Session 5, 25</a:t>
                      </a:r>
                      <a:r>
                        <a:rPr lang="en-US" sz="1200" baseline="30000">
                          <a:effectLst/>
                        </a:rPr>
                        <a:t>th</a:t>
                      </a:r>
                      <a:r>
                        <a:rPr lang="en-US" sz="1200">
                          <a:effectLst/>
                        </a:rPr>
                        <a:t> June</a:t>
                      </a:r>
                      <a:endParaRPr lang="en-US" sz="2000">
                        <a:effectLst/>
                        <a:latin typeface="Calibri" panose="020F0502020204030204" pitchFamily="34" charset="0"/>
                        <a:ea typeface="Calibri" panose="020F0502020204030204" pitchFamily="34" charset="0"/>
                      </a:endParaRPr>
                    </a:p>
                  </a:txBody>
                  <a:tcPr marL="57676" marR="57676" marT="0" marB="0" anchor="ctr"/>
                </a:tc>
                <a:tc>
                  <a:txBody>
                    <a:bodyPr/>
                    <a:lstStyle/>
                    <a:p>
                      <a:pPr marL="0" marR="0">
                        <a:spcBef>
                          <a:spcPts val="0"/>
                        </a:spcBef>
                        <a:spcAft>
                          <a:spcPts val="0"/>
                        </a:spcAft>
                      </a:pPr>
                      <a:r>
                        <a:rPr lang="en-US" sz="1200">
                          <a:effectLst/>
                        </a:rPr>
                        <a:t>Murang’a, Kiambu, Kirinyaga, Machakos</a:t>
                      </a:r>
                      <a:endParaRPr lang="en-US" sz="2000">
                        <a:effectLst/>
                        <a:latin typeface="Calibri" panose="020F0502020204030204" pitchFamily="34" charset="0"/>
                        <a:ea typeface="Calibri" panose="020F0502020204030204" pitchFamily="34" charset="0"/>
                      </a:endParaRPr>
                    </a:p>
                  </a:txBody>
                  <a:tcPr marL="57676" marR="57676" marT="0" marB="0" anchor="ctr"/>
                </a:tc>
                <a:tc>
                  <a:txBody>
                    <a:bodyPr/>
                    <a:lstStyle/>
                    <a:p>
                      <a:pPr marL="0" marR="0">
                        <a:spcBef>
                          <a:spcPts val="0"/>
                        </a:spcBef>
                        <a:spcAft>
                          <a:spcPts val="0"/>
                        </a:spcAft>
                      </a:pPr>
                      <a:r>
                        <a:rPr lang="en-US" sz="1200">
                          <a:effectLst/>
                        </a:rPr>
                        <a:t>354</a:t>
                      </a:r>
                      <a:endParaRPr lang="en-US" sz="2000">
                        <a:effectLst/>
                        <a:latin typeface="Calibri" panose="020F0502020204030204" pitchFamily="34" charset="0"/>
                        <a:ea typeface="Calibri" panose="020F0502020204030204" pitchFamily="34" charset="0"/>
                      </a:endParaRPr>
                    </a:p>
                  </a:txBody>
                  <a:tcPr marL="57676" marR="57676" marT="0" marB="0" anchor="ctr"/>
                </a:tc>
                <a:extLst>
                  <a:ext uri="{0D108BD9-81ED-4DB2-BD59-A6C34878D82A}">
                    <a16:rowId xmlns:a16="http://schemas.microsoft.com/office/drawing/2014/main" val="3999725822"/>
                  </a:ext>
                </a:extLst>
              </a:tr>
              <a:tr h="247329">
                <a:tc>
                  <a:txBody>
                    <a:bodyPr/>
                    <a:lstStyle/>
                    <a:p>
                      <a:pPr marL="0" marR="0">
                        <a:spcBef>
                          <a:spcPts val="0"/>
                        </a:spcBef>
                        <a:spcAft>
                          <a:spcPts val="0"/>
                        </a:spcAft>
                      </a:pPr>
                      <a:r>
                        <a:rPr lang="en-US" sz="1200">
                          <a:effectLst/>
                        </a:rPr>
                        <a:t>Session 6,July 1st</a:t>
                      </a:r>
                      <a:endParaRPr lang="en-US" sz="2000">
                        <a:effectLst/>
                        <a:latin typeface="Calibri" panose="020F0502020204030204" pitchFamily="34" charset="0"/>
                        <a:ea typeface="Calibri" panose="020F0502020204030204" pitchFamily="34" charset="0"/>
                      </a:endParaRPr>
                    </a:p>
                  </a:txBody>
                  <a:tcPr marL="57676" marR="57676" marT="0" marB="0" anchor="ctr"/>
                </a:tc>
                <a:tc>
                  <a:txBody>
                    <a:bodyPr/>
                    <a:lstStyle/>
                    <a:p>
                      <a:pPr marL="0" marR="0">
                        <a:spcBef>
                          <a:spcPts val="0"/>
                        </a:spcBef>
                        <a:spcAft>
                          <a:spcPts val="0"/>
                        </a:spcAft>
                      </a:pPr>
                      <a:r>
                        <a:rPr lang="en-US" sz="1200">
                          <a:effectLst/>
                        </a:rPr>
                        <a:t>Isiolo, Wajir, Makueni, Kericho, Nandi</a:t>
                      </a:r>
                      <a:endParaRPr lang="en-US" sz="2000">
                        <a:effectLst/>
                        <a:latin typeface="Calibri" panose="020F0502020204030204" pitchFamily="34" charset="0"/>
                        <a:ea typeface="Calibri" panose="020F0502020204030204" pitchFamily="34" charset="0"/>
                      </a:endParaRPr>
                    </a:p>
                  </a:txBody>
                  <a:tcPr marL="57676" marR="57676" marT="0" marB="0" anchor="ctr"/>
                </a:tc>
                <a:tc>
                  <a:txBody>
                    <a:bodyPr/>
                    <a:lstStyle/>
                    <a:p>
                      <a:pPr marL="0" marR="0">
                        <a:spcBef>
                          <a:spcPts val="0"/>
                        </a:spcBef>
                        <a:spcAft>
                          <a:spcPts val="0"/>
                        </a:spcAft>
                      </a:pPr>
                      <a:r>
                        <a:rPr lang="en-US" sz="1200">
                          <a:effectLst/>
                        </a:rPr>
                        <a:t>207</a:t>
                      </a:r>
                      <a:endParaRPr lang="en-US" sz="2000">
                        <a:effectLst/>
                        <a:latin typeface="Calibri" panose="020F0502020204030204" pitchFamily="34" charset="0"/>
                        <a:ea typeface="Calibri" panose="020F0502020204030204" pitchFamily="34" charset="0"/>
                      </a:endParaRPr>
                    </a:p>
                  </a:txBody>
                  <a:tcPr marL="57676" marR="57676" marT="0" marB="0" anchor="ctr"/>
                </a:tc>
                <a:extLst>
                  <a:ext uri="{0D108BD9-81ED-4DB2-BD59-A6C34878D82A}">
                    <a16:rowId xmlns:a16="http://schemas.microsoft.com/office/drawing/2014/main" val="3515743751"/>
                  </a:ext>
                </a:extLst>
              </a:tr>
              <a:tr h="247329">
                <a:tc>
                  <a:txBody>
                    <a:bodyPr/>
                    <a:lstStyle/>
                    <a:p>
                      <a:pPr marL="0" marR="0">
                        <a:spcBef>
                          <a:spcPts val="0"/>
                        </a:spcBef>
                        <a:spcAft>
                          <a:spcPts val="0"/>
                        </a:spcAft>
                      </a:pPr>
                      <a:r>
                        <a:rPr lang="en-US" sz="1200" dirty="0">
                          <a:effectLst/>
                        </a:rPr>
                        <a:t>Session 7,July 7</a:t>
                      </a:r>
                      <a:r>
                        <a:rPr lang="en-US" sz="1200" baseline="30000" dirty="0">
                          <a:effectLst/>
                        </a:rPr>
                        <a:t>th</a:t>
                      </a:r>
                      <a:r>
                        <a:rPr lang="en-US" sz="1200" dirty="0">
                          <a:effectLst/>
                        </a:rPr>
                        <a:t> </a:t>
                      </a:r>
                      <a:endParaRPr lang="en-US" sz="2000" dirty="0">
                        <a:effectLst/>
                        <a:latin typeface="Calibri" panose="020F0502020204030204" pitchFamily="34" charset="0"/>
                        <a:ea typeface="Calibri" panose="020F0502020204030204" pitchFamily="34" charset="0"/>
                      </a:endParaRPr>
                    </a:p>
                  </a:txBody>
                  <a:tcPr marL="57676" marR="57676" marT="0" marB="0" anchor="ctr"/>
                </a:tc>
                <a:tc>
                  <a:txBody>
                    <a:bodyPr/>
                    <a:lstStyle/>
                    <a:p>
                      <a:pPr marL="0" marR="0">
                        <a:spcBef>
                          <a:spcPts val="0"/>
                        </a:spcBef>
                        <a:spcAft>
                          <a:spcPts val="0"/>
                        </a:spcAft>
                      </a:pPr>
                      <a:r>
                        <a:rPr lang="en-US" sz="1200">
                          <a:effectLst/>
                        </a:rPr>
                        <a:t>Embu, Turkana, Garissa</a:t>
                      </a:r>
                      <a:endParaRPr lang="en-US" sz="2000">
                        <a:effectLst/>
                        <a:latin typeface="Calibri" panose="020F0502020204030204" pitchFamily="34" charset="0"/>
                        <a:ea typeface="Calibri" panose="020F0502020204030204" pitchFamily="34" charset="0"/>
                      </a:endParaRPr>
                    </a:p>
                  </a:txBody>
                  <a:tcPr marL="57676" marR="57676" marT="0" marB="0" anchor="ctr"/>
                </a:tc>
                <a:tc>
                  <a:txBody>
                    <a:bodyPr/>
                    <a:lstStyle/>
                    <a:p>
                      <a:pPr marL="0" marR="0">
                        <a:spcBef>
                          <a:spcPts val="0"/>
                        </a:spcBef>
                        <a:spcAft>
                          <a:spcPts val="0"/>
                        </a:spcAft>
                      </a:pPr>
                      <a:r>
                        <a:rPr lang="en-US" sz="1200">
                          <a:effectLst/>
                        </a:rPr>
                        <a:t>99</a:t>
                      </a:r>
                      <a:endParaRPr lang="en-US" sz="2000">
                        <a:effectLst/>
                        <a:latin typeface="Calibri" panose="020F0502020204030204" pitchFamily="34" charset="0"/>
                        <a:ea typeface="Calibri" panose="020F0502020204030204" pitchFamily="34" charset="0"/>
                      </a:endParaRPr>
                    </a:p>
                  </a:txBody>
                  <a:tcPr marL="57676" marR="57676" marT="0" marB="0" anchor="ctr"/>
                </a:tc>
                <a:extLst>
                  <a:ext uri="{0D108BD9-81ED-4DB2-BD59-A6C34878D82A}">
                    <a16:rowId xmlns:a16="http://schemas.microsoft.com/office/drawing/2014/main" val="2743555637"/>
                  </a:ext>
                </a:extLst>
              </a:tr>
              <a:tr h="458465">
                <a:tc>
                  <a:txBody>
                    <a:bodyPr/>
                    <a:lstStyle/>
                    <a:p>
                      <a:pPr marL="0" marR="0">
                        <a:spcBef>
                          <a:spcPts val="0"/>
                        </a:spcBef>
                        <a:spcAft>
                          <a:spcPts val="0"/>
                        </a:spcAft>
                      </a:pPr>
                      <a:r>
                        <a:rPr lang="en-US" sz="1200">
                          <a:effectLst/>
                        </a:rPr>
                        <a:t>Session 8,July 9</a:t>
                      </a:r>
                      <a:r>
                        <a:rPr lang="en-US" sz="1200" baseline="30000">
                          <a:effectLst/>
                        </a:rPr>
                        <a:t>th</a:t>
                      </a:r>
                      <a:r>
                        <a:rPr lang="en-US" sz="1200">
                          <a:effectLst/>
                        </a:rPr>
                        <a:t> </a:t>
                      </a:r>
                      <a:endParaRPr lang="en-US" sz="2000">
                        <a:effectLst/>
                        <a:latin typeface="Calibri" panose="020F0502020204030204" pitchFamily="34" charset="0"/>
                        <a:ea typeface="Calibri" panose="020F0502020204030204" pitchFamily="34" charset="0"/>
                      </a:endParaRPr>
                    </a:p>
                  </a:txBody>
                  <a:tcPr marL="57676" marR="57676" marT="0" marB="0" anchor="ctr"/>
                </a:tc>
                <a:tc>
                  <a:txBody>
                    <a:bodyPr/>
                    <a:lstStyle/>
                    <a:p>
                      <a:pPr marL="0" marR="0">
                        <a:spcBef>
                          <a:spcPts val="0"/>
                        </a:spcBef>
                        <a:spcAft>
                          <a:spcPts val="0"/>
                        </a:spcAft>
                      </a:pPr>
                      <a:r>
                        <a:rPr lang="en-US" sz="1200">
                          <a:effectLst/>
                        </a:rPr>
                        <a:t>Nyandarua, Taita Taveta, Tharaka Nithi, Nakuru, Meru</a:t>
                      </a:r>
                      <a:endParaRPr lang="en-US" sz="2000">
                        <a:effectLst/>
                        <a:latin typeface="Calibri" panose="020F0502020204030204" pitchFamily="34" charset="0"/>
                        <a:ea typeface="Calibri" panose="020F0502020204030204" pitchFamily="34" charset="0"/>
                      </a:endParaRPr>
                    </a:p>
                  </a:txBody>
                  <a:tcPr marL="57676" marR="57676" marT="0" marB="0" anchor="ctr"/>
                </a:tc>
                <a:tc>
                  <a:txBody>
                    <a:bodyPr/>
                    <a:lstStyle/>
                    <a:p>
                      <a:pPr marL="0" marR="0">
                        <a:spcBef>
                          <a:spcPts val="0"/>
                        </a:spcBef>
                        <a:spcAft>
                          <a:spcPts val="0"/>
                        </a:spcAft>
                      </a:pPr>
                      <a:r>
                        <a:rPr lang="en-US" sz="1200">
                          <a:effectLst/>
                        </a:rPr>
                        <a:t>180</a:t>
                      </a:r>
                      <a:endParaRPr lang="en-US" sz="2000">
                        <a:effectLst/>
                        <a:latin typeface="Calibri" panose="020F0502020204030204" pitchFamily="34" charset="0"/>
                        <a:ea typeface="Calibri" panose="020F0502020204030204" pitchFamily="34" charset="0"/>
                      </a:endParaRPr>
                    </a:p>
                  </a:txBody>
                  <a:tcPr marL="57676" marR="57676" marT="0" marB="0" anchor="ctr"/>
                </a:tc>
                <a:extLst>
                  <a:ext uri="{0D108BD9-81ED-4DB2-BD59-A6C34878D82A}">
                    <a16:rowId xmlns:a16="http://schemas.microsoft.com/office/drawing/2014/main" val="3650054650"/>
                  </a:ext>
                </a:extLst>
              </a:tr>
              <a:tr h="247329">
                <a:tc>
                  <a:txBody>
                    <a:bodyPr/>
                    <a:lstStyle/>
                    <a:p>
                      <a:pPr marL="0" marR="0">
                        <a:spcBef>
                          <a:spcPts val="0"/>
                        </a:spcBef>
                        <a:spcAft>
                          <a:spcPts val="0"/>
                        </a:spcAft>
                      </a:pPr>
                      <a:r>
                        <a:rPr lang="en-US" sz="1200">
                          <a:effectLst/>
                        </a:rPr>
                        <a:t>Session 9, July 14</a:t>
                      </a:r>
                      <a:r>
                        <a:rPr lang="en-US" sz="1200" baseline="30000">
                          <a:effectLst/>
                        </a:rPr>
                        <a:t>th</a:t>
                      </a:r>
                      <a:r>
                        <a:rPr lang="en-US" sz="1200">
                          <a:effectLst/>
                        </a:rPr>
                        <a:t> </a:t>
                      </a:r>
                      <a:endParaRPr lang="en-US" sz="2000">
                        <a:effectLst/>
                        <a:latin typeface="Calibri" panose="020F0502020204030204" pitchFamily="34" charset="0"/>
                        <a:ea typeface="Calibri" panose="020F0502020204030204" pitchFamily="34" charset="0"/>
                      </a:endParaRPr>
                    </a:p>
                  </a:txBody>
                  <a:tcPr marL="57676" marR="57676" marT="0" marB="0" anchor="ctr"/>
                </a:tc>
                <a:tc>
                  <a:txBody>
                    <a:bodyPr/>
                    <a:lstStyle/>
                    <a:p>
                      <a:pPr marL="0" marR="0">
                        <a:spcBef>
                          <a:spcPts val="0"/>
                        </a:spcBef>
                        <a:spcAft>
                          <a:spcPts val="0"/>
                        </a:spcAft>
                      </a:pPr>
                      <a:r>
                        <a:rPr lang="en-US" sz="1200">
                          <a:effectLst/>
                        </a:rPr>
                        <a:t>Tranzoia, West Pokot, Laikipia</a:t>
                      </a:r>
                      <a:endParaRPr lang="en-US" sz="2000">
                        <a:effectLst/>
                        <a:latin typeface="Calibri" panose="020F0502020204030204" pitchFamily="34" charset="0"/>
                        <a:ea typeface="Calibri" panose="020F0502020204030204" pitchFamily="34" charset="0"/>
                      </a:endParaRPr>
                    </a:p>
                  </a:txBody>
                  <a:tcPr marL="57676" marR="57676" marT="0" marB="0" anchor="ctr"/>
                </a:tc>
                <a:tc>
                  <a:txBody>
                    <a:bodyPr/>
                    <a:lstStyle/>
                    <a:p>
                      <a:pPr marL="0" marR="0">
                        <a:spcBef>
                          <a:spcPts val="0"/>
                        </a:spcBef>
                        <a:spcAft>
                          <a:spcPts val="0"/>
                        </a:spcAft>
                      </a:pPr>
                      <a:r>
                        <a:rPr lang="en-US" sz="1200">
                          <a:effectLst/>
                        </a:rPr>
                        <a:t>54</a:t>
                      </a:r>
                      <a:endParaRPr lang="en-US" sz="2000">
                        <a:effectLst/>
                        <a:latin typeface="Calibri" panose="020F0502020204030204" pitchFamily="34" charset="0"/>
                        <a:ea typeface="Calibri" panose="020F0502020204030204" pitchFamily="34" charset="0"/>
                      </a:endParaRPr>
                    </a:p>
                  </a:txBody>
                  <a:tcPr marL="57676" marR="57676" marT="0" marB="0" anchor="ctr"/>
                </a:tc>
                <a:extLst>
                  <a:ext uri="{0D108BD9-81ED-4DB2-BD59-A6C34878D82A}">
                    <a16:rowId xmlns:a16="http://schemas.microsoft.com/office/drawing/2014/main" val="270160070"/>
                  </a:ext>
                </a:extLst>
              </a:tr>
              <a:tr h="247329">
                <a:tc>
                  <a:txBody>
                    <a:bodyPr/>
                    <a:lstStyle/>
                    <a:p>
                      <a:pPr marL="0" marR="0">
                        <a:spcBef>
                          <a:spcPts val="0"/>
                        </a:spcBef>
                        <a:spcAft>
                          <a:spcPts val="0"/>
                        </a:spcAft>
                      </a:pPr>
                      <a:r>
                        <a:rPr lang="en-US" sz="1200">
                          <a:effectLst/>
                        </a:rPr>
                        <a:t>Session 10, July 16</a:t>
                      </a:r>
                      <a:r>
                        <a:rPr lang="en-US" sz="1200" baseline="30000">
                          <a:effectLst/>
                        </a:rPr>
                        <a:t>th</a:t>
                      </a:r>
                      <a:r>
                        <a:rPr lang="en-US" sz="1200">
                          <a:effectLst/>
                        </a:rPr>
                        <a:t> </a:t>
                      </a:r>
                      <a:endParaRPr lang="en-US" sz="2000">
                        <a:effectLst/>
                        <a:latin typeface="Calibri" panose="020F0502020204030204" pitchFamily="34" charset="0"/>
                        <a:ea typeface="Calibri" panose="020F0502020204030204" pitchFamily="34" charset="0"/>
                      </a:endParaRPr>
                    </a:p>
                  </a:txBody>
                  <a:tcPr marL="57676" marR="57676" marT="0" marB="0" anchor="ctr"/>
                </a:tc>
                <a:tc>
                  <a:txBody>
                    <a:bodyPr/>
                    <a:lstStyle/>
                    <a:p>
                      <a:pPr marL="0" marR="0">
                        <a:spcBef>
                          <a:spcPts val="0"/>
                        </a:spcBef>
                        <a:spcAft>
                          <a:spcPts val="0"/>
                        </a:spcAft>
                      </a:pPr>
                      <a:r>
                        <a:rPr lang="en-US" sz="1200">
                          <a:effectLst/>
                        </a:rPr>
                        <a:t>Samburu, Kakamega, Nyeri, Vihiga</a:t>
                      </a:r>
                      <a:endParaRPr lang="en-US" sz="2000">
                        <a:effectLst/>
                        <a:latin typeface="Calibri" panose="020F0502020204030204" pitchFamily="34" charset="0"/>
                        <a:ea typeface="Calibri" panose="020F0502020204030204" pitchFamily="34" charset="0"/>
                      </a:endParaRPr>
                    </a:p>
                  </a:txBody>
                  <a:tcPr marL="57676" marR="57676" marT="0" marB="0" anchor="ctr"/>
                </a:tc>
                <a:tc>
                  <a:txBody>
                    <a:bodyPr/>
                    <a:lstStyle/>
                    <a:p>
                      <a:pPr marL="0" marR="0">
                        <a:spcBef>
                          <a:spcPts val="0"/>
                        </a:spcBef>
                        <a:spcAft>
                          <a:spcPts val="0"/>
                        </a:spcAft>
                      </a:pPr>
                      <a:r>
                        <a:rPr lang="en-US" sz="1200">
                          <a:effectLst/>
                        </a:rPr>
                        <a:t>43</a:t>
                      </a:r>
                      <a:endParaRPr lang="en-US" sz="2000">
                        <a:effectLst/>
                        <a:latin typeface="Calibri" panose="020F0502020204030204" pitchFamily="34" charset="0"/>
                        <a:ea typeface="Calibri" panose="020F0502020204030204" pitchFamily="34" charset="0"/>
                      </a:endParaRPr>
                    </a:p>
                  </a:txBody>
                  <a:tcPr marL="57676" marR="57676" marT="0" marB="0" anchor="ctr"/>
                </a:tc>
                <a:extLst>
                  <a:ext uri="{0D108BD9-81ED-4DB2-BD59-A6C34878D82A}">
                    <a16:rowId xmlns:a16="http://schemas.microsoft.com/office/drawing/2014/main" val="3010483869"/>
                  </a:ext>
                </a:extLst>
              </a:tr>
              <a:tr h="458465">
                <a:tc>
                  <a:txBody>
                    <a:bodyPr/>
                    <a:lstStyle/>
                    <a:p>
                      <a:pPr marL="0" marR="0">
                        <a:spcBef>
                          <a:spcPts val="0"/>
                        </a:spcBef>
                        <a:spcAft>
                          <a:spcPts val="0"/>
                        </a:spcAft>
                      </a:pPr>
                      <a:r>
                        <a:rPr lang="en-US" sz="1200">
                          <a:effectLst/>
                        </a:rPr>
                        <a:t>Session 11, August 13th</a:t>
                      </a:r>
                      <a:endParaRPr lang="en-US" sz="2000">
                        <a:effectLst/>
                        <a:latin typeface="Calibri" panose="020F0502020204030204" pitchFamily="34" charset="0"/>
                        <a:ea typeface="Calibri" panose="020F0502020204030204" pitchFamily="34" charset="0"/>
                      </a:endParaRPr>
                    </a:p>
                  </a:txBody>
                  <a:tcPr marL="57676" marR="57676" marT="0" marB="0" anchor="ctr"/>
                </a:tc>
                <a:tc>
                  <a:txBody>
                    <a:bodyPr/>
                    <a:lstStyle/>
                    <a:p>
                      <a:pPr marL="0" marR="0">
                        <a:spcBef>
                          <a:spcPts val="0"/>
                        </a:spcBef>
                        <a:spcAft>
                          <a:spcPts val="0"/>
                        </a:spcAft>
                      </a:pPr>
                      <a:r>
                        <a:rPr lang="en-US" sz="1200">
                          <a:effectLst/>
                        </a:rPr>
                        <a:t>Kakamega, Vihiga, Uasin Gishu, Samburu, Lamu, Mandera, Marsabit, Tana River</a:t>
                      </a:r>
                      <a:endParaRPr lang="en-US" sz="2000">
                        <a:effectLst/>
                        <a:latin typeface="Calibri" panose="020F0502020204030204" pitchFamily="34" charset="0"/>
                        <a:ea typeface="Calibri" panose="020F0502020204030204" pitchFamily="34" charset="0"/>
                      </a:endParaRPr>
                    </a:p>
                  </a:txBody>
                  <a:tcPr marL="57676" marR="57676" marT="0" marB="0" anchor="ctr"/>
                </a:tc>
                <a:tc>
                  <a:txBody>
                    <a:bodyPr/>
                    <a:lstStyle/>
                    <a:p>
                      <a:pPr marL="0" marR="0">
                        <a:spcBef>
                          <a:spcPts val="0"/>
                        </a:spcBef>
                        <a:spcAft>
                          <a:spcPts val="0"/>
                        </a:spcAft>
                      </a:pPr>
                      <a:r>
                        <a:rPr lang="en-US" sz="1200">
                          <a:effectLst/>
                        </a:rPr>
                        <a:t>130</a:t>
                      </a:r>
                      <a:endParaRPr lang="en-US" sz="2000">
                        <a:effectLst/>
                        <a:latin typeface="Calibri" panose="020F0502020204030204" pitchFamily="34" charset="0"/>
                        <a:ea typeface="Calibri" panose="020F0502020204030204" pitchFamily="34" charset="0"/>
                      </a:endParaRPr>
                    </a:p>
                  </a:txBody>
                  <a:tcPr marL="57676" marR="57676" marT="0" marB="0" anchor="ctr"/>
                </a:tc>
                <a:extLst>
                  <a:ext uri="{0D108BD9-81ED-4DB2-BD59-A6C34878D82A}">
                    <a16:rowId xmlns:a16="http://schemas.microsoft.com/office/drawing/2014/main" val="3025270116"/>
                  </a:ext>
                </a:extLst>
              </a:tr>
              <a:tr h="458465">
                <a:tc>
                  <a:txBody>
                    <a:bodyPr/>
                    <a:lstStyle/>
                    <a:p>
                      <a:pPr marL="0" marR="0">
                        <a:spcBef>
                          <a:spcPts val="0"/>
                        </a:spcBef>
                        <a:spcAft>
                          <a:spcPts val="0"/>
                        </a:spcAft>
                      </a:pPr>
                      <a:r>
                        <a:rPr lang="en-US" sz="1200">
                          <a:effectLst/>
                        </a:rPr>
                        <a:t>Session 12, August 19th   2020</a:t>
                      </a:r>
                      <a:endParaRPr lang="en-US" sz="2000">
                        <a:effectLst/>
                        <a:latin typeface="Calibri" panose="020F0502020204030204" pitchFamily="34" charset="0"/>
                        <a:ea typeface="Calibri" panose="020F0502020204030204" pitchFamily="34" charset="0"/>
                      </a:endParaRPr>
                    </a:p>
                  </a:txBody>
                  <a:tcPr marL="57676" marR="57676" marT="0" marB="0" anchor="ctr"/>
                </a:tc>
                <a:tc>
                  <a:txBody>
                    <a:bodyPr/>
                    <a:lstStyle/>
                    <a:p>
                      <a:pPr marL="0" marR="0">
                        <a:spcBef>
                          <a:spcPts val="0"/>
                        </a:spcBef>
                        <a:spcAft>
                          <a:spcPts val="0"/>
                        </a:spcAft>
                      </a:pPr>
                      <a:r>
                        <a:rPr lang="en-US" sz="1200">
                          <a:effectLst/>
                        </a:rPr>
                        <a:t>Nairobi County (Retake to cover those missed previously)</a:t>
                      </a:r>
                      <a:endParaRPr lang="en-US" sz="2000">
                        <a:effectLst/>
                        <a:latin typeface="Calibri" panose="020F0502020204030204" pitchFamily="34" charset="0"/>
                        <a:ea typeface="Calibri" panose="020F0502020204030204" pitchFamily="34" charset="0"/>
                      </a:endParaRPr>
                    </a:p>
                  </a:txBody>
                  <a:tcPr marL="57676" marR="57676" marT="0" marB="0" anchor="ctr"/>
                </a:tc>
                <a:tc>
                  <a:txBody>
                    <a:bodyPr/>
                    <a:lstStyle/>
                    <a:p>
                      <a:pPr marL="0" marR="0">
                        <a:spcBef>
                          <a:spcPts val="0"/>
                        </a:spcBef>
                        <a:spcAft>
                          <a:spcPts val="0"/>
                        </a:spcAft>
                      </a:pPr>
                      <a:r>
                        <a:rPr lang="en-US" sz="1200">
                          <a:effectLst/>
                        </a:rPr>
                        <a:t>148</a:t>
                      </a:r>
                      <a:endParaRPr lang="en-US" sz="2000">
                        <a:effectLst/>
                        <a:latin typeface="Calibri" panose="020F0502020204030204" pitchFamily="34" charset="0"/>
                        <a:ea typeface="Calibri" panose="020F0502020204030204" pitchFamily="34" charset="0"/>
                      </a:endParaRPr>
                    </a:p>
                  </a:txBody>
                  <a:tcPr marL="57676" marR="57676" marT="0" marB="0" anchor="ctr"/>
                </a:tc>
                <a:extLst>
                  <a:ext uri="{0D108BD9-81ED-4DB2-BD59-A6C34878D82A}">
                    <a16:rowId xmlns:a16="http://schemas.microsoft.com/office/drawing/2014/main" val="2014223454"/>
                  </a:ext>
                </a:extLst>
              </a:tr>
              <a:tr h="458465">
                <a:tc>
                  <a:txBody>
                    <a:bodyPr/>
                    <a:lstStyle/>
                    <a:p>
                      <a:pPr marL="0" marR="0">
                        <a:spcBef>
                          <a:spcPts val="0"/>
                        </a:spcBef>
                        <a:spcAft>
                          <a:spcPts val="0"/>
                        </a:spcAft>
                      </a:pPr>
                      <a:r>
                        <a:rPr lang="en-US" sz="1200">
                          <a:effectLst/>
                        </a:rPr>
                        <a:t>Session 13,  October 21st, 2020 </a:t>
                      </a:r>
                      <a:endParaRPr lang="en-US" sz="2000">
                        <a:effectLst/>
                        <a:latin typeface="Calibri" panose="020F0502020204030204" pitchFamily="34" charset="0"/>
                        <a:ea typeface="Calibri" panose="020F0502020204030204" pitchFamily="34" charset="0"/>
                      </a:endParaRPr>
                    </a:p>
                  </a:txBody>
                  <a:tcPr marL="57676" marR="57676" marT="0" marB="0" anchor="ctr"/>
                </a:tc>
                <a:tc>
                  <a:txBody>
                    <a:bodyPr/>
                    <a:lstStyle/>
                    <a:p>
                      <a:pPr marL="0" marR="0">
                        <a:spcBef>
                          <a:spcPts val="0"/>
                        </a:spcBef>
                        <a:spcAft>
                          <a:spcPts val="0"/>
                        </a:spcAft>
                      </a:pPr>
                      <a:r>
                        <a:rPr lang="en-US" sz="1200">
                          <a:effectLst/>
                        </a:rPr>
                        <a:t>Bungoma CRH, prisons facilities, FBOs facilities</a:t>
                      </a:r>
                      <a:endParaRPr lang="en-US" sz="2000">
                        <a:effectLst/>
                        <a:latin typeface="Calibri" panose="020F0502020204030204" pitchFamily="34" charset="0"/>
                        <a:ea typeface="Calibri" panose="020F0502020204030204" pitchFamily="34" charset="0"/>
                      </a:endParaRPr>
                    </a:p>
                  </a:txBody>
                  <a:tcPr marL="57676" marR="57676" marT="0" marB="0" anchor="ctr"/>
                </a:tc>
                <a:tc>
                  <a:txBody>
                    <a:bodyPr/>
                    <a:lstStyle/>
                    <a:p>
                      <a:pPr marL="0" marR="0">
                        <a:spcBef>
                          <a:spcPts val="0"/>
                        </a:spcBef>
                        <a:spcAft>
                          <a:spcPts val="0"/>
                        </a:spcAft>
                      </a:pPr>
                      <a:r>
                        <a:rPr lang="en-US" sz="1200">
                          <a:effectLst/>
                        </a:rPr>
                        <a:t>118</a:t>
                      </a:r>
                      <a:endParaRPr lang="en-US" sz="2000">
                        <a:effectLst/>
                        <a:latin typeface="Calibri" panose="020F0502020204030204" pitchFamily="34" charset="0"/>
                        <a:ea typeface="Calibri" panose="020F0502020204030204" pitchFamily="34" charset="0"/>
                      </a:endParaRPr>
                    </a:p>
                  </a:txBody>
                  <a:tcPr marL="57676" marR="57676" marT="0" marB="0" anchor="ctr"/>
                </a:tc>
                <a:extLst>
                  <a:ext uri="{0D108BD9-81ED-4DB2-BD59-A6C34878D82A}">
                    <a16:rowId xmlns:a16="http://schemas.microsoft.com/office/drawing/2014/main" val="3595242754"/>
                  </a:ext>
                </a:extLst>
              </a:tr>
              <a:tr h="247329">
                <a:tc>
                  <a:txBody>
                    <a:bodyPr/>
                    <a:lstStyle/>
                    <a:p>
                      <a:pPr marL="0" marR="0">
                        <a:spcBef>
                          <a:spcPts val="0"/>
                        </a:spcBef>
                        <a:spcAft>
                          <a:spcPts val="0"/>
                        </a:spcAft>
                      </a:pPr>
                      <a:r>
                        <a:rPr lang="en-US" sz="1200">
                          <a:effectLst/>
                        </a:rPr>
                        <a:t>Overall</a:t>
                      </a:r>
                      <a:endParaRPr lang="en-US" sz="2000">
                        <a:effectLst/>
                        <a:latin typeface="Calibri" panose="020F0502020204030204" pitchFamily="34" charset="0"/>
                        <a:ea typeface="Calibri" panose="020F0502020204030204" pitchFamily="34" charset="0"/>
                      </a:endParaRPr>
                    </a:p>
                  </a:txBody>
                  <a:tcPr marL="57676" marR="57676" marT="0" marB="0" anchor="ctr"/>
                </a:tc>
                <a:tc>
                  <a:txBody>
                    <a:bodyPr/>
                    <a:lstStyle/>
                    <a:p>
                      <a:pPr marL="0" marR="0">
                        <a:spcBef>
                          <a:spcPts val="0"/>
                        </a:spcBef>
                        <a:spcAft>
                          <a:spcPts val="0"/>
                        </a:spcAft>
                      </a:pPr>
                      <a:r>
                        <a:rPr lang="en-US" sz="1200">
                          <a:effectLst/>
                        </a:rPr>
                        <a:t>47 counties and VL/EID labs</a:t>
                      </a:r>
                      <a:endParaRPr lang="en-US" sz="2000">
                        <a:effectLst/>
                        <a:latin typeface="Calibri" panose="020F0502020204030204" pitchFamily="34" charset="0"/>
                        <a:ea typeface="Calibri" panose="020F0502020204030204" pitchFamily="34" charset="0"/>
                      </a:endParaRPr>
                    </a:p>
                  </a:txBody>
                  <a:tcPr marL="57676" marR="57676" marT="0" marB="0" anchor="ctr"/>
                </a:tc>
                <a:tc>
                  <a:txBody>
                    <a:bodyPr/>
                    <a:lstStyle/>
                    <a:p>
                      <a:pPr marL="0" marR="0">
                        <a:spcBef>
                          <a:spcPts val="0"/>
                        </a:spcBef>
                        <a:spcAft>
                          <a:spcPts val="0"/>
                        </a:spcAft>
                      </a:pPr>
                      <a:r>
                        <a:rPr lang="en-US" sz="1200" dirty="0">
                          <a:effectLst/>
                        </a:rPr>
                        <a:t>2058</a:t>
                      </a:r>
                      <a:endParaRPr lang="en-US" sz="2000" dirty="0">
                        <a:effectLst/>
                        <a:latin typeface="Calibri" panose="020F0502020204030204" pitchFamily="34" charset="0"/>
                        <a:ea typeface="Calibri" panose="020F0502020204030204" pitchFamily="34" charset="0"/>
                      </a:endParaRPr>
                    </a:p>
                  </a:txBody>
                  <a:tcPr marL="57676" marR="57676" marT="0" marB="0" anchor="ctr"/>
                </a:tc>
                <a:extLst>
                  <a:ext uri="{0D108BD9-81ED-4DB2-BD59-A6C34878D82A}">
                    <a16:rowId xmlns:a16="http://schemas.microsoft.com/office/drawing/2014/main" val="4150285537"/>
                  </a:ext>
                </a:extLst>
              </a:tr>
            </a:tbl>
          </a:graphicData>
        </a:graphic>
      </p:graphicFrame>
    </p:spTree>
    <p:extLst>
      <p:ext uri="{BB962C8B-B14F-4D97-AF65-F5344CB8AC3E}">
        <p14:creationId xmlns:p14="http://schemas.microsoft.com/office/powerpoint/2010/main" val="3560186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D38A1-80ED-49E1-80D8-6B5E9A057BD0}"/>
              </a:ext>
            </a:extLst>
          </p:cNvPr>
          <p:cNvSpPr>
            <a:spLocks noGrp="1"/>
          </p:cNvSpPr>
          <p:nvPr>
            <p:ph type="title"/>
          </p:nvPr>
        </p:nvSpPr>
        <p:spPr>
          <a:xfrm>
            <a:off x="531783" y="126609"/>
            <a:ext cx="11481413" cy="485584"/>
          </a:xfrm>
        </p:spPr>
        <p:txBody>
          <a:bodyPr>
            <a:noAutofit/>
          </a:bodyPr>
          <a:lstStyle/>
          <a:p>
            <a:pPr algn="ctr"/>
            <a:r>
              <a:rPr lang="en-US" sz="3200" b="1" dirty="0">
                <a:solidFill>
                  <a:srgbClr val="000066"/>
                </a:solidFill>
                <a:latin typeface="+mn-lt"/>
              </a:rPr>
              <a:t>Biosafety refresher training implemented virtually</a:t>
            </a:r>
          </a:p>
        </p:txBody>
      </p:sp>
      <p:sp>
        <p:nvSpPr>
          <p:cNvPr id="6" name="TextBox 5">
            <a:extLst>
              <a:ext uri="{FF2B5EF4-FFF2-40B4-BE49-F238E27FC236}">
                <a16:creationId xmlns:a16="http://schemas.microsoft.com/office/drawing/2014/main" id="{4055A05C-0858-405D-B8EF-48A8B9910065}"/>
              </a:ext>
            </a:extLst>
          </p:cNvPr>
          <p:cNvSpPr txBox="1"/>
          <p:nvPr/>
        </p:nvSpPr>
        <p:spPr>
          <a:xfrm>
            <a:off x="202098" y="5950232"/>
            <a:ext cx="11764615" cy="584775"/>
          </a:xfrm>
          <a:prstGeom prst="rect">
            <a:avLst/>
          </a:prstGeom>
          <a:solidFill>
            <a:schemeClr val="accent2">
              <a:lumMod val="40000"/>
              <a:lumOff val="60000"/>
            </a:schemeClr>
          </a:solidFill>
          <a:ln>
            <a:solidFill>
              <a:schemeClr val="tx2"/>
            </a:solidFill>
          </a:ln>
        </p:spPr>
        <p:txBody>
          <a:bodyPr wrap="square" rtlCol="0">
            <a:spAutoFit/>
          </a:bodyPr>
          <a:lstStyle/>
          <a:p>
            <a:pPr marL="285750" indent="-285750">
              <a:buFont typeface="Arial" panose="020B0604020202020204" pitchFamily="34" charset="0"/>
              <a:buChar char="•"/>
            </a:pPr>
            <a:r>
              <a:rPr lang="en-US" sz="1600" dirty="0"/>
              <a:t>All participants assessed and training documented. </a:t>
            </a:r>
          </a:p>
          <a:p>
            <a:pPr marL="285750" indent="-285750">
              <a:buFont typeface="Arial" panose="020B0604020202020204" pitchFamily="34" charset="0"/>
              <a:buChar char="•"/>
            </a:pPr>
            <a:r>
              <a:rPr lang="en-US" sz="1600" dirty="0"/>
              <a:t>Database available at the National Biosafety office and shared with the county Lab coordinators</a:t>
            </a:r>
          </a:p>
        </p:txBody>
      </p:sp>
      <p:graphicFrame>
        <p:nvGraphicFramePr>
          <p:cNvPr id="7" name="Chart 6">
            <a:extLst>
              <a:ext uri="{FF2B5EF4-FFF2-40B4-BE49-F238E27FC236}">
                <a16:creationId xmlns:a16="http://schemas.microsoft.com/office/drawing/2014/main" id="{C047224C-CC52-403A-9FB8-3A810AF5475A}"/>
              </a:ext>
            </a:extLst>
          </p:cNvPr>
          <p:cNvGraphicFramePr>
            <a:graphicFrameLocks/>
          </p:cNvGraphicFramePr>
          <p:nvPr/>
        </p:nvGraphicFramePr>
        <p:xfrm>
          <a:off x="4724500" y="612192"/>
          <a:ext cx="7288696" cy="529828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id="{025E61BE-469A-498D-8987-A6C439D819F0}"/>
              </a:ext>
            </a:extLst>
          </p:cNvPr>
          <p:cNvGraphicFramePr>
            <a:graphicFrameLocks/>
          </p:cNvGraphicFramePr>
          <p:nvPr/>
        </p:nvGraphicFramePr>
        <p:xfrm>
          <a:off x="531783" y="612192"/>
          <a:ext cx="4124623" cy="529828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061122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384</TotalTime>
  <Words>1952</Words>
  <Application>Microsoft Office PowerPoint</Application>
  <PresentationFormat>Widescreen</PresentationFormat>
  <Paragraphs>240</Paragraphs>
  <Slides>19</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19</vt:i4>
      </vt:variant>
    </vt:vector>
  </HeadingPairs>
  <TitlesOfParts>
    <vt:vector size="30" baseType="lpstr">
      <vt:lpstr>1</vt:lpstr>
      <vt:lpstr>2</vt:lpstr>
      <vt:lpstr>Arial</vt:lpstr>
      <vt:lpstr>ArialMT</vt:lpstr>
      <vt:lpstr>Calibri</vt:lpstr>
      <vt:lpstr>Calibri Light</vt:lpstr>
      <vt:lpstr>Calibri-Bold</vt:lpstr>
      <vt:lpstr>Courier New</vt:lpstr>
      <vt:lpstr>Open Sans</vt:lpstr>
      <vt:lpstr>Wingdings</vt:lpstr>
      <vt:lpstr>Office Theme</vt:lpstr>
      <vt:lpstr>National Biosafety Programs: Enhancing biosafety and biosecurity within medical laboratories to mitigate infections with SARS CoV-2</vt:lpstr>
      <vt:lpstr>Outline</vt:lpstr>
      <vt:lpstr>Management and business programs</vt:lpstr>
      <vt:lpstr>Biosafety Implementation Strategies</vt:lpstr>
      <vt:lpstr>PowerPoint Presentation</vt:lpstr>
      <vt:lpstr>Enhancing biosafety and biosecurity within medical laboratories</vt:lpstr>
      <vt:lpstr>WHO and CDC GUIDANCE</vt:lpstr>
      <vt:lpstr>Refresher training</vt:lpstr>
      <vt:lpstr>Biosafety refresher training implemented virtually</vt:lpstr>
      <vt:lpstr>GENERAL LABORATORY BIOSAFETY GUIDANCE - CDC</vt:lpstr>
      <vt:lpstr>ROUTINE DIAGNOSTIC TESTING</vt:lpstr>
      <vt:lpstr>DECENTRALIZED AND POINT-OF-CARE TESTING</vt:lpstr>
      <vt:lpstr>AEROSOL AND/OR DROPLET  GENERATING PROCEDURED</vt:lpstr>
      <vt:lpstr>VIRUS ISOLATION</vt:lpstr>
      <vt:lpstr>DECONTAMINATION </vt:lpstr>
      <vt:lpstr>Waste Management </vt:lpstr>
      <vt:lpstr>PACKING AND SHIPPING SAMPLES</vt:lpstr>
      <vt:lpstr>Acknowledgement </vt:lpstr>
      <vt:lpstr>Resources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Mboya Frankline</dc:creator>
  <cp:lastModifiedBy>Mboya, Frankline (CDC/DDPHSIS/CGH/DGHT)</cp:lastModifiedBy>
  <cp:revision>41</cp:revision>
  <dcterms:created xsi:type="dcterms:W3CDTF">2022-03-20T15:12:37Z</dcterms:created>
  <dcterms:modified xsi:type="dcterms:W3CDTF">2022-03-24T08:15:12Z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af03ff0-41c5-4c41-b55e-fabb8fae94be_Enabled">
    <vt:lpwstr>true</vt:lpwstr>
  </property>
  <property fmtid="{D5CDD505-2E9C-101B-9397-08002B2CF9AE}" pid="3" name="MSIP_Label_8af03ff0-41c5-4c41-b55e-fabb8fae94be_SetDate">
    <vt:lpwstr>2022-03-21T20:13:02Z</vt:lpwstr>
  </property>
  <property fmtid="{D5CDD505-2E9C-101B-9397-08002B2CF9AE}" pid="4" name="MSIP_Label_8af03ff0-41c5-4c41-b55e-fabb8fae94be_Method">
    <vt:lpwstr>Privileged</vt:lpwstr>
  </property>
  <property fmtid="{D5CDD505-2E9C-101B-9397-08002B2CF9AE}" pid="5" name="MSIP_Label_8af03ff0-41c5-4c41-b55e-fabb8fae94be_Name">
    <vt:lpwstr>8af03ff0-41c5-4c41-b55e-fabb8fae94be</vt:lpwstr>
  </property>
  <property fmtid="{D5CDD505-2E9C-101B-9397-08002B2CF9AE}" pid="6" name="MSIP_Label_8af03ff0-41c5-4c41-b55e-fabb8fae94be_SiteId">
    <vt:lpwstr>9ce70869-60db-44fd-abe8-d2767077fc8f</vt:lpwstr>
  </property>
  <property fmtid="{D5CDD505-2E9C-101B-9397-08002B2CF9AE}" pid="7" name="MSIP_Label_8af03ff0-41c5-4c41-b55e-fabb8fae94be_ActionId">
    <vt:lpwstr>76473b3e-b68a-433b-92c7-f43488d68b17</vt:lpwstr>
  </property>
  <property fmtid="{D5CDD505-2E9C-101B-9397-08002B2CF9AE}" pid="8" name="MSIP_Label_8af03ff0-41c5-4c41-b55e-fabb8fae94be_ContentBits">
    <vt:lpwstr>0</vt:lpwstr>
  </property>
</Properties>
</file>