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3" r:id="rId3"/>
    <p:sldId id="267" r:id="rId4"/>
    <p:sldId id="265" r:id="rId5"/>
    <p:sldId id="264" r:id="rId6"/>
    <p:sldId id="269" r:id="rId7"/>
    <p:sldId id="270" r:id="rId8"/>
    <p:sldId id="261" r:id="rId9"/>
    <p:sldId id="271" r:id="rId10"/>
    <p:sldId id="266" r:id="rId11"/>
    <p:sldId id="257" r:id="rId12"/>
    <p:sldId id="26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CD0AC-37C3-465C-96F9-CC402C310356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2A78C-DF50-46F5-8998-4CF6FE8B92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085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8 Health facilities (5 public hospitals, Outspan, </a:t>
            </a:r>
            <a:r>
              <a:rPr lang="en-GB" dirty="0" err="1"/>
              <a:t>Tumutumu</a:t>
            </a:r>
            <a:r>
              <a:rPr lang="en-GB" dirty="0"/>
              <a:t>, </a:t>
            </a:r>
            <a:r>
              <a:rPr lang="en-GB" dirty="0" err="1"/>
              <a:t>Naromoru</a:t>
            </a:r>
            <a:r>
              <a:rPr lang="en-GB" dirty="0"/>
              <a:t> HC) and 1 Community Pharmacy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2A78C-DF50-46F5-8998-4CF6FE8B926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72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BD502-9CA0-4E3A-83AB-1C6523768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DABE26-5762-4F67-ADFB-ACA3635F5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061C7-6F41-4E42-AF8F-06DA4A86F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5167F-5BAB-4360-876D-0403A36B92E9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596F5-C8AD-4D43-B6E0-EC3662BF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CE435-8B7C-43E9-AF95-131CB1645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B47F6-E9FB-4897-89E6-62FA25E17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65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4EB4A-3B9C-484B-9AA2-DF07EC35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64867-D30B-4530-AF3A-3EB8DDB1A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D131A-4BE2-468F-AC10-0DA2E34B9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5167F-5BAB-4360-876D-0403A36B92E9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907C1-ED67-4B04-BC5C-37E4D3FA3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C89EB-99DE-4F22-95FD-1E56B3DDC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B47F6-E9FB-4897-89E6-62FA25E17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70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91D5DD-35EB-43F2-B29E-94A322156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B20E0-0417-4FAA-883D-31800581EA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03D73-225F-4313-B055-7024CA3DA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5167F-5BAB-4360-876D-0403A36B92E9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A2F31-FA7C-4B4A-9C7F-F0D7299D3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BA7E0-2029-43C1-AE78-D1B665D7E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B47F6-E9FB-4897-89E6-62FA25E17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99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7FFD9-533D-4370-B7C1-352CD5E4A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6A37B-EAA1-498E-8FD5-53CC67F1D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6C429-A4FB-41F6-BB61-27744A17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5167F-5BAB-4360-876D-0403A36B92E9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C6A8E-5721-4E86-B0F6-710FFFB7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008B7-3AF6-4C49-87A5-0DE396881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B47F6-E9FB-4897-89E6-62FA25E17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04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769FC-702E-410C-8B78-4250084E7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588D01-9EC5-44BD-96BA-E98D553C0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4F651D-142B-4863-B1BD-2B695F784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5167F-5BAB-4360-876D-0403A36B92E9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1F131-C085-400E-9725-CD015979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06417-4959-4550-BC10-FCF38E45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B47F6-E9FB-4897-89E6-62FA25E17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923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B17D5-15FA-4C5F-B331-F4B72EF9B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8EB8E-B38F-4E01-A338-4F66857BB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A7057-5FEA-4D5D-A10A-010C79D38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E7659-5BD6-40A9-A6D0-4058E00F1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5167F-5BAB-4360-876D-0403A36B92E9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2EDA22-3DBF-4BA4-AEE1-69D2346A5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5E242-C2B8-423F-BB3F-DBD9E36CD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B47F6-E9FB-4897-89E6-62FA25E17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757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1FF26-0586-4F0F-AEAA-B5BCAA29D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27802-D406-4B97-AE6C-0F48F47ED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23231-3AEC-4361-A926-A77B95216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FBF67C-DF27-47A4-B0CC-68734248AF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66F9CC-E81B-4A43-883E-C0E2E841EE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772738-D24F-4D74-AE50-73B615735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5167F-5BAB-4360-876D-0403A36B92E9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294057-B194-49C4-BD19-2EC9F4A0C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4BAF18-2A9C-4CBD-B43A-00E054039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B47F6-E9FB-4897-89E6-62FA25E17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47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DD542-D502-4BDA-B5DA-75337062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FE85F2-35DF-4496-B368-A2CBAC42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5167F-5BAB-4360-876D-0403A36B92E9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B0BBA-D9E1-4B45-9E94-16B19DDA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7AFDA3-311D-4C39-A8F4-57D2697B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B47F6-E9FB-4897-89E6-62FA25E17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0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55E735-B525-4CB9-93EF-98A0D1F7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5167F-5BAB-4360-876D-0403A36B92E9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2D7856-F793-4865-9D85-A5F40FE56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D99D6-41C0-4F0C-89E4-C3615508C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B47F6-E9FB-4897-89E6-62FA25E17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64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E8E0A-1775-4338-A6F7-E22E6B064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D48AF-81C0-4D1B-A433-2AF2BEA15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B0D56E-6941-4A1D-BBEF-A591C320A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CDD50-588C-4A3E-A27B-38F12B761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5167F-5BAB-4360-876D-0403A36B92E9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2914F-BFC4-4A1B-A169-7A4B86DD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466A0-FCE3-44F5-809B-0392A1D98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B47F6-E9FB-4897-89E6-62FA25E17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44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E1B84-25FC-4A01-8D36-8BA684A4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5C07FA-259A-418F-B889-9B95ACFB8C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82C87-08C5-45AF-B686-412E23B03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869B8-FD55-40E0-B325-F61AED467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5167F-5BAB-4360-876D-0403A36B92E9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7A458-4FBA-421F-8190-3E25BCCA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4682F-674A-4921-AD27-D8936FAB3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B47F6-E9FB-4897-89E6-62FA25E17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040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56331-3055-4266-82D9-1C35828B0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78615-9391-4281-BC86-2A6F2BA88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3098C-922D-4B3D-B54B-8DB7E9C6C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5167F-5BAB-4360-876D-0403A36B92E9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06BC4-5F9A-4BC4-947E-8B40E9750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0A502-3946-45FC-A31C-65C043BD94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B47F6-E9FB-4897-89E6-62FA25E17B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11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0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09F1B-89E9-445E-8337-C418B3F1C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461" y="728664"/>
            <a:ext cx="4984813" cy="3157080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4400" b="1" dirty="0"/>
              <a:t>Antimicrobial Stewardship Updates</a:t>
            </a:r>
            <a:br>
              <a:rPr lang="en-GB" sz="4400" b="1" dirty="0"/>
            </a:br>
            <a:br>
              <a:rPr lang="en-GB" sz="4400" b="1" dirty="0"/>
            </a:br>
            <a:r>
              <a:rPr lang="en-GB" sz="4400" b="1" dirty="0"/>
              <a:t>Nyeri County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2B245E-864A-406B-B47C-78EA56565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7461" y="4072045"/>
            <a:ext cx="4984813" cy="2057289"/>
          </a:xfrm>
          <a:noFill/>
        </p:spPr>
        <p:txBody>
          <a:bodyPr>
            <a:normAutofit/>
          </a:bodyPr>
          <a:lstStyle/>
          <a:p>
            <a:pPr algn="l"/>
            <a:endParaRPr lang="en-GB" dirty="0"/>
          </a:p>
          <a:p>
            <a:pPr algn="l"/>
            <a:r>
              <a:rPr lang="en-GB" dirty="0"/>
              <a:t>Dr Oscar Agoro</a:t>
            </a:r>
          </a:p>
        </p:txBody>
      </p:sp>
      <p:pic>
        <p:nvPicPr>
          <p:cNvPr id="28" name="Picture 27" descr="A row of samples for medical testing">
            <a:extLst>
              <a:ext uri="{FF2B5EF4-FFF2-40B4-BE49-F238E27FC236}">
                <a16:creationId xmlns:a16="http://schemas.microsoft.com/office/drawing/2014/main" id="{985BF38C-A541-4FF1-BCC8-1D7A409AE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23"/>
          <a:stretch/>
        </p:blipFill>
        <p:spPr>
          <a:xfrm>
            <a:off x="1" y="10"/>
            <a:ext cx="60055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7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659C28-C4A0-4FA4-ADAC-BCEFA0C56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88" y="1844675"/>
            <a:ext cx="3314700" cy="4449763"/>
          </a:xfrm>
          <a:prstGeom prst="rect">
            <a:avLst/>
          </a:prstGeom>
        </p:spPr>
      </p:pic>
      <p:pic>
        <p:nvPicPr>
          <p:cNvPr id="4" name="Content Placeholder 3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28B8B5F8-227B-4DCF-8AB5-F01F436F0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" b="3"/>
          <a:stretch/>
        </p:blipFill>
        <p:spPr>
          <a:xfrm>
            <a:off x="4449763" y="1844675"/>
            <a:ext cx="6669088" cy="44497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CB964A-9CA3-4FD3-9D81-AB2A3EC90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County Leadership Support</a:t>
            </a:r>
          </a:p>
        </p:txBody>
      </p:sp>
    </p:spTree>
    <p:extLst>
      <p:ext uri="{BB962C8B-B14F-4D97-AF65-F5344CB8AC3E}">
        <p14:creationId xmlns:p14="http://schemas.microsoft.com/office/powerpoint/2010/main" val="65535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7BB24-1A49-48AE-87F4-D454D1850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13949" cy="1135737"/>
          </a:xfrm>
        </p:spPr>
        <p:txBody>
          <a:bodyPr>
            <a:normAutofit/>
          </a:bodyPr>
          <a:lstStyle/>
          <a:p>
            <a:r>
              <a:rPr lang="en-GB" sz="4800" dirty="0"/>
              <a:t>Partner Support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12209CB-3E4C-43AE-B507-08269FAE8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4720" y="0"/>
            <a:ext cx="1097280" cy="1097280"/>
            <a:chOff x="11094720" y="0"/>
            <a:chExt cx="1097280" cy="1097280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BCB7912-FEA6-4C89-8E9B-D95EF15647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7C084-8169-40C0-A9C1-920DAC2F2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86" y="1862562"/>
            <a:ext cx="6901193" cy="4393982"/>
          </a:xfrm>
        </p:spPr>
        <p:txBody>
          <a:bodyPr>
            <a:normAutofit/>
          </a:bodyPr>
          <a:lstStyle/>
          <a:p>
            <a:r>
              <a:rPr lang="en-GB" sz="2400"/>
              <a:t>Partners supporting AMS activities since June 2019:</a:t>
            </a:r>
          </a:p>
          <a:p>
            <a:pPr lvl="1"/>
            <a:r>
              <a:rPr lang="en-GB" i="1"/>
              <a:t>Medical Technologies and Pharmaceutical Services (MTaPS) </a:t>
            </a:r>
            <a:r>
              <a:rPr lang="en-GB"/>
              <a:t>- focusing on AMS and IPC</a:t>
            </a:r>
          </a:p>
          <a:p>
            <a:pPr lvl="1"/>
            <a:r>
              <a:rPr lang="en-GB" i="1"/>
              <a:t>Infectious Diseases Detection and Surveillance (IDDS) </a:t>
            </a:r>
            <a:r>
              <a:rPr lang="en-GB"/>
              <a:t>– focusing on laboratory strengthening for improved AMR surveillance. </a:t>
            </a:r>
          </a:p>
          <a:p>
            <a:pPr lvl="1"/>
            <a:r>
              <a:rPr lang="en-GB" i="1"/>
              <a:t>Food and Agriculture Organization of the UN (FAO) – </a:t>
            </a:r>
            <a:r>
              <a:rPr lang="en-GB"/>
              <a:t>cross cutting AMR/AMS support</a:t>
            </a:r>
          </a:p>
          <a:p>
            <a:r>
              <a:rPr lang="en-GB" sz="2400"/>
              <a:t>Other partner: ReACT Africa, IPNET/MoH (Pfizer)</a:t>
            </a:r>
            <a:endParaRPr lang="en-GB" sz="2400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BBD15E6-193E-44A0-8EB6-7D69EF29B7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02" t="10762" r="5314" b="16556"/>
          <a:stretch/>
        </p:blipFill>
        <p:spPr>
          <a:xfrm>
            <a:off x="8458288" y="3079962"/>
            <a:ext cx="3305930" cy="1079492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87B2F51C-74B7-4643-B6EB-085D549DBD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324" y="4492357"/>
            <a:ext cx="3543300" cy="77152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4F94D8F-F129-4B17-95D2-75D691C6FB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88" y="1818748"/>
            <a:ext cx="3606336" cy="107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5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230914-1FB2-4434-AEDE-5BD9050F1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9416"/>
          </a:xfrm>
        </p:spPr>
        <p:txBody>
          <a:bodyPr>
            <a:normAutofit/>
          </a:bodyPr>
          <a:lstStyle/>
          <a:p>
            <a:r>
              <a:rPr lang="en-GB" dirty="0"/>
              <a:t>Challenges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C5A5B-BD54-4661-AFB6-DB64CE71C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551" y="1584542"/>
            <a:ext cx="7826561" cy="457596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Medical Officers/Consultant Doctors yet to adequately embrace AMS</a:t>
            </a:r>
          </a:p>
          <a:p>
            <a:r>
              <a:rPr lang="en-GB" dirty="0"/>
              <a:t>CASIC membership (too large?)</a:t>
            </a:r>
          </a:p>
          <a:p>
            <a:r>
              <a:rPr lang="en-GB" dirty="0"/>
              <a:t>Consolidation and coordination of partner support </a:t>
            </a:r>
          </a:p>
          <a:p>
            <a:r>
              <a:rPr lang="en-GB" dirty="0"/>
              <a:t>Surveillance, monitoring and reporting. More locally generated data on AMR needed</a:t>
            </a:r>
          </a:p>
          <a:p>
            <a:r>
              <a:rPr lang="en-GB" dirty="0"/>
              <a:t>Lack of a Work Plan (initially) to guide activities</a:t>
            </a:r>
          </a:p>
          <a:p>
            <a:r>
              <a:rPr lang="en-GB" dirty="0"/>
              <a:t>Financing AMS activities</a:t>
            </a:r>
          </a:p>
          <a:p>
            <a:r>
              <a:rPr lang="en-GB" dirty="0"/>
              <a:t>Other competing roles for AMS Focal Persons</a:t>
            </a:r>
          </a:p>
          <a:p>
            <a:r>
              <a:rPr lang="en-GB" dirty="0"/>
              <a:t>Covid-19 disruption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ACFFD-B03C-4A67-9EA0-3FB8141591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42" t="20531" r="9447" b="22676"/>
          <a:stretch/>
        </p:blipFill>
        <p:spPr>
          <a:xfrm>
            <a:off x="8633112" y="3776096"/>
            <a:ext cx="3151165" cy="225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7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Checkmate move on chessboard">
            <a:extLst>
              <a:ext uri="{FF2B5EF4-FFF2-40B4-BE49-F238E27FC236}">
                <a16:creationId xmlns:a16="http://schemas.microsoft.com/office/drawing/2014/main" id="{8378444A-D8DE-4D2E-9BC6-69217DFE63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13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EBEB98-423F-4075-8839-14D7E8544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1439" y="859561"/>
            <a:ext cx="5452529" cy="3569242"/>
          </a:xfrm>
        </p:spPr>
        <p:txBody>
          <a:bodyPr anchor="t">
            <a:normAutofit/>
          </a:bodyPr>
          <a:lstStyle/>
          <a:p>
            <a:pPr algn="l"/>
            <a:r>
              <a:rPr lang="en-GB" sz="8800" dirty="0">
                <a:solidFill>
                  <a:srgbClr val="FFFFFF"/>
                </a:solidFill>
              </a:rPr>
              <a:t>End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8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F2B8EB-7E26-4DB2-8A7E-7839D819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891539"/>
            <a:ext cx="4898135" cy="1346693"/>
          </a:xfrm>
        </p:spPr>
        <p:txBody>
          <a:bodyPr>
            <a:normAutofit/>
          </a:bodyPr>
          <a:lstStyle/>
          <a:p>
            <a:r>
              <a:rPr lang="en-GB" sz="4000" dirty="0"/>
              <a:t>Introduction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4FA8EC-281F-4A47-AF2E-9F85F2AAB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DDDBC-CECB-48F9-8AD1-9AC5A56D4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707" y="1828801"/>
            <a:ext cx="8290970" cy="4360984"/>
          </a:xfrm>
        </p:spPr>
        <p:txBody>
          <a:bodyPr>
            <a:normAutofit/>
          </a:bodyPr>
          <a:lstStyle/>
          <a:p>
            <a:r>
              <a:rPr lang="en-GB" sz="2400" dirty="0"/>
              <a:t>Establishment of the CASIC (March 2019)</a:t>
            </a:r>
          </a:p>
          <a:p>
            <a:r>
              <a:rPr lang="en-GB" sz="2400" dirty="0"/>
              <a:t>Appointment of an AMS Focal person (Health and Agriculture)</a:t>
            </a:r>
          </a:p>
          <a:p>
            <a:r>
              <a:rPr lang="en-GB" sz="2400" dirty="0"/>
              <a:t>Baseline assessments of AMS/MTC activities at facility and management levels (June 2019) –</a:t>
            </a:r>
            <a:r>
              <a:rPr lang="en-GB" sz="2400" i="1" dirty="0">
                <a:solidFill>
                  <a:srgbClr val="FF0000"/>
                </a:solidFill>
              </a:rPr>
              <a:t> (USAID </a:t>
            </a:r>
            <a:r>
              <a:rPr lang="en-GB" sz="2400" i="1" dirty="0" err="1">
                <a:solidFill>
                  <a:srgbClr val="FF0000"/>
                </a:solidFill>
              </a:rPr>
              <a:t>MTaPS</a:t>
            </a:r>
            <a:r>
              <a:rPr lang="en-GB" sz="2400" i="1" dirty="0">
                <a:solidFill>
                  <a:srgbClr val="FF0000"/>
                </a:solidFill>
              </a:rPr>
              <a:t>, IDDS)</a:t>
            </a:r>
          </a:p>
          <a:p>
            <a:r>
              <a:rPr lang="en-GB" sz="2400" dirty="0"/>
              <a:t>MTC committees revitalized in hospitals and CHMT (Private &amp; Faith based hospitals involved)</a:t>
            </a:r>
          </a:p>
          <a:p>
            <a:r>
              <a:rPr lang="en-GB" sz="2400" dirty="0"/>
              <a:t>Training of MTC members in target facilities (Oct 2019, May 2020, Feb 2021) (</a:t>
            </a:r>
            <a:r>
              <a:rPr lang="en-GB" sz="2400" i="1" dirty="0">
                <a:solidFill>
                  <a:srgbClr val="FF0000"/>
                </a:solidFill>
              </a:rPr>
              <a:t>USAID </a:t>
            </a:r>
            <a:r>
              <a:rPr lang="en-GB" sz="2400" i="1" dirty="0" err="1">
                <a:solidFill>
                  <a:srgbClr val="FF0000"/>
                </a:solidFill>
              </a:rPr>
              <a:t>MTaPS</a:t>
            </a:r>
            <a:r>
              <a:rPr lang="en-GB" sz="2400" i="1" dirty="0">
                <a:solidFill>
                  <a:srgbClr val="FF0000"/>
                </a:solidFill>
              </a:rPr>
              <a:t>, IDDS</a:t>
            </a:r>
            <a:r>
              <a:rPr lang="en-GB" sz="2400" dirty="0"/>
              <a:t>)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EEED978-F477-49A9-BBE1-82A0F5980D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4" r="21368" b="-2"/>
          <a:stretch/>
        </p:blipFill>
        <p:spPr>
          <a:xfrm>
            <a:off x="9845458" y="3852672"/>
            <a:ext cx="2346542" cy="2109977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1986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4C6B7C-C15E-494D-899A-829FA51AD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AMS Activities Cont’d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F54A8-FA39-4265-A1C2-E47DD98484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878"/>
            <a:ext cx="10515600" cy="458508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Annual entity specific work plans developed, updated and implemented</a:t>
            </a:r>
          </a:p>
          <a:p>
            <a:r>
              <a:rPr lang="en-GB" dirty="0"/>
              <a:t>Antibiotic prescribing audits underway in hospitals</a:t>
            </a:r>
          </a:p>
          <a:p>
            <a:pPr lvl="1"/>
            <a:r>
              <a:rPr lang="en-GB" dirty="0"/>
              <a:t>Nyeri County Referral Hospital (42% - 61%) </a:t>
            </a:r>
          </a:p>
          <a:p>
            <a:pPr lvl="1"/>
            <a:r>
              <a:rPr lang="en-GB" dirty="0"/>
              <a:t>Karatina County Hospital (31.3% – 52.4%)</a:t>
            </a:r>
          </a:p>
          <a:p>
            <a:r>
              <a:rPr lang="en-GB" dirty="0"/>
              <a:t>Quarterly AMS support supervision visits to facilities (</a:t>
            </a:r>
            <a:r>
              <a:rPr lang="en-GB" i="1" dirty="0"/>
              <a:t>some integrated; some standalone</a:t>
            </a:r>
            <a:r>
              <a:rPr lang="en-GB" dirty="0"/>
              <a:t>)</a:t>
            </a:r>
          </a:p>
          <a:p>
            <a:r>
              <a:rPr lang="en-GB" dirty="0"/>
              <a:t>Sensitizing newly recruited officers on AMS/IPC during induction sessions</a:t>
            </a:r>
          </a:p>
          <a:p>
            <a:r>
              <a:rPr lang="en-GB" dirty="0"/>
              <a:t>Incorporation of MTC/AMS activities in the SP, AWP, PC and SPAs</a:t>
            </a:r>
          </a:p>
          <a:p>
            <a:r>
              <a:rPr lang="en-GB" dirty="0"/>
              <a:t>Biannual (now Quarterly) CASIC meetings (</a:t>
            </a:r>
            <a:r>
              <a:rPr lang="en-GB" i="1" dirty="0">
                <a:solidFill>
                  <a:srgbClr val="FF0000"/>
                </a:solidFill>
              </a:rPr>
              <a:t>County, FAO and IPNET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8370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in a room&#10;&#10;Description automatically generated">
            <a:extLst>
              <a:ext uri="{FF2B5EF4-FFF2-40B4-BE49-F238E27FC236}">
                <a16:creationId xmlns:a16="http://schemas.microsoft.com/office/drawing/2014/main" id="{69972428-520C-4397-BE72-C7C26527D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05" y="151570"/>
            <a:ext cx="4670474" cy="3502855"/>
          </a:xfrm>
        </p:spPr>
      </p:pic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1032DAC8-8E67-4560-9AA5-E7A7787561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418" y="3429000"/>
            <a:ext cx="5139397" cy="3523957"/>
          </a:xfrm>
          <a:prstGeom prst="rect">
            <a:avLst/>
          </a:prstGeom>
        </p:spPr>
      </p:pic>
      <p:pic>
        <p:nvPicPr>
          <p:cNvPr id="11" name="Picture 10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85D57BC2-68EB-441F-BFFB-A22A590D9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391" y="-45719"/>
            <a:ext cx="5139396" cy="3386280"/>
          </a:xfrm>
          <a:prstGeom prst="rect">
            <a:avLst/>
          </a:prstGeom>
        </p:spPr>
      </p:pic>
      <p:pic>
        <p:nvPicPr>
          <p:cNvPr id="13" name="Picture 1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CE7CAB79-AFC7-40ED-AA44-998466E4FC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305" y="3696287"/>
            <a:ext cx="4976479" cy="31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97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515D2-997C-4EA3-A12E-48E941977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33E10-0180-4284-AA1A-3515762CD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7527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Workshop to standardize AMS tools used in Nyeri hospitals (</a:t>
            </a:r>
            <a:r>
              <a:rPr lang="en-GB" i="1" dirty="0">
                <a:solidFill>
                  <a:srgbClr val="FF0000"/>
                </a:solidFill>
              </a:rPr>
              <a:t>IPNET</a:t>
            </a:r>
            <a:r>
              <a:rPr lang="en-GB" dirty="0"/>
              <a:t>):</a:t>
            </a:r>
          </a:p>
          <a:p>
            <a:pPr lvl="1"/>
            <a:r>
              <a:rPr lang="en-GB" sz="2800" dirty="0"/>
              <a:t>Antibiotic Prescribing Audits in hospitals</a:t>
            </a:r>
          </a:p>
          <a:p>
            <a:pPr lvl="1"/>
            <a:r>
              <a:rPr lang="en-GB" sz="2800" dirty="0"/>
              <a:t>PPS</a:t>
            </a:r>
          </a:p>
          <a:p>
            <a:pPr lvl="1"/>
            <a:r>
              <a:rPr lang="en-GB" sz="2800" dirty="0" err="1"/>
              <a:t>AWaRE</a:t>
            </a:r>
            <a:r>
              <a:rPr lang="en-GB" sz="2800" dirty="0"/>
              <a:t> re-categorizing</a:t>
            </a:r>
          </a:p>
          <a:p>
            <a:pPr lvl="1"/>
            <a:r>
              <a:rPr lang="en-GB" sz="2800" dirty="0"/>
              <a:t>Antibiotic Pre-authorization</a:t>
            </a:r>
          </a:p>
          <a:p>
            <a:pPr lvl="1"/>
            <a:r>
              <a:rPr lang="en-GB" sz="2800" dirty="0"/>
              <a:t>Surgical Prophylaxis</a:t>
            </a:r>
          </a:p>
          <a:p>
            <a:r>
              <a:rPr lang="en-GB" dirty="0"/>
              <a:t>Quarterly joint MTC meetings (</a:t>
            </a:r>
            <a:r>
              <a:rPr lang="en-GB" i="1" dirty="0"/>
              <a:t>planned</a:t>
            </a:r>
            <a:r>
              <a:rPr lang="en-GB" dirty="0"/>
              <a:t>)</a:t>
            </a:r>
          </a:p>
          <a:p>
            <a:r>
              <a:rPr lang="en-GB" dirty="0"/>
              <a:t>Strengthening CASIC collaborative activities (</a:t>
            </a:r>
            <a:r>
              <a:rPr lang="en-GB" i="1" dirty="0">
                <a:solidFill>
                  <a:srgbClr val="FF0000"/>
                </a:solidFill>
              </a:rPr>
              <a:t>IPNET, FAO</a:t>
            </a:r>
            <a:r>
              <a:rPr lang="en-GB" dirty="0"/>
              <a:t>)</a:t>
            </a:r>
          </a:p>
          <a:p>
            <a:r>
              <a:rPr lang="en-GB" dirty="0"/>
              <a:t>The Nyeri CASIC Workplan 2020 – 2022 Finalized (</a:t>
            </a:r>
            <a:r>
              <a:rPr lang="en-GB" i="1" dirty="0">
                <a:solidFill>
                  <a:srgbClr val="FF0000"/>
                </a:solidFill>
              </a:rPr>
              <a:t>FAO, USAID</a:t>
            </a:r>
            <a:r>
              <a:rPr lang="en-GB" dirty="0"/>
              <a:t>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3B4455-86BE-45FF-86E4-32AFF6860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2807" y="2634521"/>
            <a:ext cx="2190993" cy="1934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CE15361-5D72-43B2-898E-8EBE9F10C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4" y="484632"/>
            <a:ext cx="4166281" cy="5888737"/>
          </a:xfrm>
          <a:prstGeom prst="rect">
            <a:avLst/>
          </a:prstGeom>
        </p:spPr>
      </p:pic>
      <p:pic>
        <p:nvPicPr>
          <p:cNvPr id="4" name="Content Placeholder 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B7016300-6719-4B93-A38D-1487333F2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21" b="11493"/>
          <a:stretch/>
        </p:blipFill>
        <p:spPr>
          <a:xfrm>
            <a:off x="4976029" y="1536166"/>
            <a:ext cx="6731338" cy="378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3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83B75F-0BBE-4DE6-B38C-8BB71099FA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03" b="561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21C13-CE04-47E5-B516-2B8521D02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2843897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</a:rPr>
              <a:t>Nyeri CASIC Work Plan Launch</a:t>
            </a:r>
          </a:p>
        </p:txBody>
      </p:sp>
    </p:spTree>
    <p:extLst>
      <p:ext uri="{BB962C8B-B14F-4D97-AF65-F5344CB8AC3E}">
        <p14:creationId xmlns:p14="http://schemas.microsoft.com/office/powerpoint/2010/main" val="2820496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B6F8DB-9873-459D-A14B-F5499C9EB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Other AMS Activities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44155-A063-49C4-9663-B0F4FFA0A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4026"/>
            <a:ext cx="10515600" cy="478263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Marked the World Antimicrobial Awareness Week 2020</a:t>
            </a:r>
          </a:p>
          <a:p>
            <a:pPr lvl="1"/>
            <a:r>
              <a:rPr lang="en-GB" dirty="0"/>
              <a:t>Health Talks</a:t>
            </a:r>
          </a:p>
          <a:p>
            <a:pPr lvl="1"/>
            <a:r>
              <a:rPr lang="en-GB" dirty="0"/>
              <a:t>Social media engagement (Twitter, Facebook)</a:t>
            </a:r>
          </a:p>
          <a:p>
            <a:pPr lvl="1"/>
            <a:r>
              <a:rPr lang="en-GB" dirty="0"/>
              <a:t>Banners, Brochures </a:t>
            </a:r>
          </a:p>
          <a:p>
            <a:r>
              <a:rPr lang="en-GB" dirty="0"/>
              <a:t>Cascading AMS to other staff members through facility-based CMEs</a:t>
            </a:r>
          </a:p>
          <a:p>
            <a:r>
              <a:rPr lang="en-GB" dirty="0"/>
              <a:t>Nyeri CRH completed developing an Antibiogram from 2019/2020 Lab data </a:t>
            </a:r>
            <a:r>
              <a:rPr lang="en-GB" i="1" dirty="0">
                <a:solidFill>
                  <a:srgbClr val="FF0000"/>
                </a:solidFill>
              </a:rPr>
              <a:t>(USAID IDDS)</a:t>
            </a:r>
          </a:p>
          <a:p>
            <a:r>
              <a:rPr lang="en-GB" dirty="0"/>
              <a:t>Sharing our AMS work through conferences (IPNET 2019, ISIUM 2020 Conferences)</a:t>
            </a:r>
          </a:p>
          <a:p>
            <a:r>
              <a:rPr lang="en-GB" dirty="0"/>
              <a:t>Nyeri CASIC supporting other counties to develop CASIC Work Plans (</a:t>
            </a:r>
            <a:r>
              <a:rPr lang="en-GB" dirty="0" err="1"/>
              <a:t>Murang’a</a:t>
            </a:r>
            <a:r>
              <a:rPr lang="en-GB" dirty="0"/>
              <a:t> &amp; Bungoma)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42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7EF85-97A0-49B1-B5C5-4CB8527E5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9255"/>
          </a:xfrm>
        </p:spPr>
        <p:txBody>
          <a:bodyPr>
            <a:normAutofit fontScale="90000"/>
          </a:bodyPr>
          <a:lstStyle/>
          <a:p>
            <a:r>
              <a:rPr lang="en-GB" dirty="0"/>
              <a:t>WAAW 2020 Activities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4A6F35D-45BB-4DA7-9E78-C24B3840A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557" y="1136689"/>
            <a:ext cx="4601193" cy="22923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495921-5A86-4EB2-A688-179A30C3B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106" y="924650"/>
            <a:ext cx="4498443" cy="30477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708509-791F-4FF1-B2C7-E865A16666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47" y="3621309"/>
            <a:ext cx="3065722" cy="30826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B2765B-1EED-4C1B-8B88-29835EA4DE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4382" y="4181031"/>
            <a:ext cx="3345766" cy="24683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DE9CF0-1EB4-4B1C-8CF5-3FA5E481DF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3346" y="4097757"/>
            <a:ext cx="5103192" cy="255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32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475</Words>
  <Application>Microsoft Office PowerPoint</Application>
  <PresentationFormat>Widescreen</PresentationFormat>
  <Paragraphs>60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Antimicrobial Stewardship Updates  Nyeri County</vt:lpstr>
      <vt:lpstr>Introduction</vt:lpstr>
      <vt:lpstr>AMS Activities Cont’d</vt:lpstr>
      <vt:lpstr>PowerPoint Presentation</vt:lpstr>
      <vt:lpstr>Other Activities</vt:lpstr>
      <vt:lpstr>PowerPoint Presentation</vt:lpstr>
      <vt:lpstr>Nyeri CASIC Work Plan Launch</vt:lpstr>
      <vt:lpstr>Other AMS Activities</vt:lpstr>
      <vt:lpstr>WAAW 2020 Activities</vt:lpstr>
      <vt:lpstr>County Leadership Support</vt:lpstr>
      <vt:lpstr>Partner Support</vt:lpstr>
      <vt:lpstr>Challenges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Antimicrobial Stewardship Updates _Nyeri Dept of Health_</dc:title>
  <dc:creator>Oscar Agoro [hs15ooa]</dc:creator>
  <cp:lastModifiedBy>Oscar Agoro [hs15ooa]</cp:lastModifiedBy>
  <cp:revision>7</cp:revision>
  <dcterms:created xsi:type="dcterms:W3CDTF">2021-01-27T19:14:41Z</dcterms:created>
  <dcterms:modified xsi:type="dcterms:W3CDTF">2021-01-28T03:07:14Z</dcterms:modified>
</cp:coreProperties>
</file>