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1"/>
  </p:sldMasterIdLst>
  <p:notesMasterIdLst>
    <p:notesMasterId r:id="rId13"/>
  </p:notesMasterIdLst>
  <p:sldIdLst>
    <p:sldId id="256" r:id="rId2"/>
    <p:sldId id="542" r:id="rId3"/>
    <p:sldId id="541" r:id="rId4"/>
    <p:sldId id="543" r:id="rId5"/>
    <p:sldId id="545" r:id="rId6"/>
    <p:sldId id="546" r:id="rId7"/>
    <p:sldId id="544" r:id="rId8"/>
    <p:sldId id="547" r:id="rId9"/>
    <p:sldId id="548" r:id="rId10"/>
    <p:sldId id="549" r:id="rId11"/>
    <p:sldId id="55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 Kurowski" initials="CK" lastIdx="3" clrIdx="0">
    <p:extLst/>
  </p:cmAuthor>
  <p:cmAuthor id="2" name="triin habicht" initials="th" lastIdx="1" clrIdx="1">
    <p:extLst/>
  </p:cmAuthor>
  <p:cmAuthor id="3" name="triin habicht" initials="th [2]"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300"/>
    <a:srgbClr val="E9EBF5"/>
    <a:srgbClr val="E4F2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3961" autoAdjust="0"/>
    <p:restoredTop sz="95246"/>
  </p:normalViewPr>
  <p:slideViewPr>
    <p:cSldViewPr snapToGrid="0" snapToObjects="1">
      <p:cViewPr>
        <p:scale>
          <a:sx n="90" d="100"/>
          <a:sy n="90" d="100"/>
        </p:scale>
        <p:origin x="-582" y="6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ser\Desktop\CONFERENCE%20Abstracts\kotewas\IPNET\IPNET%202023\DATA%20ANALYSI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user\Desktop\CONFERENCE%20Abstracts\kotewas\IPNET\IPNET%202023\DATA%20ANALYSI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user\Desktop\CONFERENCE%20Abstracts\kotewas\IPNET\IPNET%202023\DATA%20ANALYSIS.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rotX val="30"/>
      <c:perspective val="30"/>
    </c:view3D>
    <c:plotArea>
      <c:layout>
        <c:manualLayout>
          <c:layoutTarget val="inner"/>
          <c:xMode val="edge"/>
          <c:yMode val="edge"/>
          <c:x val="3.7735849056603786E-2"/>
          <c:y val="3.4727703235990531E-2"/>
          <c:w val="0.58008751907726785"/>
          <c:h val="0.89581689029202849"/>
        </c:manualLayout>
      </c:layout>
      <c:pie3DChart>
        <c:varyColors val="1"/>
        <c:ser>
          <c:idx val="0"/>
          <c:order val="0"/>
          <c:explosion val="25"/>
          <c:dLbls>
            <c:showVal val="1"/>
            <c:showLeaderLines val="1"/>
          </c:dLbls>
          <c:cat>
            <c:strRef>
              <c:f>Sheet1!$A$49:$A$50</c:f>
              <c:strCache>
                <c:ptCount val="2"/>
                <c:pt idx="0">
                  <c:v>Response Rate</c:v>
                </c:pt>
                <c:pt idx="1">
                  <c:v>Decline Response</c:v>
                </c:pt>
              </c:strCache>
            </c:strRef>
          </c:cat>
          <c:val>
            <c:numRef>
              <c:f>Sheet1!$B$49:$B$50</c:f>
              <c:numCache>
                <c:formatCode>0%</c:formatCode>
                <c:ptCount val="2"/>
                <c:pt idx="0">
                  <c:v>0.9</c:v>
                </c:pt>
                <c:pt idx="1">
                  <c:v>0.1</c:v>
                </c:pt>
              </c:numCache>
            </c:numRef>
          </c:val>
        </c:ser>
      </c:pie3DChart>
    </c:plotArea>
    <c:legend>
      <c:legendPos val="r"/>
      <c:layout/>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4"/>
  <c:clrMapOvr bg1="lt1" tx1="dk1" bg2="lt2" tx2="dk2" accent1="accent1" accent2="accent2" accent3="accent3" accent4="accent4" accent5="accent5" accent6="accent6" hlink="hlink" folHlink="folHlink"/>
  <c:chart>
    <c:plotArea>
      <c:layout/>
      <c:barChart>
        <c:barDir val="col"/>
        <c:grouping val="clustered"/>
        <c:ser>
          <c:idx val="0"/>
          <c:order val="0"/>
          <c:dLbls>
            <c:showVal val="1"/>
          </c:dLbls>
          <c:cat>
            <c:strRef>
              <c:f>Sheet1!$A$57:$A$58</c:f>
              <c:strCache>
                <c:ptCount val="2"/>
                <c:pt idx="0">
                  <c:v>Male</c:v>
                </c:pt>
                <c:pt idx="1">
                  <c:v>Female</c:v>
                </c:pt>
              </c:strCache>
            </c:strRef>
          </c:cat>
          <c:val>
            <c:numRef>
              <c:f>Sheet1!$B$57:$B$58</c:f>
              <c:numCache>
                <c:formatCode>0%</c:formatCode>
                <c:ptCount val="2"/>
                <c:pt idx="0">
                  <c:v>0.55000000000000004</c:v>
                </c:pt>
                <c:pt idx="1">
                  <c:v>0.45</c:v>
                </c:pt>
              </c:numCache>
            </c:numRef>
          </c:val>
        </c:ser>
        <c:axId val="64681088"/>
        <c:axId val="64682624"/>
      </c:barChart>
      <c:catAx>
        <c:axId val="64681088"/>
        <c:scaling>
          <c:orientation val="minMax"/>
        </c:scaling>
        <c:axPos val="b"/>
        <c:tickLblPos val="nextTo"/>
        <c:crossAx val="64682624"/>
        <c:crosses val="autoZero"/>
        <c:auto val="1"/>
        <c:lblAlgn val="ctr"/>
        <c:lblOffset val="100"/>
      </c:catAx>
      <c:valAx>
        <c:axId val="64682624"/>
        <c:scaling>
          <c:orientation val="minMax"/>
        </c:scaling>
        <c:axPos val="l"/>
        <c:majorGridlines/>
        <c:numFmt formatCode="0%" sourceLinked="1"/>
        <c:tickLblPos val="nextTo"/>
        <c:crossAx val="64681088"/>
        <c:crosses val="autoZero"/>
        <c:crossBetween val="between"/>
      </c:valAx>
    </c:plotArea>
    <c:legend>
      <c:legendPos val="r"/>
      <c:layout/>
    </c:legend>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barChart>
        <c:barDir val="col"/>
        <c:grouping val="clustered"/>
        <c:ser>
          <c:idx val="0"/>
          <c:order val="0"/>
          <c:dLbls>
            <c:showVal val="1"/>
          </c:dLbls>
          <c:cat>
            <c:strRef>
              <c:f>Sheet1!$A$68:$A$71</c:f>
              <c:strCache>
                <c:ptCount val="4"/>
                <c:pt idx="0">
                  <c:v>Others Cardes</c:v>
                </c:pt>
                <c:pt idx="1">
                  <c:v>Laboratory officers</c:v>
                </c:pt>
                <c:pt idx="2">
                  <c:v>Clinical Officers</c:v>
                </c:pt>
                <c:pt idx="3">
                  <c:v>Nursing Officers</c:v>
                </c:pt>
              </c:strCache>
            </c:strRef>
          </c:cat>
          <c:val>
            <c:numRef>
              <c:f>Sheet1!$B$68:$B$71</c:f>
              <c:numCache>
                <c:formatCode>0%</c:formatCode>
                <c:ptCount val="4"/>
                <c:pt idx="0">
                  <c:v>0.34</c:v>
                </c:pt>
                <c:pt idx="1">
                  <c:v>0.26</c:v>
                </c:pt>
                <c:pt idx="2">
                  <c:v>0.21000000000000002</c:v>
                </c:pt>
                <c:pt idx="3">
                  <c:v>0.19</c:v>
                </c:pt>
              </c:numCache>
            </c:numRef>
          </c:val>
        </c:ser>
        <c:axId val="64789120"/>
        <c:axId val="64815488"/>
      </c:barChart>
      <c:catAx>
        <c:axId val="64789120"/>
        <c:scaling>
          <c:orientation val="minMax"/>
        </c:scaling>
        <c:axPos val="b"/>
        <c:tickLblPos val="nextTo"/>
        <c:crossAx val="64815488"/>
        <c:crosses val="autoZero"/>
        <c:auto val="1"/>
        <c:lblAlgn val="ctr"/>
        <c:lblOffset val="100"/>
      </c:catAx>
      <c:valAx>
        <c:axId val="64815488"/>
        <c:scaling>
          <c:orientation val="minMax"/>
        </c:scaling>
        <c:axPos val="l"/>
        <c:numFmt formatCode="0%" sourceLinked="1"/>
        <c:tickLblPos val="nextTo"/>
        <c:crossAx val="64789120"/>
        <c:crosses val="autoZero"/>
        <c:crossBetween val="between"/>
      </c:valAx>
    </c:plotArea>
    <c:legend>
      <c:legendPos val="r"/>
      <c:layout/>
    </c:legend>
    <c:plotVisOnly val="1"/>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AA064-6A05-394E-B7B3-85A46EE8F577}" type="datetimeFigureOut">
              <a:rPr lang="en-US" smtClean="0"/>
              <a:pPr/>
              <a:t>5/9/2023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60392-709F-174B-BA9A-4B5671D2D27E}" type="slidenum">
              <a:rPr lang="en-US" smtClean="0"/>
              <a:pPr/>
              <a:t>‹#›</a:t>
            </a:fld>
            <a:endParaRPr lang="en-US"/>
          </a:p>
        </p:txBody>
      </p:sp>
    </p:spTree>
    <p:extLst>
      <p:ext uri="{BB962C8B-B14F-4D97-AF65-F5344CB8AC3E}">
        <p14:creationId xmlns:p14="http://schemas.microsoft.com/office/powerpoint/2010/main" xmlns="" val="474737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60392-709F-174B-BA9A-4B5671D2D27E}" type="slidenum">
              <a:rPr lang="en-US" smtClean="0"/>
              <a:pPr/>
              <a:t>1</a:t>
            </a:fld>
            <a:endParaRPr lang="en-US"/>
          </a:p>
        </p:txBody>
      </p:sp>
    </p:spTree>
    <p:extLst>
      <p:ext uri="{BB962C8B-B14F-4D97-AF65-F5344CB8AC3E}">
        <p14:creationId xmlns:p14="http://schemas.microsoft.com/office/powerpoint/2010/main" xmlns="" val="1571069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b="1" i="0" strike="noStrike" spc="-50" baseline="0">
                <a:solidFill>
                  <a:srgbClr val="FF9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5A9D77E-4B08-B44F-BDB3-EEE38F86A1A5}"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F96B8-4E28-AA4B-8130-EDC62D6D14AF}"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A9D77E-4B08-B44F-BDB3-EEE38F86A1A5}"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F96B8-4E28-AA4B-8130-EDC62D6D14A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A9D77E-4B08-B44F-BDB3-EEE38F86A1A5}"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F96B8-4E28-AA4B-8130-EDC62D6D14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289" y="0"/>
            <a:ext cx="7543800" cy="145075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01289" y="2086893"/>
            <a:ext cx="7543801"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A9D77E-4B08-B44F-BDB3-EEE38F86A1A5}"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A9D77E-4B08-B44F-BDB3-EEE38F86A1A5}" type="datetimeFigureOut">
              <a:rPr lang="en-US" smtClean="0"/>
              <a:pPr/>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F96B8-4E28-AA4B-8130-EDC62D6D14AF}"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A9D77E-4B08-B44F-BDB3-EEE38F86A1A5}" type="datetimeFigureOut">
              <a:rPr lang="en-US" smtClean="0"/>
              <a:pPr/>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F96B8-4E28-AA4B-8130-EDC62D6D14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A9D77E-4B08-B44F-BDB3-EEE38F86A1A5}" type="datetimeFigureOut">
              <a:rPr lang="en-US" smtClean="0"/>
              <a:pPr/>
              <a:t>5/9/2023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9F96B8-4E28-AA4B-8130-EDC62D6D14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A9D77E-4B08-B44F-BDB3-EEE38F86A1A5}" type="datetimeFigureOut">
              <a:rPr lang="en-US" smtClean="0"/>
              <a:pPr/>
              <a:t>5/9/2023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9F96B8-4E28-AA4B-8130-EDC62D6D14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5A9D77E-4B08-B44F-BDB3-EEE38F86A1A5}" type="datetimeFigureOut">
              <a:rPr lang="en-US" smtClean="0"/>
              <a:pPr/>
              <a:t>5/9/2023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B9F96B8-4E28-AA4B-8130-EDC62D6D14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5A9D77E-4B08-B44F-BDB3-EEE38F86A1A5}" type="datetimeFigureOut">
              <a:rPr lang="en-US" smtClean="0"/>
              <a:pPr/>
              <a:t>5/9/2023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B9F96B8-4E28-AA4B-8130-EDC62D6D14A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A9D77E-4B08-B44F-BDB3-EEE38F86A1A5}" type="datetimeFigureOut">
              <a:rPr lang="en-US" smtClean="0"/>
              <a:pPr/>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F96B8-4E28-AA4B-8130-EDC62D6D14AF}"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5A9D77E-4B08-B44F-BDB3-EEE38F86A1A5}" type="datetimeFigureOut">
              <a:rPr lang="en-US" smtClean="0"/>
              <a:pPr/>
              <a:t>5/9/2023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B9F96B8-4E28-AA4B-8130-EDC62D6D14AF}" type="slidenum">
              <a:rPr lang="en-US" smtClean="0"/>
              <a:pPr/>
              <a:t>‹#›</a:t>
            </a:fld>
            <a:endParaRPr lang="en-US"/>
          </a:p>
        </p:txBody>
      </p:sp>
    </p:spTree>
    <p:extLst>
      <p:ext uri="{BB962C8B-B14F-4D97-AF65-F5344CB8AC3E}">
        <p14:creationId xmlns:p14="http://schemas.microsoft.com/office/powerpoint/2010/main" xmlns="" val="194461946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b="1" i="0" kern="1200" spc="-50" baseline="0">
          <a:solidFill>
            <a:srgbClr val="FF93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rgbClr val="FF9300"/>
        </a:buClr>
        <a:buFont typeface="Wingdings"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rgbClr val="FF9300"/>
        </a:buClr>
        <a:buFont typeface="Wingdings"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rgbClr val="FF9300"/>
        </a:buClr>
        <a:buFont typeface="Wingdings"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rgbClr val="FF9300"/>
        </a:buClr>
        <a:buFont typeface="Wingdings"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0447" y="2243469"/>
            <a:ext cx="8673736" cy="2306759"/>
          </a:xfrm>
        </p:spPr>
        <p:txBody>
          <a:bodyPr>
            <a:normAutofit/>
          </a:bodyPr>
          <a:lstStyle/>
          <a:p>
            <a:r>
              <a:rPr lang="en-US" sz="2800" dirty="0" smtClean="0">
                <a:effectLst>
                  <a:outerShdw blurRad="38100" dist="38100" dir="2700000" algn="tl">
                    <a:srgbClr val="000000">
                      <a:alpha val="43137"/>
                    </a:srgbClr>
                  </a:outerShdw>
                </a:effectLst>
                <a:latin typeface="Georgia" panose="02040502050405020303" pitchFamily="18" charset="0"/>
                <a:ea typeface="Roboto Regular" panose="02000000000000000000" pitchFamily="2" charset="0"/>
                <a:cs typeface="Roboto Regular"/>
              </a:rPr>
              <a:t>Assessing </a:t>
            </a:r>
            <a:r>
              <a:rPr lang="en-US" sz="2800" dirty="0" smtClean="0">
                <a:effectLst>
                  <a:outerShdw blurRad="38100" dist="38100" dir="2700000" algn="tl">
                    <a:srgbClr val="000000">
                      <a:alpha val="43137"/>
                    </a:srgbClr>
                  </a:outerShdw>
                </a:effectLst>
                <a:latin typeface="Georgia" panose="02040502050405020303" pitchFamily="18" charset="0"/>
                <a:ea typeface="Roboto Regular" panose="02000000000000000000" pitchFamily="2" charset="0"/>
                <a:cs typeface="Roboto Regular"/>
              </a:rPr>
              <a:t>Infection </a:t>
            </a:r>
            <a:r>
              <a:rPr lang="en-US" sz="2800" dirty="0" smtClean="0">
                <a:effectLst>
                  <a:outerShdw blurRad="38100" dist="38100" dir="2700000" algn="tl">
                    <a:srgbClr val="000000">
                      <a:alpha val="43137"/>
                    </a:srgbClr>
                  </a:outerShdw>
                </a:effectLst>
                <a:latin typeface="Georgia" panose="02040502050405020303" pitchFamily="18" charset="0"/>
                <a:ea typeface="Roboto Regular" panose="02000000000000000000" pitchFamily="2" charset="0"/>
                <a:cs typeface="Roboto Regular"/>
              </a:rPr>
              <a:t>P</a:t>
            </a:r>
            <a:r>
              <a:rPr lang="en-US" sz="2800" dirty="0" smtClean="0">
                <a:effectLst>
                  <a:outerShdw blurRad="38100" dist="38100" dir="2700000" algn="tl">
                    <a:srgbClr val="000000">
                      <a:alpha val="43137"/>
                    </a:srgbClr>
                  </a:outerShdw>
                </a:effectLst>
                <a:latin typeface="Georgia" panose="02040502050405020303" pitchFamily="18" charset="0"/>
                <a:ea typeface="Roboto Regular" panose="02000000000000000000" pitchFamily="2" charset="0"/>
                <a:cs typeface="Roboto Regular"/>
              </a:rPr>
              <a:t>revention </a:t>
            </a:r>
            <a:r>
              <a:rPr lang="en-US" sz="2800" dirty="0" smtClean="0">
                <a:effectLst>
                  <a:outerShdw blurRad="38100" dist="38100" dir="2700000" algn="tl">
                    <a:srgbClr val="000000">
                      <a:alpha val="43137"/>
                    </a:srgbClr>
                  </a:outerShdw>
                </a:effectLst>
                <a:latin typeface="Georgia" panose="02040502050405020303" pitchFamily="18" charset="0"/>
                <a:ea typeface="Roboto Regular" panose="02000000000000000000" pitchFamily="2" charset="0"/>
                <a:cs typeface="Roboto Regular"/>
              </a:rPr>
              <a:t>and </a:t>
            </a:r>
            <a:r>
              <a:rPr lang="en-US" sz="2800" dirty="0" smtClean="0">
                <a:effectLst>
                  <a:outerShdw blurRad="38100" dist="38100" dir="2700000" algn="tl">
                    <a:srgbClr val="000000">
                      <a:alpha val="43137"/>
                    </a:srgbClr>
                  </a:outerShdw>
                </a:effectLst>
                <a:latin typeface="Georgia" panose="02040502050405020303" pitchFamily="18" charset="0"/>
                <a:ea typeface="Roboto Regular" panose="02000000000000000000" pitchFamily="2" charset="0"/>
                <a:cs typeface="Roboto Regular"/>
              </a:rPr>
              <a:t>Control </a:t>
            </a:r>
            <a:r>
              <a:rPr lang="en-US" sz="2800" dirty="0" smtClean="0">
                <a:effectLst>
                  <a:outerShdw blurRad="38100" dist="38100" dir="2700000" algn="tl">
                    <a:srgbClr val="000000">
                      <a:alpha val="43137"/>
                    </a:srgbClr>
                  </a:outerShdw>
                </a:effectLst>
                <a:latin typeface="Georgia" panose="02040502050405020303" pitchFamily="18" charset="0"/>
                <a:ea typeface="Roboto Regular" panose="02000000000000000000" pitchFamily="2" charset="0"/>
                <a:cs typeface="Roboto Regular"/>
              </a:rPr>
              <a:t>G</a:t>
            </a:r>
            <a:r>
              <a:rPr lang="en-US" sz="2800" dirty="0" smtClean="0">
                <a:effectLst>
                  <a:outerShdw blurRad="38100" dist="38100" dir="2700000" algn="tl">
                    <a:srgbClr val="000000">
                      <a:alpha val="43137"/>
                    </a:srgbClr>
                  </a:outerShdw>
                </a:effectLst>
                <a:latin typeface="Georgia" panose="02040502050405020303" pitchFamily="18" charset="0"/>
                <a:ea typeface="Roboto Regular" panose="02000000000000000000" pitchFamily="2" charset="0"/>
                <a:cs typeface="Roboto Regular"/>
              </a:rPr>
              <a:t>overnance </a:t>
            </a:r>
            <a:r>
              <a:rPr lang="en-US" sz="2800" dirty="0" smtClean="0">
                <a:effectLst>
                  <a:outerShdw blurRad="38100" dist="38100" dir="2700000" algn="tl">
                    <a:srgbClr val="000000">
                      <a:alpha val="43137"/>
                    </a:srgbClr>
                  </a:outerShdw>
                </a:effectLst>
                <a:latin typeface="Georgia" panose="02040502050405020303" pitchFamily="18" charset="0"/>
                <a:ea typeface="Roboto Regular" panose="02000000000000000000" pitchFamily="2" charset="0"/>
                <a:cs typeface="Roboto Regular"/>
              </a:rPr>
              <a:t>structures and </a:t>
            </a:r>
            <a:r>
              <a:rPr lang="en-US" sz="2800" dirty="0" smtClean="0">
                <a:effectLst>
                  <a:outerShdw blurRad="38100" dist="38100" dir="2700000" algn="tl">
                    <a:srgbClr val="000000">
                      <a:alpha val="43137"/>
                    </a:srgbClr>
                  </a:outerShdw>
                </a:effectLst>
                <a:latin typeface="Georgia" panose="02040502050405020303" pitchFamily="18" charset="0"/>
                <a:ea typeface="Roboto Regular" panose="02000000000000000000" pitchFamily="2" charset="0"/>
                <a:cs typeface="Roboto Regular"/>
              </a:rPr>
              <a:t>Financing </a:t>
            </a:r>
            <a:r>
              <a:rPr lang="en-US" sz="2800" dirty="0" smtClean="0">
                <a:effectLst>
                  <a:outerShdw blurRad="38100" dist="38100" dir="2700000" algn="tl">
                    <a:srgbClr val="000000">
                      <a:alpha val="43137"/>
                    </a:srgbClr>
                  </a:outerShdw>
                </a:effectLst>
                <a:latin typeface="Georgia" panose="02040502050405020303" pitchFamily="18" charset="0"/>
                <a:ea typeface="Roboto Regular" panose="02000000000000000000" pitchFamily="2" charset="0"/>
                <a:cs typeface="Roboto Regular"/>
              </a:rPr>
              <a:t>options in </a:t>
            </a:r>
            <a:r>
              <a:rPr lang="en-US" sz="2800" dirty="0" err="1" smtClean="0">
                <a:effectLst>
                  <a:outerShdw blurRad="38100" dist="38100" dir="2700000" algn="tl">
                    <a:srgbClr val="000000">
                      <a:alpha val="43137"/>
                    </a:srgbClr>
                  </a:outerShdw>
                </a:effectLst>
                <a:latin typeface="Georgia" panose="02040502050405020303" pitchFamily="18" charset="0"/>
                <a:ea typeface="Roboto Regular" panose="02000000000000000000" pitchFamily="2" charset="0"/>
                <a:cs typeface="Roboto Regular"/>
              </a:rPr>
              <a:t>Rachuonyo</a:t>
            </a:r>
            <a:r>
              <a:rPr lang="en-US" sz="2800" dirty="0" smtClean="0">
                <a:effectLst>
                  <a:outerShdw blurRad="38100" dist="38100" dir="2700000" algn="tl">
                    <a:srgbClr val="000000">
                      <a:alpha val="43137"/>
                    </a:srgbClr>
                  </a:outerShdw>
                </a:effectLst>
                <a:latin typeface="Georgia" panose="02040502050405020303" pitchFamily="18" charset="0"/>
                <a:ea typeface="Roboto Regular" panose="02000000000000000000" pitchFamily="2" charset="0"/>
                <a:cs typeface="Roboto Regular"/>
              </a:rPr>
              <a:t>  North Sub County Health Facilities, </a:t>
            </a:r>
            <a:r>
              <a:rPr lang="en-US" sz="2800" dirty="0" err="1" smtClean="0">
                <a:effectLst>
                  <a:outerShdw blurRad="38100" dist="38100" dir="2700000" algn="tl">
                    <a:srgbClr val="000000">
                      <a:alpha val="43137"/>
                    </a:srgbClr>
                  </a:outerShdw>
                </a:effectLst>
                <a:latin typeface="Georgia" panose="02040502050405020303" pitchFamily="18" charset="0"/>
                <a:ea typeface="Roboto Regular" panose="02000000000000000000" pitchFamily="2" charset="0"/>
                <a:cs typeface="Roboto Regular"/>
              </a:rPr>
              <a:t>Homa</a:t>
            </a:r>
            <a:r>
              <a:rPr lang="en-US" sz="2800" dirty="0" smtClean="0">
                <a:effectLst>
                  <a:outerShdw blurRad="38100" dist="38100" dir="2700000" algn="tl">
                    <a:srgbClr val="000000">
                      <a:alpha val="43137"/>
                    </a:srgbClr>
                  </a:outerShdw>
                </a:effectLst>
                <a:latin typeface="Georgia" panose="02040502050405020303" pitchFamily="18" charset="0"/>
                <a:ea typeface="Roboto Regular" panose="02000000000000000000" pitchFamily="2" charset="0"/>
                <a:cs typeface="Roboto Regular"/>
              </a:rPr>
              <a:t> Bay </a:t>
            </a:r>
            <a:r>
              <a:rPr lang="en-US" sz="2800" dirty="0" smtClean="0">
                <a:effectLst>
                  <a:outerShdw blurRad="38100" dist="38100" dir="2700000" algn="tl">
                    <a:srgbClr val="000000">
                      <a:alpha val="43137"/>
                    </a:srgbClr>
                  </a:outerShdw>
                </a:effectLst>
                <a:latin typeface="Georgia" panose="02040502050405020303" pitchFamily="18" charset="0"/>
                <a:ea typeface="Roboto Regular" panose="02000000000000000000" pitchFamily="2" charset="0"/>
                <a:cs typeface="Roboto Regular"/>
              </a:rPr>
              <a:t>County</a:t>
            </a:r>
            <a:r>
              <a:rPr lang="en-US" sz="4800" dirty="0" smtClean="0">
                <a:effectLst>
                  <a:outerShdw blurRad="38100" dist="38100" dir="2700000" algn="tl">
                    <a:srgbClr val="000000">
                      <a:alpha val="43137"/>
                    </a:srgbClr>
                  </a:outerShdw>
                </a:effectLst>
                <a:latin typeface="Georgia" panose="02040502050405020303" pitchFamily="18" charset="0"/>
                <a:ea typeface="Roboto Regular" panose="02000000000000000000" pitchFamily="2" charset="0"/>
                <a:cs typeface="Roboto Regular"/>
              </a:rPr>
              <a:t/>
            </a:r>
            <a:br>
              <a:rPr lang="en-US" sz="4800" dirty="0" smtClean="0">
                <a:effectLst>
                  <a:outerShdw blurRad="38100" dist="38100" dir="2700000" algn="tl">
                    <a:srgbClr val="000000">
                      <a:alpha val="43137"/>
                    </a:srgbClr>
                  </a:outerShdw>
                </a:effectLst>
                <a:latin typeface="Georgia" panose="02040502050405020303" pitchFamily="18" charset="0"/>
                <a:ea typeface="Roboto Regular" panose="02000000000000000000" pitchFamily="2" charset="0"/>
                <a:cs typeface="Roboto Regular"/>
              </a:rPr>
            </a:br>
            <a:endParaRPr lang="en-US" sz="2700" dirty="0">
              <a:solidFill>
                <a:schemeClr val="tx1">
                  <a:lumMod val="75000"/>
                  <a:lumOff val="25000"/>
                </a:schemeClr>
              </a:solidFill>
              <a:latin typeface="Georgia" charset="0"/>
              <a:ea typeface="Georgia" charset="0"/>
              <a:cs typeface="Georgia" charset="0"/>
            </a:endParaRPr>
          </a:p>
        </p:txBody>
      </p:sp>
      <p:sp>
        <p:nvSpPr>
          <p:cNvPr id="3" name="Rectangle 2"/>
          <p:cNvSpPr/>
          <p:nvPr/>
        </p:nvSpPr>
        <p:spPr>
          <a:xfrm>
            <a:off x="1743981" y="4696122"/>
            <a:ext cx="6400799" cy="1452705"/>
          </a:xfrm>
          <a:prstGeom prst="rect">
            <a:avLst/>
          </a:prstGeom>
        </p:spPr>
        <p:txBody>
          <a:bodyPr wrap="square">
            <a:spAutoFit/>
          </a:bodyPr>
          <a:lstStyle/>
          <a:p>
            <a:pPr algn="ctr">
              <a:lnSpc>
                <a:spcPct val="85000"/>
              </a:lnSpc>
              <a:spcBef>
                <a:spcPct val="0"/>
              </a:spcBef>
            </a:pPr>
            <a:r>
              <a:rPr lang="en-US" sz="2400" b="1" dirty="0" smtClean="0">
                <a:solidFill>
                  <a:schemeClr val="tx1">
                    <a:lumMod val="75000"/>
                    <a:lumOff val="25000"/>
                  </a:schemeClr>
                </a:solidFill>
                <a:latin typeface="Georgia" charset="0"/>
                <a:ea typeface="Georgia" charset="0"/>
                <a:cs typeface="Georgia" charset="0"/>
              </a:rPr>
              <a:t>Gabriel </a:t>
            </a:r>
            <a:r>
              <a:rPr lang="en-US" sz="2400" b="1" dirty="0" err="1" smtClean="0">
                <a:solidFill>
                  <a:schemeClr val="tx1">
                    <a:lumMod val="75000"/>
                    <a:lumOff val="25000"/>
                  </a:schemeClr>
                </a:solidFill>
                <a:latin typeface="Georgia" charset="0"/>
                <a:ea typeface="Georgia" charset="0"/>
                <a:cs typeface="Georgia" charset="0"/>
              </a:rPr>
              <a:t>Kotewas</a:t>
            </a:r>
            <a:endParaRPr lang="en-US" sz="2400" b="1" dirty="0" smtClean="0">
              <a:solidFill>
                <a:schemeClr val="tx1">
                  <a:lumMod val="75000"/>
                  <a:lumOff val="25000"/>
                </a:schemeClr>
              </a:solidFill>
              <a:latin typeface="Georgia" charset="0"/>
              <a:ea typeface="Georgia" charset="0"/>
              <a:cs typeface="Georgia" charset="0"/>
            </a:endParaRPr>
          </a:p>
          <a:p>
            <a:pPr algn="ctr">
              <a:lnSpc>
                <a:spcPct val="85000"/>
              </a:lnSpc>
              <a:spcBef>
                <a:spcPct val="0"/>
              </a:spcBef>
            </a:pPr>
            <a:endParaRPr lang="en-US" sz="1600" dirty="0" smtClean="0">
              <a:solidFill>
                <a:schemeClr val="tx1">
                  <a:lumMod val="75000"/>
                  <a:lumOff val="25000"/>
                </a:schemeClr>
              </a:solidFill>
              <a:latin typeface="Georgia" charset="0"/>
              <a:ea typeface="Georgia" charset="0"/>
              <a:cs typeface="Georgia" charset="0"/>
            </a:endParaRPr>
          </a:p>
          <a:p>
            <a:pPr algn="ctr">
              <a:lnSpc>
                <a:spcPct val="85000"/>
              </a:lnSpc>
              <a:spcBef>
                <a:spcPct val="0"/>
              </a:spcBef>
            </a:pPr>
            <a:r>
              <a:rPr lang="en-US" sz="1600" b="1" spc="-50" dirty="0" smtClean="0">
                <a:solidFill>
                  <a:schemeClr val="tx1">
                    <a:lumMod val="75000"/>
                    <a:lumOff val="25000"/>
                  </a:schemeClr>
                </a:solidFill>
                <a:latin typeface="Georgia" charset="0"/>
                <a:ea typeface="Georgia" charset="0"/>
                <a:cs typeface="Georgia" charset="0"/>
              </a:rPr>
              <a:t>10</a:t>
            </a:r>
            <a:r>
              <a:rPr lang="en-US" sz="1600" b="1" spc="-50" baseline="30000" dirty="0" smtClean="0">
                <a:solidFill>
                  <a:schemeClr val="tx1">
                    <a:lumMod val="75000"/>
                    <a:lumOff val="25000"/>
                  </a:schemeClr>
                </a:solidFill>
                <a:latin typeface="Georgia" charset="0"/>
                <a:ea typeface="Georgia" charset="0"/>
                <a:cs typeface="Georgia" charset="0"/>
              </a:rPr>
              <a:t>TH</a:t>
            </a:r>
            <a:r>
              <a:rPr lang="en-US" sz="1600" b="1" spc="-50" dirty="0" smtClean="0">
                <a:solidFill>
                  <a:schemeClr val="tx1">
                    <a:lumMod val="75000"/>
                    <a:lumOff val="25000"/>
                  </a:schemeClr>
                </a:solidFill>
                <a:latin typeface="Georgia" charset="0"/>
                <a:ea typeface="Georgia" charset="0"/>
                <a:cs typeface="Georgia" charset="0"/>
              </a:rPr>
              <a:t> IPNET- K CONFERENCE </a:t>
            </a:r>
            <a:endParaRPr lang="en-US" sz="1600" b="1" spc="-50" dirty="0">
              <a:solidFill>
                <a:schemeClr val="tx1">
                  <a:lumMod val="75000"/>
                  <a:lumOff val="25000"/>
                </a:schemeClr>
              </a:solidFill>
              <a:latin typeface="Georgia" charset="0"/>
              <a:ea typeface="Georgia" charset="0"/>
              <a:cs typeface="Georgia" charset="0"/>
            </a:endParaRPr>
          </a:p>
          <a:p>
            <a:pPr algn="ctr">
              <a:lnSpc>
                <a:spcPct val="85000"/>
              </a:lnSpc>
              <a:spcBef>
                <a:spcPct val="0"/>
              </a:spcBef>
            </a:pPr>
            <a:endParaRPr lang="en-US" sz="1600" b="1" spc="-50" dirty="0" smtClean="0">
              <a:solidFill>
                <a:schemeClr val="tx1">
                  <a:lumMod val="75000"/>
                  <a:lumOff val="25000"/>
                </a:schemeClr>
              </a:solidFill>
              <a:latin typeface="Georgia" charset="0"/>
              <a:ea typeface="Georgia" charset="0"/>
              <a:cs typeface="Georgia" charset="0"/>
            </a:endParaRPr>
          </a:p>
          <a:p>
            <a:pPr algn="ctr">
              <a:lnSpc>
                <a:spcPct val="85000"/>
              </a:lnSpc>
              <a:spcBef>
                <a:spcPct val="0"/>
              </a:spcBef>
            </a:pPr>
            <a:r>
              <a:rPr lang="en-US" sz="1600" b="1" spc="-50" dirty="0" err="1" smtClean="0">
                <a:solidFill>
                  <a:schemeClr val="tx1">
                    <a:lumMod val="75000"/>
                    <a:lumOff val="25000"/>
                  </a:schemeClr>
                </a:solidFill>
                <a:latin typeface="Georgia" charset="0"/>
                <a:ea typeface="Georgia" charset="0"/>
                <a:cs typeface="Georgia" charset="0"/>
              </a:rPr>
              <a:t>Sai</a:t>
            </a:r>
            <a:r>
              <a:rPr lang="en-US" sz="1600" b="1" spc="-50" dirty="0" smtClean="0">
                <a:solidFill>
                  <a:schemeClr val="tx1">
                    <a:lumMod val="75000"/>
                    <a:lumOff val="25000"/>
                  </a:schemeClr>
                </a:solidFill>
                <a:latin typeface="Georgia" charset="0"/>
                <a:ea typeface="Georgia" charset="0"/>
                <a:cs typeface="Georgia" charset="0"/>
              </a:rPr>
              <a:t> Rock Hotel Mombasa, 09</a:t>
            </a:r>
            <a:r>
              <a:rPr lang="en-US" sz="1600" b="1" spc="-50" baseline="30000" dirty="0" smtClean="0">
                <a:solidFill>
                  <a:schemeClr val="tx1">
                    <a:lumMod val="75000"/>
                    <a:lumOff val="25000"/>
                  </a:schemeClr>
                </a:solidFill>
                <a:latin typeface="Georgia" charset="0"/>
                <a:ea typeface="Georgia" charset="0"/>
                <a:cs typeface="Georgia" charset="0"/>
              </a:rPr>
              <a:t>th</a:t>
            </a:r>
            <a:r>
              <a:rPr lang="en-US" sz="1600" b="1" spc="-50" dirty="0" smtClean="0">
                <a:solidFill>
                  <a:schemeClr val="tx1">
                    <a:lumMod val="75000"/>
                    <a:lumOff val="25000"/>
                  </a:schemeClr>
                </a:solidFill>
                <a:latin typeface="Georgia" charset="0"/>
                <a:ea typeface="Georgia" charset="0"/>
                <a:cs typeface="Georgia" charset="0"/>
              </a:rPr>
              <a:t>  - 12</a:t>
            </a:r>
            <a:r>
              <a:rPr lang="en-US" sz="1600" b="1" spc="-50" baseline="30000" dirty="0" smtClean="0">
                <a:solidFill>
                  <a:schemeClr val="tx1">
                    <a:lumMod val="75000"/>
                    <a:lumOff val="25000"/>
                  </a:schemeClr>
                </a:solidFill>
                <a:latin typeface="Georgia" charset="0"/>
                <a:ea typeface="Georgia" charset="0"/>
                <a:cs typeface="Georgia" charset="0"/>
              </a:rPr>
              <a:t>th</a:t>
            </a:r>
            <a:r>
              <a:rPr lang="en-US" sz="1600" b="1" spc="-50" dirty="0" smtClean="0">
                <a:solidFill>
                  <a:schemeClr val="tx1">
                    <a:lumMod val="75000"/>
                    <a:lumOff val="25000"/>
                  </a:schemeClr>
                </a:solidFill>
                <a:latin typeface="Georgia" charset="0"/>
                <a:ea typeface="Georgia" charset="0"/>
                <a:cs typeface="Georgia" charset="0"/>
              </a:rPr>
              <a:t>  May 2023</a:t>
            </a:r>
            <a:endParaRPr lang="en-US" sz="1600" b="1" spc="-50" dirty="0">
              <a:solidFill>
                <a:schemeClr val="tx1">
                  <a:lumMod val="75000"/>
                  <a:lumOff val="25000"/>
                </a:schemeClr>
              </a:solidFill>
              <a:latin typeface="Georgia" charset="0"/>
              <a:ea typeface="Georgia" charset="0"/>
              <a:cs typeface="Georgia" charset="0"/>
            </a:endParaRPr>
          </a:p>
          <a:p>
            <a:pPr algn="ctr">
              <a:lnSpc>
                <a:spcPct val="85000"/>
              </a:lnSpc>
              <a:spcBef>
                <a:spcPct val="0"/>
              </a:spcBef>
            </a:pPr>
            <a:endParaRPr lang="en-US" sz="1600" b="1" spc="-50" dirty="0">
              <a:solidFill>
                <a:schemeClr val="tx1">
                  <a:lumMod val="75000"/>
                  <a:lumOff val="25000"/>
                </a:schemeClr>
              </a:solidFill>
              <a:latin typeface="Georgia" charset="0"/>
              <a:ea typeface="Georgia" charset="0"/>
              <a:cs typeface="Georgia" charset="0"/>
            </a:endParaRPr>
          </a:p>
        </p:txBody>
      </p:sp>
    </p:spTree>
    <p:extLst>
      <p:ext uri="{BB962C8B-B14F-4D97-AF65-F5344CB8AC3E}">
        <p14:creationId xmlns:p14="http://schemas.microsoft.com/office/powerpoint/2010/main" xmlns="" val="1245138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pPr>
              <a:buFont typeface="Wingdings" pitchFamily="2" charset="2"/>
              <a:buChar char="q"/>
            </a:pPr>
            <a:r>
              <a:rPr lang="en-US" sz="2800" dirty="0" smtClean="0"/>
              <a:t> </a:t>
            </a:r>
            <a:r>
              <a:rPr lang="en-US" sz="2800" dirty="0" err="1" smtClean="0"/>
              <a:t>Homa</a:t>
            </a:r>
            <a:r>
              <a:rPr lang="en-US" sz="2800" dirty="0" smtClean="0"/>
              <a:t> Bay County Department of Health</a:t>
            </a:r>
          </a:p>
          <a:p>
            <a:pPr>
              <a:buFont typeface="Wingdings" pitchFamily="2" charset="2"/>
              <a:buChar char="q"/>
            </a:pPr>
            <a:r>
              <a:rPr lang="en-US" sz="2800" dirty="0" err="1" smtClean="0"/>
              <a:t>Rachuonyo</a:t>
            </a:r>
            <a:r>
              <a:rPr lang="en-US" sz="2800" dirty="0" smtClean="0"/>
              <a:t> North Sub County Health Facilities</a:t>
            </a:r>
          </a:p>
          <a:p>
            <a:pPr>
              <a:buFont typeface="Wingdings" pitchFamily="2" charset="2"/>
              <a:buChar char="q"/>
            </a:pPr>
            <a:r>
              <a:rPr lang="en-US" sz="2800" dirty="0" smtClean="0"/>
              <a:t>IPC Focal Persons </a:t>
            </a:r>
            <a:r>
              <a:rPr lang="en-US" sz="2800" dirty="0" err="1" smtClean="0"/>
              <a:t>Rchuonyo</a:t>
            </a:r>
            <a:r>
              <a:rPr lang="en-US" sz="2800" dirty="0" smtClean="0"/>
              <a:t> North Health Facilities</a:t>
            </a:r>
          </a:p>
          <a:p>
            <a:pPr>
              <a:buFont typeface="Wingdings" pitchFamily="2" charset="2"/>
              <a:buChar char="q"/>
            </a:pPr>
            <a:r>
              <a:rPr lang="en-US" sz="2800" dirty="0" smtClean="0"/>
              <a:t>LVCT Health </a:t>
            </a:r>
            <a:r>
              <a:rPr lang="en-US" sz="2800" dirty="0" err="1" smtClean="0"/>
              <a:t>Vukisha</a:t>
            </a:r>
            <a:r>
              <a:rPr lang="en-US" sz="2800" dirty="0" smtClean="0"/>
              <a:t> 95</a:t>
            </a:r>
          </a:p>
          <a:p>
            <a:pPr>
              <a:buFont typeface="Wingdings" pitchFamily="2" charset="2"/>
              <a:buChar char="q"/>
            </a:pPr>
            <a:r>
              <a:rPr lang="en-US" sz="2800" dirty="0" smtClean="0"/>
              <a:t>IPNET-K Mentors</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ag.me/assets/thank-you.jpg"/>
          <p:cNvPicPr>
            <a:picLocks noChangeAspect="1" noChangeArrowheads="1"/>
          </p:cNvPicPr>
          <p:nvPr/>
        </p:nvPicPr>
        <p:blipFill>
          <a:blip r:embed="rId2"/>
          <a:srcRect/>
          <a:stretch>
            <a:fillRect/>
          </a:stretch>
        </p:blipFill>
        <p:spPr bwMode="auto">
          <a:xfrm>
            <a:off x="345580" y="107950"/>
            <a:ext cx="8096250" cy="538162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Background………..1</a:t>
            </a:r>
            <a:endParaRPr lang="en-US" dirty="0"/>
          </a:p>
        </p:txBody>
      </p:sp>
      <p:sp>
        <p:nvSpPr>
          <p:cNvPr id="5" name="Content Placeholder 4"/>
          <p:cNvSpPr>
            <a:spLocks noGrp="1"/>
          </p:cNvSpPr>
          <p:nvPr>
            <p:ph sz="half" idx="1"/>
          </p:nvPr>
        </p:nvSpPr>
        <p:spPr/>
        <p:txBody>
          <a:bodyPr>
            <a:normAutofit/>
          </a:bodyPr>
          <a:lstStyle/>
          <a:p>
            <a:pPr marL="0" indent="0" fontAlgn="auto">
              <a:spcAft>
                <a:spcPts val="0"/>
              </a:spcAft>
              <a:buFont typeface="Arial" panose="020B0604020202020204" pitchFamily="34" charset="0"/>
              <a:buNone/>
              <a:defRPr/>
            </a:pPr>
            <a:r>
              <a:rPr lang="en-US" dirty="0" err="1" smtClean="0"/>
              <a:t>Rachuonyo</a:t>
            </a:r>
            <a:r>
              <a:rPr lang="en-US" dirty="0" smtClean="0"/>
              <a:t> North sub county is among the 9 sub counties of </a:t>
            </a:r>
            <a:r>
              <a:rPr lang="en-US" dirty="0" err="1" smtClean="0"/>
              <a:t>Homa</a:t>
            </a:r>
            <a:r>
              <a:rPr lang="en-US" dirty="0" smtClean="0"/>
              <a:t> Bay County Kenya.</a:t>
            </a:r>
          </a:p>
          <a:p>
            <a:pPr marL="0" indent="0" fontAlgn="auto">
              <a:spcAft>
                <a:spcPts val="0"/>
              </a:spcAft>
              <a:buFont typeface="Arial" panose="020B0604020202020204" pitchFamily="34" charset="0"/>
              <a:buNone/>
              <a:defRPr/>
            </a:pPr>
            <a:r>
              <a:rPr lang="en-US" dirty="0" smtClean="0"/>
              <a:t>                                                                                                             It has a total of 50 public facilities and of which :</a:t>
            </a:r>
          </a:p>
          <a:p>
            <a:pPr marL="0" indent="0" fontAlgn="auto">
              <a:spcAft>
                <a:spcPts val="0"/>
              </a:spcAft>
              <a:buFont typeface="Wingdings" pitchFamily="2" charset="2"/>
              <a:buChar char="v"/>
              <a:defRPr/>
            </a:pPr>
            <a:r>
              <a:rPr lang="en-US" dirty="0" smtClean="0"/>
              <a:t> 3 are Level four</a:t>
            </a:r>
          </a:p>
          <a:p>
            <a:pPr marL="0" indent="0" fontAlgn="auto">
              <a:spcAft>
                <a:spcPts val="0"/>
              </a:spcAft>
              <a:buFont typeface="Wingdings" pitchFamily="2" charset="2"/>
              <a:buChar char="v"/>
              <a:defRPr/>
            </a:pPr>
            <a:r>
              <a:rPr lang="en-US" dirty="0" smtClean="0"/>
              <a:t> 15 Health centers</a:t>
            </a:r>
          </a:p>
          <a:p>
            <a:pPr marL="0" indent="0" fontAlgn="auto">
              <a:spcAft>
                <a:spcPts val="0"/>
              </a:spcAft>
              <a:buFont typeface="Wingdings" pitchFamily="2" charset="2"/>
              <a:buChar char="v"/>
              <a:defRPr/>
            </a:pPr>
            <a:r>
              <a:rPr lang="en-US" dirty="0" smtClean="0"/>
              <a:t> 32 Dispensaries                                                                            </a:t>
            </a:r>
          </a:p>
          <a:p>
            <a:pPr fontAlgn="auto">
              <a:spcAft>
                <a:spcPts val="0"/>
              </a:spcAft>
              <a:buNone/>
              <a:defRPr/>
            </a:pPr>
            <a:r>
              <a:rPr lang="en-US" dirty="0" smtClean="0"/>
              <a:t>                                                                                </a:t>
            </a:r>
          </a:p>
          <a:p>
            <a:endParaRPr lang="en-US" dirty="0"/>
          </a:p>
        </p:txBody>
      </p:sp>
      <p:pic>
        <p:nvPicPr>
          <p:cNvPr id="7" name="Picture 40"/>
          <p:cNvPicPr>
            <a:picLocks noGrp="1" noChangeAspect="1"/>
          </p:cNvPicPr>
          <p:nvPr>
            <p:ph sz="half" idx="2"/>
          </p:nvPr>
        </p:nvPicPr>
        <p:blipFill rotWithShape="1">
          <a:blip r:embed="rId2"/>
          <a:srcRect l="45105" t="-3196" r="13706" b="51196"/>
          <a:stretch>
            <a:fillRect/>
          </a:stretch>
        </p:blipFill>
        <p:spPr bwMode="auto">
          <a:xfrm>
            <a:off x="4664075" y="1737361"/>
            <a:ext cx="3702050" cy="413173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6" name="Content Placeholder 5"/>
          <p:cNvSpPr>
            <a:spLocks noGrp="1"/>
          </p:cNvSpPr>
          <p:nvPr>
            <p:ph sz="half" idx="2"/>
          </p:nvPr>
        </p:nvSpPr>
        <p:spPr>
          <a:xfrm>
            <a:off x="3265714" y="1845735"/>
            <a:ext cx="5664530" cy="4023360"/>
          </a:xfrm>
        </p:spPr>
        <p:txBody>
          <a:bodyPr>
            <a:normAutofit lnSpcReduction="10000"/>
          </a:bodyPr>
          <a:lstStyle/>
          <a:p>
            <a:pPr>
              <a:buFont typeface="Wingdings" pitchFamily="2" charset="2"/>
              <a:buChar char="v"/>
            </a:pPr>
            <a:r>
              <a:rPr lang="en-US" sz="2400" dirty="0" smtClean="0"/>
              <a:t> Effective infection prevention and control (IPC) is crucial towards preventing hospital acquired infections, and is integral to safe, effective, high quality health service delivery.</a:t>
            </a:r>
          </a:p>
          <a:p>
            <a:pPr>
              <a:buFont typeface="Wingdings" pitchFamily="2" charset="2"/>
              <a:buChar char="v"/>
            </a:pPr>
            <a:r>
              <a:rPr lang="en-US" sz="2400" dirty="0" smtClean="0"/>
              <a:t>The success and effectiveness of such a program requires adequate financing coupled to an effective governance system. </a:t>
            </a:r>
          </a:p>
          <a:p>
            <a:pPr>
              <a:buFont typeface="Wingdings" pitchFamily="2" charset="2"/>
              <a:buChar char="v"/>
            </a:pPr>
            <a:r>
              <a:rPr lang="en-US" sz="2400" dirty="0" smtClean="0"/>
              <a:t> We assessed the health financing and governance structures for IPC implementation in health facilities within </a:t>
            </a:r>
            <a:r>
              <a:rPr lang="en-US" sz="2400" dirty="0" err="1" smtClean="0"/>
              <a:t>Rachuonyo</a:t>
            </a:r>
            <a:r>
              <a:rPr lang="en-US" sz="2400" dirty="0" smtClean="0"/>
              <a:t> North sub county, </a:t>
            </a:r>
            <a:r>
              <a:rPr lang="en-US" sz="2400" dirty="0" err="1" smtClean="0"/>
              <a:t>Homa</a:t>
            </a:r>
            <a:r>
              <a:rPr lang="en-US" sz="2400" dirty="0" smtClean="0"/>
              <a:t> Bay.</a:t>
            </a:r>
          </a:p>
          <a:p>
            <a:pPr>
              <a:buFont typeface="Arial" pitchFamily="34" charset="0"/>
              <a:buChar char="•"/>
            </a:pPr>
            <a:endParaRPr lang="en-US" dirty="0"/>
          </a:p>
        </p:txBody>
      </p:sp>
      <p:pic>
        <p:nvPicPr>
          <p:cNvPr id="7" name="Content Placeholder 6" descr="Infection Prevention and Control | Fedail Hospital"/>
          <p:cNvPicPr>
            <a:picLocks noGrp="1"/>
          </p:cNvPicPr>
          <p:nvPr>
            <p:ph sz="half" idx="1"/>
          </p:nvPr>
        </p:nvPicPr>
        <p:blipFill>
          <a:blip r:embed="rId2"/>
          <a:srcRect/>
          <a:stretch>
            <a:fillRect/>
          </a:stretch>
        </p:blipFill>
        <p:spPr bwMode="auto">
          <a:xfrm>
            <a:off x="331788" y="3903134"/>
            <a:ext cx="2857500" cy="1820772"/>
          </a:xfrm>
          <a:prstGeom prst="rect">
            <a:avLst/>
          </a:prstGeom>
          <a:noFill/>
          <a:ln w="9525">
            <a:noFill/>
            <a:miter lim="800000"/>
            <a:headEnd/>
            <a:tailEnd/>
          </a:ln>
        </p:spPr>
      </p:pic>
      <p:pic>
        <p:nvPicPr>
          <p:cNvPr id="8" name="Picture 7" descr="Infection Prevention in Hospitals | Vibra Healthcare"/>
          <p:cNvPicPr/>
          <p:nvPr/>
        </p:nvPicPr>
        <p:blipFill>
          <a:blip r:embed="rId3"/>
          <a:srcRect/>
          <a:stretch>
            <a:fillRect/>
          </a:stretch>
        </p:blipFill>
        <p:spPr bwMode="auto">
          <a:xfrm>
            <a:off x="331788" y="1845735"/>
            <a:ext cx="2857500" cy="2057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Methods</a:t>
            </a:r>
            <a:endParaRPr lang="en-US" dirty="0"/>
          </a:p>
        </p:txBody>
      </p:sp>
      <p:sp>
        <p:nvSpPr>
          <p:cNvPr id="6" name="Content Placeholder 5"/>
          <p:cNvSpPr>
            <a:spLocks noGrp="1"/>
          </p:cNvSpPr>
          <p:nvPr>
            <p:ph idx="1"/>
          </p:nvPr>
        </p:nvSpPr>
        <p:spPr/>
        <p:txBody>
          <a:bodyPr/>
          <a:lstStyle/>
          <a:p>
            <a:pPr>
              <a:buFont typeface="Wingdings" pitchFamily="2" charset="2"/>
              <a:buChar char="v"/>
            </a:pPr>
            <a:r>
              <a:rPr lang="en-US" sz="2400" dirty="0" smtClean="0"/>
              <a:t> This cross-sectional study was implemented between December 2022 to January 2023 in both public and faith-based health facilities in </a:t>
            </a:r>
            <a:r>
              <a:rPr lang="en-US" sz="2400" dirty="0" err="1" smtClean="0"/>
              <a:t>Rachuonyo</a:t>
            </a:r>
            <a:r>
              <a:rPr lang="en-US" sz="2400" dirty="0" smtClean="0"/>
              <a:t> North Sub County. </a:t>
            </a:r>
          </a:p>
          <a:p>
            <a:pPr>
              <a:buFont typeface="Wingdings" pitchFamily="2" charset="2"/>
              <a:buChar char="v"/>
            </a:pPr>
            <a:r>
              <a:rPr lang="en-US" sz="2400" dirty="0" smtClean="0"/>
              <a:t> A questionnaire was developed to collect data on demographics, IPC health financing (with focus on funding sources) and IPC governance (with focus on existence of IPC program and policy guidelines), we targeted IPC focal persons in all the 52 facilities. </a:t>
            </a:r>
          </a:p>
          <a:p>
            <a:pPr>
              <a:buFont typeface="Wingdings" pitchFamily="2" charset="2"/>
              <a:buChar char="v"/>
            </a:pPr>
            <a:r>
              <a:rPr lang="en-US" sz="2400" dirty="0" smtClean="0"/>
              <a:t> We described the data using frequencies and percentages</a:t>
            </a:r>
            <a:r>
              <a:rPr lang="en-US" dirty="0" smtClean="0"/>
              <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….1</a:t>
            </a:r>
            <a:endParaRPr lang="en-US" dirty="0"/>
          </a:p>
        </p:txBody>
      </p:sp>
      <p:sp>
        <p:nvSpPr>
          <p:cNvPr id="3" name="Content Placeholder 2"/>
          <p:cNvSpPr>
            <a:spLocks noGrp="1"/>
          </p:cNvSpPr>
          <p:nvPr>
            <p:ph sz="half" idx="1"/>
          </p:nvPr>
        </p:nvSpPr>
        <p:spPr/>
        <p:txBody>
          <a:bodyPr/>
          <a:lstStyle/>
          <a:p>
            <a:r>
              <a:rPr lang="en-US" sz="2800" dirty="0" smtClean="0"/>
              <a:t>Of the 52 facilities targeted, 47(90%) responded</a:t>
            </a:r>
          </a:p>
          <a:p>
            <a:endParaRPr lang="en-US" sz="2800" dirty="0" smtClean="0"/>
          </a:p>
          <a:p>
            <a:r>
              <a:rPr lang="en-US" sz="2800" dirty="0" smtClean="0"/>
              <a:t>Among respondents, 26(55%) were males and 21(45%) were female.</a:t>
            </a:r>
          </a:p>
          <a:p>
            <a:endParaRPr lang="en-US" dirty="0"/>
          </a:p>
        </p:txBody>
      </p:sp>
      <p:graphicFrame>
        <p:nvGraphicFramePr>
          <p:cNvPr id="6" name="Content Placeholder 5"/>
          <p:cNvGraphicFramePr>
            <a:graphicFrameLocks noGrp="1"/>
          </p:cNvGraphicFramePr>
          <p:nvPr>
            <p:ph sz="half" idx="2"/>
          </p:nvPr>
        </p:nvGraphicFramePr>
        <p:xfrm>
          <a:off x="5379522" y="1852551"/>
          <a:ext cx="3586348" cy="13775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5470628" y="3360717"/>
          <a:ext cx="3352738" cy="200878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Results ….2</a:t>
            </a:r>
            <a:endParaRPr lang="en-US" dirty="0"/>
          </a:p>
        </p:txBody>
      </p:sp>
      <p:sp>
        <p:nvSpPr>
          <p:cNvPr id="6" name="Content Placeholder 5"/>
          <p:cNvSpPr>
            <a:spLocks noGrp="1"/>
          </p:cNvSpPr>
          <p:nvPr>
            <p:ph sz="half" idx="1"/>
          </p:nvPr>
        </p:nvSpPr>
        <p:spPr/>
        <p:txBody>
          <a:bodyPr>
            <a:noAutofit/>
          </a:bodyPr>
          <a:lstStyle/>
          <a:p>
            <a:r>
              <a:rPr lang="en-US" sz="3200" dirty="0" smtClean="0"/>
              <a:t>The distribution  of IPC focal persons per cadre were: laboratory officers were 12(26%), clinical officers 10(21%), nursing officers 9(19%), others 16(34%). </a:t>
            </a:r>
            <a:endParaRPr lang="en-US" sz="3200" dirty="0"/>
          </a:p>
        </p:txBody>
      </p:sp>
      <p:graphicFrame>
        <p:nvGraphicFramePr>
          <p:cNvPr id="9" name="Content Placeholder 8"/>
          <p:cNvGraphicFramePr>
            <a:graphicFrameLocks noGrp="1"/>
          </p:cNvGraphicFramePr>
          <p:nvPr>
            <p:ph sz="half" idx="2"/>
          </p:nvPr>
        </p:nvGraphicFramePr>
        <p:xfrm>
          <a:off x="4664075" y="1846263"/>
          <a:ext cx="3702050" cy="40227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Content Placeholder 7"/>
          <p:cNvSpPr>
            <a:spLocks noGrp="1"/>
          </p:cNvSpPr>
          <p:nvPr>
            <p:ph idx="1"/>
          </p:nvPr>
        </p:nvSpPr>
        <p:spPr/>
        <p:txBody>
          <a:bodyPr>
            <a:normAutofit lnSpcReduction="10000"/>
          </a:bodyPr>
          <a:lstStyle/>
          <a:p>
            <a:pPr>
              <a:buFont typeface="Wingdings" pitchFamily="2" charset="2"/>
              <a:buChar char="v"/>
            </a:pPr>
            <a:r>
              <a:rPr lang="en-US" sz="4800" dirty="0" smtClean="0"/>
              <a:t> IPC programs existed in 41(87%) facilities, of which 43(91%) had IPC policy guidelines and 34(72%) had various IPC job aids</a:t>
            </a:r>
          </a:p>
          <a:p>
            <a:endParaRPr lang="en-US" dirty="0"/>
          </a:p>
        </p:txBody>
      </p:sp>
      <p:sp>
        <p:nvSpPr>
          <p:cNvPr id="9" name="Text Placeholder 8"/>
          <p:cNvSpPr>
            <a:spLocks noGrp="1"/>
          </p:cNvSpPr>
          <p:nvPr>
            <p:ph type="body" sz="half" idx="2"/>
          </p:nvPr>
        </p:nvSpPr>
        <p:spPr/>
        <p:txBody>
          <a:bodyPr/>
          <a:lstStyle/>
          <a:p>
            <a:endParaRPr lang="en-US" dirty="0"/>
          </a:p>
        </p:txBody>
      </p:sp>
      <p:pic>
        <p:nvPicPr>
          <p:cNvPr id="10" name="Picture 9" descr="https://encrypted-tbn0.gstatic.com/images?q=tbn:ANd9GcRRTGOzZ2dAvw_CVsfKagNlWeUX4CKY5kQlxd4SzQRACeGJaBUNPfS4TuNGj_AvJKisGdQ&amp;usqp=CAU"/>
          <p:cNvPicPr/>
          <p:nvPr/>
        </p:nvPicPr>
        <p:blipFill>
          <a:blip r:embed="rId2"/>
          <a:srcRect/>
          <a:stretch>
            <a:fillRect/>
          </a:stretch>
        </p:blipFill>
        <p:spPr bwMode="auto">
          <a:xfrm>
            <a:off x="342900" y="594360"/>
            <a:ext cx="2400300" cy="1317568"/>
          </a:xfrm>
          <a:prstGeom prst="rect">
            <a:avLst/>
          </a:prstGeom>
          <a:noFill/>
          <a:ln w="9525">
            <a:noFill/>
            <a:miter lim="800000"/>
            <a:headEnd/>
            <a:tailEnd/>
          </a:ln>
        </p:spPr>
      </p:pic>
      <p:pic>
        <p:nvPicPr>
          <p:cNvPr id="11" name="Picture 10" descr="https://kryptoneconsultingltd.weebly.com/uploads/1/0/1/9/10194587/waste-separation_orig.jpg"/>
          <p:cNvPicPr/>
          <p:nvPr/>
        </p:nvPicPr>
        <p:blipFill>
          <a:blip r:embed="rId3"/>
          <a:srcRect/>
          <a:stretch>
            <a:fillRect/>
          </a:stretch>
        </p:blipFill>
        <p:spPr bwMode="auto">
          <a:xfrm>
            <a:off x="342901" y="1911929"/>
            <a:ext cx="2400300" cy="1923120"/>
          </a:xfrm>
          <a:prstGeom prst="rect">
            <a:avLst/>
          </a:prstGeom>
          <a:noFill/>
          <a:ln w="9525">
            <a:noFill/>
            <a:miter lim="800000"/>
            <a:headEnd/>
            <a:tailEnd/>
          </a:ln>
        </p:spPr>
      </p:pic>
      <p:pic>
        <p:nvPicPr>
          <p:cNvPr id="12" name="Picture 11" descr="https://docplayer.net/docs-images/82/85010985/images/26-0.jpg"/>
          <p:cNvPicPr/>
          <p:nvPr/>
        </p:nvPicPr>
        <p:blipFill>
          <a:blip r:embed="rId4"/>
          <a:srcRect/>
          <a:stretch>
            <a:fillRect/>
          </a:stretch>
        </p:blipFill>
        <p:spPr bwMode="auto">
          <a:xfrm>
            <a:off x="342901" y="3835049"/>
            <a:ext cx="2400299" cy="24701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829815"/>
          </a:xfrm>
        </p:spPr>
        <p:txBody>
          <a:bodyPr/>
          <a:lstStyle/>
          <a:p>
            <a:r>
              <a:rPr lang="en-US" dirty="0" smtClean="0"/>
              <a:t>Results ….3</a:t>
            </a:r>
            <a:endParaRPr lang="en-US" dirty="0"/>
          </a:p>
        </p:txBody>
      </p:sp>
      <p:sp>
        <p:nvSpPr>
          <p:cNvPr id="4" name="Content Placeholder 3"/>
          <p:cNvSpPr>
            <a:spLocks noGrp="1"/>
          </p:cNvSpPr>
          <p:nvPr>
            <p:ph sz="half" idx="2"/>
          </p:nvPr>
        </p:nvSpPr>
        <p:spPr>
          <a:xfrm>
            <a:off x="4381995" y="1845735"/>
            <a:ext cx="3984765" cy="4023360"/>
          </a:xfrm>
        </p:spPr>
        <p:txBody>
          <a:bodyPr>
            <a:normAutofit fontScale="92500" lnSpcReduction="10000"/>
          </a:bodyPr>
          <a:lstStyle/>
          <a:p>
            <a:pPr>
              <a:buFont typeface="Wingdings" pitchFamily="2" charset="2"/>
              <a:buChar char="v"/>
            </a:pPr>
            <a:r>
              <a:rPr lang="en-US" sz="2400" dirty="0" smtClean="0"/>
              <a:t>For financing, 25(53%) had IPC program in their annual work plan, </a:t>
            </a:r>
          </a:p>
          <a:p>
            <a:pPr>
              <a:buFont typeface="Wingdings" pitchFamily="2" charset="2"/>
              <a:buChar char="v"/>
            </a:pPr>
            <a:r>
              <a:rPr lang="en-US" sz="2400" dirty="0" smtClean="0"/>
              <a:t>13(28%) had budgetary allocation for IPC, </a:t>
            </a:r>
          </a:p>
          <a:p>
            <a:pPr>
              <a:buFont typeface="Wingdings" pitchFamily="2" charset="2"/>
              <a:buChar char="v"/>
            </a:pPr>
            <a:r>
              <a:rPr lang="en-US" sz="2400" dirty="0" smtClean="0"/>
              <a:t>26(55%) had donations and partner support as the main source of funding for IPC activities </a:t>
            </a:r>
          </a:p>
          <a:p>
            <a:pPr>
              <a:buFont typeface="Wingdings" pitchFamily="2" charset="2"/>
              <a:buChar char="v"/>
            </a:pPr>
            <a:r>
              <a:rPr lang="en-US" sz="2400" dirty="0" smtClean="0"/>
              <a:t>5(11%) relying on facility improvement fund (FIF), and 16(34%) had mixed sources of funding.</a:t>
            </a:r>
          </a:p>
          <a:p>
            <a:endParaRPr lang="en-US" dirty="0"/>
          </a:p>
        </p:txBody>
      </p:sp>
      <p:pic>
        <p:nvPicPr>
          <p:cNvPr id="5" name="Content Placeholder 4" descr="https://khf.co.ke/wp-content/uploads/2021/01/finance.jpg"/>
          <p:cNvPicPr>
            <a:picLocks noGrp="1"/>
          </p:cNvPicPr>
          <p:nvPr>
            <p:ph sz="half" idx="1"/>
          </p:nvPr>
        </p:nvPicPr>
        <p:blipFill>
          <a:blip r:embed="rId2"/>
          <a:srcRect/>
          <a:stretch>
            <a:fillRect/>
          </a:stretch>
        </p:blipFill>
        <p:spPr bwMode="auto">
          <a:xfrm>
            <a:off x="822325" y="3401404"/>
            <a:ext cx="3274662" cy="1075594"/>
          </a:xfrm>
          <a:prstGeom prst="rect">
            <a:avLst/>
          </a:prstGeom>
          <a:noFill/>
          <a:ln w="9525">
            <a:noFill/>
            <a:miter lim="800000"/>
            <a:headEnd/>
            <a:tailEnd/>
          </a:ln>
        </p:spPr>
      </p:pic>
      <p:pic>
        <p:nvPicPr>
          <p:cNvPr id="6" name="Picture 5" descr="https://encrypted-tbn2.gstatic.com/images?q=tbn:ANd9GcSIGDUF8mDmMH9v6K2IG1UL-PlGntXjlrXyoiSR4sOubHL6_v2p"/>
          <p:cNvPicPr/>
          <p:nvPr/>
        </p:nvPicPr>
        <p:blipFill>
          <a:blip r:embed="rId3"/>
          <a:srcRect/>
          <a:stretch>
            <a:fillRect/>
          </a:stretch>
        </p:blipFill>
        <p:spPr bwMode="auto">
          <a:xfrm>
            <a:off x="822325" y="1845736"/>
            <a:ext cx="3274662" cy="1413162"/>
          </a:xfrm>
          <a:prstGeom prst="rect">
            <a:avLst/>
          </a:prstGeom>
          <a:noFill/>
          <a:ln w="9525">
            <a:noFill/>
            <a:miter lim="800000"/>
            <a:headEnd/>
            <a:tailEnd/>
          </a:ln>
        </p:spPr>
      </p:pic>
      <p:pic>
        <p:nvPicPr>
          <p:cNvPr id="7" name="Picture 6" descr="https://www.unicef.org/senegal/sites/unicef.org.senegal/files/styles/hero_tablet/public/DSC_4532.jpg?itok=PjpB9DRa"/>
          <p:cNvPicPr/>
          <p:nvPr/>
        </p:nvPicPr>
        <p:blipFill>
          <a:blip r:embed="rId4"/>
          <a:srcRect/>
          <a:stretch>
            <a:fillRect/>
          </a:stretch>
        </p:blipFill>
        <p:spPr bwMode="auto">
          <a:xfrm>
            <a:off x="829912" y="4621603"/>
            <a:ext cx="3267075" cy="158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a:t>
            </a:r>
            <a:endParaRPr lang="en-US" dirty="0"/>
          </a:p>
        </p:txBody>
      </p:sp>
      <p:sp>
        <p:nvSpPr>
          <p:cNvPr id="7" name="Content Placeholder 6"/>
          <p:cNvSpPr>
            <a:spLocks noGrp="1"/>
          </p:cNvSpPr>
          <p:nvPr>
            <p:ph sz="half" idx="2"/>
          </p:nvPr>
        </p:nvSpPr>
        <p:spPr>
          <a:xfrm>
            <a:off x="3705101" y="1845735"/>
            <a:ext cx="4661659" cy="4186930"/>
          </a:xfrm>
        </p:spPr>
        <p:txBody>
          <a:bodyPr/>
          <a:lstStyle/>
          <a:p>
            <a:pPr>
              <a:buFont typeface="Wingdings" pitchFamily="2" charset="2"/>
              <a:buChar char="v"/>
            </a:pPr>
            <a:r>
              <a:rPr lang="en-US" sz="2800" dirty="0" smtClean="0"/>
              <a:t> Most facilities had an IPC program and relied on budgetary allocation and partner support for funding.</a:t>
            </a:r>
          </a:p>
          <a:p>
            <a:pPr>
              <a:buFont typeface="Wingdings" pitchFamily="2" charset="2"/>
              <a:buChar char="v"/>
            </a:pPr>
            <a:r>
              <a:rPr lang="en-US" sz="2800" dirty="0" smtClean="0"/>
              <a:t> For sustainability of a robust IPC program, more facility driven finance resourcing through FIF will be of vital importance especially in this era of declining donor support.</a:t>
            </a:r>
          </a:p>
          <a:p>
            <a:endParaRPr lang="en-US" dirty="0"/>
          </a:p>
        </p:txBody>
      </p:sp>
      <p:pic>
        <p:nvPicPr>
          <p:cNvPr id="8" name="Content Placeholder 7" descr="https://sites.google.com/site/garversbarsocialmediaproject/_/rsrc/1299263623268/conclusion/Working_Together_Teamwork_and-team-building-exercises.jpg?height=312&amp;width=320"/>
          <p:cNvPicPr>
            <a:picLocks noGrp="1"/>
          </p:cNvPicPr>
          <p:nvPr>
            <p:ph sz="half" idx="1"/>
          </p:nvPr>
        </p:nvPicPr>
        <p:blipFill>
          <a:blip r:embed="rId2"/>
          <a:srcRect/>
          <a:stretch>
            <a:fillRect/>
          </a:stretch>
        </p:blipFill>
        <p:spPr bwMode="auto">
          <a:xfrm>
            <a:off x="822961" y="1845735"/>
            <a:ext cx="2656510" cy="4023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17458</TotalTime>
  <Words>455</Words>
  <Application>Microsoft Macintosh PowerPoint</Application>
  <PresentationFormat>On-screen Show (4:3)</PresentationFormat>
  <Paragraphs>43</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Retrospect</vt:lpstr>
      <vt:lpstr>Assessing Infection Prevention and Control Governance structures and Financing options in Rachuonyo  North Sub County Health Facilities, Homa Bay County </vt:lpstr>
      <vt:lpstr>Background………..1</vt:lpstr>
      <vt:lpstr>Introduction</vt:lpstr>
      <vt:lpstr>Methods</vt:lpstr>
      <vt:lpstr>Results ….1</vt:lpstr>
      <vt:lpstr>Results ….2</vt:lpstr>
      <vt:lpstr>Slide 7</vt:lpstr>
      <vt:lpstr>Results ….3</vt:lpstr>
      <vt:lpstr>Conclusion</vt:lpstr>
      <vt:lpstr>Acknowledgement</vt:lpstr>
      <vt:lpstr>Slide 11</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triin habicht</dc:creator>
  <cp:keywords/>
  <dc:description/>
  <cp:lastModifiedBy>user</cp:lastModifiedBy>
  <cp:revision>267</cp:revision>
  <dcterms:created xsi:type="dcterms:W3CDTF">2017-04-11T05:52:41Z</dcterms:created>
  <dcterms:modified xsi:type="dcterms:W3CDTF">2023-05-09T10:59:19Z</dcterms:modified>
  <cp:category/>
</cp:coreProperties>
</file>