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9" r:id="rId2"/>
    <p:sldId id="336" r:id="rId3"/>
    <p:sldId id="344" r:id="rId4"/>
    <p:sldId id="345" r:id="rId5"/>
    <p:sldId id="333" r:id="rId6"/>
    <p:sldId id="337" r:id="rId7"/>
    <p:sldId id="338" r:id="rId8"/>
    <p:sldId id="341" r:id="rId9"/>
    <p:sldId id="342" r:id="rId10"/>
    <p:sldId id="343" r:id="rId11"/>
    <p:sldId id="340" r:id="rId12"/>
    <p:sldId id="332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70AD47"/>
    <a:srgbClr val="FF9999"/>
    <a:srgbClr val="A9B2AC"/>
    <a:srgbClr val="A7A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PNET\Imipenem%20Meropenem%20final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PNET\Imipenem%20Meropenem%20final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Sheet2!$N$4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Sheet2!$M$5:$M$10</c:f>
              <c:strCache>
                <c:ptCount val="6"/>
                <c:pt idx="0">
                  <c:v>Renal Unit</c:v>
                </c:pt>
                <c:pt idx="1">
                  <c:v>Surgical Ward</c:v>
                </c:pt>
                <c:pt idx="2">
                  <c:v>ICU</c:v>
                </c:pt>
                <c:pt idx="3">
                  <c:v>Medical Ward</c:v>
                </c:pt>
                <c:pt idx="4">
                  <c:v>Environment</c:v>
                </c:pt>
                <c:pt idx="5">
                  <c:v>Others</c:v>
                </c:pt>
              </c:strCache>
            </c:strRef>
          </c:cat>
          <c:val>
            <c:numRef>
              <c:f>Sheet2!$N$5:$N$10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6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Sheet2!$O$4</c:f>
              <c:strCache>
                <c:ptCount val="1"/>
                <c:pt idx="0">
                  <c:v>CS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Sheet2!$M$5:$M$10</c:f>
              <c:strCache>
                <c:ptCount val="6"/>
                <c:pt idx="0">
                  <c:v>Renal Unit</c:v>
                </c:pt>
                <c:pt idx="1">
                  <c:v>Surgical Ward</c:v>
                </c:pt>
                <c:pt idx="2">
                  <c:v>ICU</c:v>
                </c:pt>
                <c:pt idx="3">
                  <c:v>Medical Ward</c:v>
                </c:pt>
                <c:pt idx="4">
                  <c:v>Environment</c:v>
                </c:pt>
                <c:pt idx="5">
                  <c:v>Others</c:v>
                </c:pt>
              </c:strCache>
            </c:strRef>
          </c:cat>
          <c:val>
            <c:numRef>
              <c:f>Sheet2!$O$5:$O$10</c:f>
              <c:numCache>
                <c:formatCode>General</c:formatCode>
                <c:ptCount val="6"/>
                <c:pt idx="0">
                  <c:v>28</c:v>
                </c:pt>
                <c:pt idx="1">
                  <c:v>21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3427104"/>
        <c:axId val="13685344"/>
      </c:barChart>
      <c:catAx>
        <c:axId val="22342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Isolate </a:t>
                </a:r>
                <a:r>
                  <a:rPr lang="en-US" dirty="0"/>
                  <a:t>origin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5344"/>
        <c:crosses val="autoZero"/>
        <c:auto val="1"/>
        <c:lblAlgn val="ctr"/>
        <c:lblOffset val="100"/>
        <c:noMultiLvlLbl val="0"/>
      </c:catAx>
      <c:valAx>
        <c:axId val="1368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 of isolates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2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4051376272748E-2"/>
          <c:y val="3.9571153741721883E-2"/>
          <c:w val="0.95568763548653024"/>
          <c:h val="0.82075179850671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Sheet1!$AB$22</c:f>
              <c:strCache>
                <c:ptCount val="1"/>
                <c:pt idx="0">
                  <c:v>CR-Isolate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Sheet1!$AA$23:$AA$28</c:f>
              <c:strCache>
                <c:ptCount val="6"/>
                <c:pt idx="0">
                  <c:v>A. baumannii</c:v>
                </c:pt>
                <c:pt idx="1">
                  <c:v>E. coli</c:v>
                </c:pt>
                <c:pt idx="2">
                  <c:v>E. cloacae</c:v>
                </c:pt>
                <c:pt idx="3">
                  <c:v>Pseudomonas spp</c:v>
                </c:pt>
                <c:pt idx="4">
                  <c:v>K. pneumoniae</c:v>
                </c:pt>
                <c:pt idx="5">
                  <c:v>Others</c:v>
                </c:pt>
              </c:strCache>
            </c:strRef>
          </c:cat>
          <c:val>
            <c:numRef>
              <c:f>Sheet1!$AB$23:$AB$28</c:f>
              <c:numCache>
                <c:formatCode>General</c:formatCode>
                <c:ptCount val="6"/>
                <c:pt idx="0">
                  <c:v>14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898072"/>
        <c:axId val="223898456"/>
      </c:barChart>
      <c:catAx>
        <c:axId val="223898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 = 41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98456"/>
        <c:crosses val="autoZero"/>
        <c:auto val="1"/>
        <c:lblAlgn val="ctr"/>
        <c:lblOffset val="100"/>
        <c:noMultiLvlLbl val="0"/>
      </c:catAx>
      <c:valAx>
        <c:axId val="2238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98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599E5A-1A7D-4FDD-A79A-01937AFA41C8}" type="datetimeFigureOut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27AC78-E22C-4A8C-9F99-D8D2FBE8F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8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6BBF-88AF-4996-9967-7EB8BA5FC4B3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6799-AE03-4C80-AE25-6B01287E6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0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25E8-C358-47BD-8E05-304DE0D29CB2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3A1D-F86C-4F80-9A4B-0E1E4F6BC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4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16C5-54A5-483B-BD3D-78398E80204E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FC12-BE7D-41BF-B193-297F2AE16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56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2EB2-8E8A-4916-9D54-FF6C4C9B220E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93EA-1317-4426-A864-00BC52946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9D51-8496-406F-B931-7BFE9F6BF9D6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0270-0079-4FF4-830D-BFD5C32B81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3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A576-14DB-42D9-A32D-5C524AD6FC07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A0F0-28E3-43AF-BF76-B8AC8A35BF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7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4440-35BF-44DB-B281-B09BF219E473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2492-9D5E-4BC2-8518-F6DB9EB1F1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7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5766-89FC-4872-9386-C6692905489D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43BE-A711-4288-A7E7-9AFEFC674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5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30FC-B083-4173-8E03-A9737DBD0EDB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34A2-98DC-4773-B669-F79D4C1CE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F704-CF1A-4FF6-AE27-36FDFAE83314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426A-6CC1-48F4-A7EF-51D951EC6B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0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E59E-F02F-49BA-958C-2BF32054E929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1F73-CAB8-409E-8CF2-E76B517B9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0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FF360D-7E87-47BD-8E58-1BD9896CBBF4}" type="datetime1">
              <a:rPr lang="en-GB"/>
              <a:pPr>
                <a:defRPr/>
              </a:pPr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CE97B-BE0A-498A-86F5-0DD26BBB2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104379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Characterization of </a:t>
            </a:r>
            <a:r>
              <a:rPr lang="en-US" sz="3600" b="1" dirty="0" err="1" smtClean="0">
                <a:solidFill>
                  <a:srgbClr val="00B0F0"/>
                </a:solidFill>
              </a:rPr>
              <a:t>carbapenem</a:t>
            </a:r>
            <a:r>
              <a:rPr lang="en-US" sz="3600" b="1" dirty="0" smtClean="0">
                <a:solidFill>
                  <a:srgbClr val="00B0F0"/>
                </a:solidFill>
              </a:rPr>
              <a:t>-resistant gram negative bacterial isolates from </a:t>
            </a:r>
            <a:r>
              <a:rPr lang="en-US" sz="3600" b="1" dirty="0" err="1" smtClean="0">
                <a:solidFill>
                  <a:srgbClr val="00B0F0"/>
                </a:solidFill>
              </a:rPr>
              <a:t>Thika</a:t>
            </a:r>
            <a:r>
              <a:rPr lang="en-US" sz="3600" b="1" dirty="0" smtClean="0">
                <a:solidFill>
                  <a:srgbClr val="00B0F0"/>
                </a:solidFill>
              </a:rPr>
              <a:t> level 5 hospital, Kenya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926014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Presenter: Patrick </a:t>
            </a:r>
            <a:r>
              <a:rPr lang="en-US" sz="3600" b="1" dirty="0" err="1" smtClean="0">
                <a:solidFill>
                  <a:srgbClr val="00B0F0"/>
                </a:solidFill>
              </a:rPr>
              <a:t>Maina</a:t>
            </a:r>
            <a:r>
              <a:rPr lang="en-US" sz="3600" b="1" dirty="0" smtClean="0">
                <a:solidFill>
                  <a:srgbClr val="00B0F0"/>
                </a:solidFill>
              </a:rPr>
              <a:t> Wakaba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(Centre for research in infectious diseases – MKU)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474764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rgbClr val="00B0F0"/>
                </a:solidFill>
              </a:rPr>
              <a:t>10</a:t>
            </a:r>
            <a:r>
              <a:rPr lang="en-US" sz="3200" b="1" baseline="30000" dirty="0" smtClean="0">
                <a:solidFill>
                  <a:srgbClr val="00B0F0"/>
                </a:solidFill>
              </a:rPr>
              <a:t>th</a:t>
            </a:r>
            <a:r>
              <a:rPr lang="en-US" sz="3200" b="1" dirty="0" smtClean="0">
                <a:solidFill>
                  <a:srgbClr val="00B0F0"/>
                </a:solidFill>
              </a:rPr>
              <a:t> Infection Prevention Network – Kenya Conference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488668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b="1" dirty="0" smtClean="0">
                <a:solidFill>
                  <a:srgbClr val="00B0F0"/>
                </a:solidFill>
              </a:rPr>
              <a:t>10</a:t>
            </a:r>
            <a:r>
              <a:rPr lang="en-GB" sz="1800" b="1" baseline="30000" dirty="0" smtClean="0">
                <a:solidFill>
                  <a:srgbClr val="00B0F0"/>
                </a:solidFill>
              </a:rPr>
              <a:t>th</a:t>
            </a:r>
            <a:r>
              <a:rPr lang="en-GB" sz="1800" b="1" dirty="0" smtClean="0">
                <a:solidFill>
                  <a:srgbClr val="00B0F0"/>
                </a:solidFill>
              </a:rPr>
              <a:t> May 2023</a:t>
            </a:r>
            <a:endParaRPr lang="en-GB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Genomic data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2500" y="1760561"/>
            <a:ext cx="7870699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blaOXA-69, blaOXA-23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blaOXA-317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blaOXA-507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blaOXA-23, blaOXA-507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blaNDM-1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466679" y="1835265"/>
            <a:ext cx="1149532" cy="28050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2866705"/>
            <a:ext cx="435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Predominantly observed in </a:t>
            </a:r>
            <a:r>
              <a:rPr lang="en-US" sz="2400" i="1" dirty="0" smtClean="0"/>
              <a:t>A. </a:t>
            </a:r>
            <a:r>
              <a:rPr lang="en-US" sz="2400" i="1" dirty="0" err="1" smtClean="0"/>
              <a:t>baumanii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043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F52FC-BC39-4848-9DC2-08C185D30759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6153" y="927267"/>
            <a:ext cx="109996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Conclusion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Considerably high level of </a:t>
            </a:r>
            <a:r>
              <a:rPr lang="en-US" sz="2400" dirty="0" err="1" smtClean="0"/>
              <a:t>carbapenem</a:t>
            </a:r>
            <a:r>
              <a:rPr lang="en-US" sz="2400" dirty="0" smtClean="0"/>
              <a:t>-resistance was observed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 significant proportion of CRE in </a:t>
            </a:r>
            <a:r>
              <a:rPr lang="en-US" sz="2400" dirty="0" err="1" smtClean="0"/>
              <a:t>Thika</a:t>
            </a:r>
            <a:r>
              <a:rPr lang="en-US" sz="2400" dirty="0" smtClean="0"/>
              <a:t> level 5 hospital produce a </a:t>
            </a:r>
            <a:r>
              <a:rPr lang="en-US" sz="2400" dirty="0" err="1" smtClean="0"/>
              <a:t>carbapenamase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Recommendation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 surveillance in order to identify </a:t>
            </a:r>
            <a:r>
              <a:rPr lang="en-US" sz="2400" dirty="0" err="1" smtClean="0"/>
              <a:t>Carbapenamase</a:t>
            </a:r>
            <a:r>
              <a:rPr lang="en-US" sz="2400" dirty="0" smtClean="0"/>
              <a:t>-producing </a:t>
            </a:r>
            <a:r>
              <a:rPr lang="en-US" sz="2400" dirty="0" err="1" smtClean="0"/>
              <a:t>Carbapenem</a:t>
            </a:r>
            <a:r>
              <a:rPr lang="en-US" sz="2400" dirty="0" smtClean="0"/>
              <a:t>-resistant organisms (CP-CRO)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Improving infection control and implementation of antimicrobial stewardship to curb spread of resistance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Ensure inter-facility communication to prevent regional spread of CRO</a:t>
            </a:r>
            <a:endParaRPr lang="en-US" sz="2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Conclusion &amp; Recommendation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9A008-A91A-4130-A02C-ACCDD9B1F661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Acknowledgements </a:t>
            </a: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123" y="2328771"/>
            <a:ext cx="3952516" cy="189086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032500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Thank You</a:t>
            </a:r>
            <a:endParaRPr lang="en-GB" sz="3600" b="1" dirty="0">
              <a:solidFill>
                <a:srgbClr val="00B0F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5108" y="1693762"/>
            <a:ext cx="4093789" cy="3572242"/>
            <a:chOff x="4049105" y="2086498"/>
            <a:chExt cx="4093789" cy="3572242"/>
          </a:xfrm>
        </p:grpSpPr>
        <p:pic>
          <p:nvPicPr>
            <p:cNvPr id="12" name="Picture 10" descr="GITAKALA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7" t="16046" r="5697" b="18768"/>
            <a:stretch/>
          </p:blipFill>
          <p:spPr bwMode="auto">
            <a:xfrm>
              <a:off x="4138334" y="2086498"/>
              <a:ext cx="3654478" cy="237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049105" y="4181412"/>
              <a:ext cx="409378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Center for Research in Infectious Disease</a:t>
              </a:r>
              <a:endParaRPr lang="en-US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Dr. Jesse </a:t>
              </a:r>
              <a:r>
                <a:rPr lang="en-US" dirty="0" err="1" smtClean="0"/>
                <a:t>Gitaka</a:t>
              </a:r>
              <a:endParaRPr lang="en-US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Dr. Bernard </a:t>
              </a:r>
              <a:r>
                <a:rPr lang="en-US" dirty="0" err="1" smtClean="0"/>
                <a:t>Kanoi</a:t>
              </a:r>
              <a:endParaRPr lang="en-US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Mrs. Racheal </a:t>
              </a:r>
              <a:r>
                <a:rPr lang="en-US" dirty="0" err="1" smtClean="0"/>
                <a:t>Kimani</a:t>
              </a:r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88416" y="1976227"/>
            <a:ext cx="4093789" cy="3007312"/>
            <a:chOff x="153941" y="2059830"/>
            <a:chExt cx="4093789" cy="3007312"/>
          </a:xfrm>
        </p:grpSpPr>
        <p:pic>
          <p:nvPicPr>
            <p:cNvPr id="10" name="Content Placeholder 6">
              <a:extLst>
                <a:ext uri="{FF2B5EF4-FFF2-40B4-BE49-F238E27FC236}">
                  <a16:creationId xmlns="" xmlns:a16="http://schemas.microsoft.com/office/drawing/2014/main" id="{881E9692-0778-7083-803C-2FBC1B1AB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735" y="2059830"/>
              <a:ext cx="3365288" cy="189086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3941" y="4143812"/>
              <a:ext cx="40937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Thika</a:t>
              </a:r>
              <a:r>
                <a:rPr lang="en-US" b="1" dirty="0" smtClean="0"/>
                <a:t> Level 5 Hospital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Gabriel </a:t>
              </a:r>
              <a:r>
                <a:rPr lang="en-US" dirty="0" err="1" smtClean="0"/>
                <a:t>Gikonyo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Moses </a:t>
              </a:r>
              <a:r>
                <a:rPr lang="en-US" dirty="0" err="1" smtClean="0"/>
                <a:t>Mbogo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422673" y="1373187"/>
            <a:ext cx="11007327" cy="28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/>
              <a:t>Carbapenems</a:t>
            </a:r>
            <a:r>
              <a:rPr lang="en-US" sz="2400" dirty="0"/>
              <a:t>  (</a:t>
            </a:r>
            <a:r>
              <a:rPr lang="en-US" sz="2400" dirty="0" err="1"/>
              <a:t>Penicillins</a:t>
            </a:r>
            <a:r>
              <a:rPr lang="en-US" sz="2400" dirty="0"/>
              <a:t>) –Beta-lactams , most effective broad spectrum antibiotics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/>
              <a:t>Most </a:t>
            </a:r>
            <a:r>
              <a:rPr lang="en-US" sz="2400" b="1" dirty="0"/>
              <a:t>reliable </a:t>
            </a:r>
            <a:r>
              <a:rPr lang="en-US" sz="2400" dirty="0"/>
              <a:t>last-resort treatment for bacterial infection – fewer adverse effects compared to other last line drugs such as </a:t>
            </a:r>
            <a:r>
              <a:rPr lang="en-US" sz="2400" dirty="0" err="1"/>
              <a:t>polymyxins</a:t>
            </a:r>
            <a:endParaRPr lang="en-US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/>
              <a:t>2015 CDC definition: </a:t>
            </a:r>
            <a:r>
              <a:rPr lang="en-US" sz="2400" dirty="0" smtClean="0"/>
              <a:t>Resistant to </a:t>
            </a:r>
            <a:r>
              <a:rPr lang="en-US" sz="2400" dirty="0" err="1" smtClean="0"/>
              <a:t>imipenem</a:t>
            </a:r>
            <a:r>
              <a:rPr lang="en-US" sz="2400" dirty="0" smtClean="0"/>
              <a:t>, </a:t>
            </a:r>
            <a:r>
              <a:rPr lang="en-US" sz="2400" dirty="0" err="1" smtClean="0"/>
              <a:t>meropenem</a:t>
            </a:r>
            <a:r>
              <a:rPr lang="en-US" sz="2400" dirty="0" smtClean="0"/>
              <a:t>, </a:t>
            </a:r>
            <a:r>
              <a:rPr lang="en-US" sz="2400" dirty="0" err="1" smtClean="0"/>
              <a:t>doripenem</a:t>
            </a:r>
            <a:r>
              <a:rPr lang="en-US" sz="2400" dirty="0" smtClean="0"/>
              <a:t> or </a:t>
            </a:r>
            <a:r>
              <a:rPr lang="en-US" sz="2400" dirty="0" err="1" smtClean="0"/>
              <a:t>ertapenem</a:t>
            </a:r>
            <a:endParaRPr lang="en-US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68782" y="3764578"/>
            <a:ext cx="8915107" cy="2874717"/>
            <a:chOff x="1250951" y="3788641"/>
            <a:chExt cx="8915107" cy="2874717"/>
          </a:xfrm>
        </p:grpSpPr>
        <p:pic>
          <p:nvPicPr>
            <p:cNvPr id="5129" name="Picture 2" descr="Ryvis Pharma - Meropenem 1 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5" t="15099" r="6174" b="15073"/>
            <a:stretch>
              <a:fillRect/>
            </a:stretch>
          </p:blipFill>
          <p:spPr bwMode="auto">
            <a:xfrm>
              <a:off x="5864392" y="3923014"/>
              <a:ext cx="4301666" cy="260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4" descr="Uses of Iminam | Vinme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00" t="15886" r="20770" b="12836"/>
            <a:stretch>
              <a:fillRect/>
            </a:stretch>
          </p:blipFill>
          <p:spPr bwMode="auto">
            <a:xfrm>
              <a:off x="1250951" y="3788641"/>
              <a:ext cx="3349500" cy="287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422673" y="955030"/>
            <a:ext cx="6149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/>
              <a:t>What is </a:t>
            </a:r>
            <a:r>
              <a:rPr lang="en-US" sz="2400" b="1" dirty="0" err="1"/>
              <a:t>carbapenem</a:t>
            </a:r>
            <a:r>
              <a:rPr lang="en-US" sz="2400" b="1" dirty="0"/>
              <a:t>-resistance?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Introduction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" y="1306906"/>
            <a:ext cx="5732587" cy="4758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96129" y="927267"/>
            <a:ext cx="5841749" cy="5740400"/>
            <a:chOff x="6848294" y="1150569"/>
            <a:chExt cx="5468937" cy="5667744"/>
          </a:xfrm>
        </p:grpSpPr>
        <p:pic>
          <p:nvPicPr>
            <p:cNvPr id="11" name="Picture 2" descr="Antibiotics 08 00122 g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770" y="1150569"/>
              <a:ext cx="4436781" cy="407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6848294" y="5432425"/>
              <a:ext cx="5468937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/>
                <a:t>KPC</a:t>
              </a:r>
              <a:r>
                <a:rPr lang="en-US" sz="1200" dirty="0"/>
                <a:t>: </a:t>
              </a:r>
              <a:r>
                <a:rPr lang="en-US" sz="1200" i="1" dirty="0" err="1"/>
                <a:t>Klebsiella</a:t>
              </a:r>
              <a:r>
                <a:rPr lang="en-US" sz="1200" i="1" dirty="0"/>
                <a:t> </a:t>
              </a:r>
              <a:r>
                <a:rPr lang="en-US" sz="1200" i="1" dirty="0" err="1"/>
                <a:t>pneumoniae</a:t>
              </a:r>
              <a:r>
                <a:rPr lang="en-US" sz="1200" dirty="0"/>
                <a:t> </a:t>
              </a:r>
              <a:r>
                <a:rPr lang="en-US" sz="1200" dirty="0" err="1"/>
                <a:t>carbapenemase</a:t>
              </a:r>
              <a:r>
                <a:rPr lang="en-US" sz="1200" dirty="0"/>
                <a:t>;  </a:t>
              </a:r>
              <a:r>
                <a:rPr lang="en-US" sz="1200" b="1" dirty="0"/>
                <a:t>IMI</a:t>
              </a:r>
              <a:r>
                <a:rPr lang="en-US" sz="1200" dirty="0"/>
                <a:t>: </a:t>
              </a:r>
              <a:r>
                <a:rPr lang="en-US" sz="1200" dirty="0" err="1"/>
                <a:t>Imipenem</a:t>
              </a:r>
              <a:r>
                <a:rPr lang="en-US" sz="1200" dirty="0"/>
                <a:t>-hydrolyzing ß-lactamase;  </a:t>
              </a:r>
              <a:r>
                <a:rPr lang="en-US" sz="1200" b="1" dirty="0"/>
                <a:t>GES</a:t>
              </a:r>
              <a:r>
                <a:rPr lang="en-US" sz="1200" dirty="0"/>
                <a:t>: Guiana extended-spectrum ß-lactamase; </a:t>
              </a:r>
              <a:r>
                <a:rPr lang="en-US" sz="1200" b="1" dirty="0"/>
                <a:t>MBLs</a:t>
              </a:r>
              <a:r>
                <a:rPr lang="en-US" sz="1200" dirty="0"/>
                <a:t>: </a:t>
              </a:r>
              <a:r>
                <a:rPr lang="en-US" sz="1200" dirty="0" err="1"/>
                <a:t>Metallo</a:t>
              </a:r>
              <a:r>
                <a:rPr lang="en-US" sz="1200" dirty="0"/>
                <a:t>-ß-lactamase; </a:t>
              </a:r>
              <a:r>
                <a:rPr lang="en-US" sz="1200" b="1" dirty="0"/>
                <a:t>OXA</a:t>
              </a:r>
              <a:r>
                <a:rPr lang="en-US" sz="1200" dirty="0"/>
                <a:t>: </a:t>
              </a:r>
              <a:r>
                <a:rPr lang="en-US" sz="1200" dirty="0" err="1"/>
                <a:t>oxacillinase</a:t>
              </a:r>
              <a:r>
                <a:rPr lang="en-US" sz="1200" dirty="0"/>
                <a:t>; </a:t>
              </a:r>
              <a:r>
                <a:rPr lang="en-US" sz="1200" b="1" dirty="0"/>
                <a:t>NDM</a:t>
              </a:r>
              <a:r>
                <a:rPr lang="en-US" sz="1200" dirty="0"/>
                <a:t>: New Delhi </a:t>
              </a:r>
              <a:r>
                <a:rPr lang="en-US" sz="1200" dirty="0" err="1"/>
                <a:t>metallo</a:t>
              </a:r>
              <a:r>
                <a:rPr lang="en-US" sz="1200" dirty="0"/>
                <a:t>-ß-lactamase; </a:t>
              </a:r>
              <a:r>
                <a:rPr lang="en-US" sz="1200" b="1" dirty="0"/>
                <a:t>VIM</a:t>
              </a:r>
              <a:r>
                <a:rPr lang="en-US" sz="1200" dirty="0"/>
                <a:t>: Verona </a:t>
              </a:r>
              <a:r>
                <a:rPr lang="en-US" sz="1200" dirty="0" err="1"/>
                <a:t>integron</a:t>
              </a:r>
              <a:r>
                <a:rPr lang="en-US" sz="1200" dirty="0"/>
                <a:t>-borne </a:t>
              </a:r>
              <a:r>
                <a:rPr lang="en-US" sz="1200" dirty="0" err="1"/>
                <a:t>metallo</a:t>
              </a:r>
              <a:r>
                <a:rPr lang="en-US" sz="1200" dirty="0"/>
                <a:t>-ß-lactamase </a:t>
              </a:r>
              <a:r>
                <a:rPr lang="en-US" sz="1200" b="1" dirty="0"/>
                <a:t>IMP</a:t>
              </a:r>
              <a:r>
                <a:rPr lang="en-US" sz="1200" dirty="0"/>
                <a:t>: </a:t>
              </a:r>
              <a:r>
                <a:rPr lang="en-US" sz="1200" dirty="0" err="1"/>
                <a:t>Imipenem</a:t>
              </a:r>
              <a:r>
                <a:rPr lang="en-US" sz="1200" dirty="0"/>
                <a:t> resistant </a:t>
              </a:r>
              <a:r>
                <a:rPr lang="en-US" sz="1200" i="1" dirty="0"/>
                <a:t>Pseudomonas</a:t>
              </a:r>
              <a:r>
                <a:rPr lang="en-US" sz="1200" dirty="0"/>
                <a:t> </a:t>
              </a:r>
              <a:r>
                <a:rPr lang="en-US" sz="1200" dirty="0" err="1"/>
                <a:t>carbapenemase</a:t>
              </a:r>
              <a:r>
                <a:rPr lang="en-US" sz="1200" dirty="0"/>
                <a:t>; </a:t>
              </a:r>
              <a:r>
                <a:rPr lang="en-US" sz="1200" b="1" dirty="0"/>
                <a:t>SMP</a:t>
              </a:r>
              <a:r>
                <a:rPr lang="en-US" sz="1200" dirty="0"/>
                <a:t>: Sao Paulo </a:t>
              </a:r>
              <a:r>
                <a:rPr lang="en-US" sz="1200" dirty="0" err="1"/>
                <a:t>metallo</a:t>
              </a:r>
              <a:r>
                <a:rPr lang="en-US" sz="1200" dirty="0"/>
                <a:t>-ß-lactamase; </a:t>
              </a:r>
              <a:r>
                <a:rPr lang="en-US" sz="1200" b="1" dirty="0"/>
                <a:t>GIM</a:t>
              </a:r>
              <a:r>
                <a:rPr lang="en-US" sz="1200" dirty="0"/>
                <a:t>: German </a:t>
              </a:r>
              <a:r>
                <a:rPr lang="en-US" sz="1200" dirty="0" err="1"/>
                <a:t>imipenemase</a:t>
              </a:r>
              <a:r>
                <a:rPr lang="en-US" sz="1200" dirty="0"/>
                <a:t>; </a:t>
              </a:r>
              <a:r>
                <a:rPr lang="en-US" sz="1200" b="1" dirty="0"/>
                <a:t>SIM</a:t>
              </a:r>
              <a:r>
                <a:rPr lang="en-US" sz="1200" dirty="0"/>
                <a:t>: Seoul </a:t>
              </a:r>
              <a:r>
                <a:rPr lang="en-US" sz="1200" dirty="0" err="1"/>
                <a:t>imipenemase</a:t>
              </a:r>
              <a:r>
                <a:rPr lang="en-US" sz="1200" dirty="0"/>
                <a:t>; </a:t>
              </a:r>
              <a:r>
                <a:rPr lang="en-US" sz="1200" b="1" dirty="0" err="1"/>
                <a:t>AmpC</a:t>
              </a:r>
              <a:r>
                <a:rPr lang="en-US" sz="1200" dirty="0"/>
                <a:t>: Type C </a:t>
              </a:r>
              <a:r>
                <a:rPr lang="en-US" sz="1200" dirty="0" err="1"/>
                <a:t>ampicillinase</a:t>
              </a:r>
              <a:r>
                <a:rPr lang="en-US" sz="1200" dirty="0"/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200" dirty="0"/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Mechanism of </a:t>
            </a:r>
            <a:r>
              <a:rPr lang="en-US" sz="3600" b="1" dirty="0" err="1" smtClean="0">
                <a:solidFill>
                  <a:srgbClr val="00B0F0"/>
                </a:solidFill>
              </a:rPr>
              <a:t>carbapenem</a:t>
            </a:r>
            <a:r>
              <a:rPr lang="en-US" sz="3600" b="1" dirty="0" smtClean="0">
                <a:solidFill>
                  <a:srgbClr val="00B0F0"/>
                </a:solidFill>
              </a:rPr>
              <a:t> resistance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30" y="6445045"/>
            <a:ext cx="508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Aslam</a:t>
            </a:r>
            <a:r>
              <a:rPr lang="en-US" dirty="0" smtClean="0"/>
              <a:t> </a:t>
            </a:r>
            <a:r>
              <a:rPr lang="en-US" i="1" dirty="0" smtClean="0"/>
              <a:t>et l., </a:t>
            </a:r>
            <a:r>
              <a:rPr lang="en-US" dirty="0" smtClean="0"/>
              <a:t>2020 doi:10.5772/intechopen.90100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53" name="Group 10"/>
          <p:cNvGrpSpPr>
            <a:grpSpLocks/>
          </p:cNvGrpSpPr>
          <p:nvPr/>
        </p:nvGrpSpPr>
        <p:grpSpPr bwMode="auto">
          <a:xfrm>
            <a:off x="1798638" y="1079500"/>
            <a:ext cx="10855046" cy="5778500"/>
            <a:chOff x="5683923" y="775237"/>
            <a:chExt cx="8346093" cy="4660789"/>
          </a:xfrm>
        </p:grpSpPr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7" b="-2"/>
            <a:stretch>
              <a:fillRect/>
            </a:stretch>
          </p:blipFill>
          <p:spPr bwMode="auto">
            <a:xfrm>
              <a:off x="5683923" y="775237"/>
              <a:ext cx="6386492" cy="388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Box 13"/>
            <p:cNvSpPr txBox="1">
              <a:spLocks noChangeArrowheads="1"/>
            </p:cNvSpPr>
            <p:nvPr/>
          </p:nvSpPr>
          <p:spPr bwMode="auto">
            <a:xfrm>
              <a:off x="10804061" y="5138132"/>
              <a:ext cx="3225955" cy="297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800" dirty="0" err="1"/>
                <a:t>Musila</a:t>
              </a:r>
              <a:r>
                <a:rPr lang="en-US" sz="1800" dirty="0"/>
                <a:t> et al., 2021</a:t>
              </a: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Current state of </a:t>
            </a:r>
            <a:r>
              <a:rPr lang="en-US" sz="3600" b="1" dirty="0" err="1" smtClean="0">
                <a:solidFill>
                  <a:srgbClr val="00B0F0"/>
                </a:solidFill>
              </a:rPr>
              <a:t>carbapenem</a:t>
            </a:r>
            <a:r>
              <a:rPr lang="en-US" sz="3600" b="1" dirty="0" smtClean="0">
                <a:solidFill>
                  <a:srgbClr val="00B0F0"/>
                </a:solidFill>
              </a:rPr>
              <a:t> resistance in Kenya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668213" y="1206563"/>
            <a:ext cx="109049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Describe characteristics of </a:t>
            </a:r>
            <a:r>
              <a:rPr lang="en-US" sz="2400" dirty="0" err="1" smtClean="0"/>
              <a:t>cabapenem</a:t>
            </a:r>
            <a:r>
              <a:rPr lang="en-US" sz="2400" dirty="0" smtClean="0"/>
              <a:t>-resistant Gram negative isolates from patients in </a:t>
            </a:r>
            <a:r>
              <a:rPr lang="en-US" sz="2400" dirty="0" err="1" smtClean="0"/>
              <a:t>Thika</a:t>
            </a:r>
            <a:r>
              <a:rPr lang="en-US" sz="2400" dirty="0" smtClean="0"/>
              <a:t> Level 5 Hospital, Kenya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endParaRPr lang="en-US" sz="2400" dirty="0"/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Describe the </a:t>
            </a:r>
            <a:r>
              <a:rPr lang="en-US" sz="2400" dirty="0" err="1" smtClean="0"/>
              <a:t>carbapenemase</a:t>
            </a:r>
            <a:r>
              <a:rPr lang="en-US" sz="2400" dirty="0" smtClean="0"/>
              <a:t> </a:t>
            </a:r>
            <a:r>
              <a:rPr lang="en-US" sz="2400" dirty="0" smtClean="0"/>
              <a:t>genes in Gram negative isolates from patients in </a:t>
            </a:r>
            <a:r>
              <a:rPr lang="en-US" sz="2400" dirty="0" err="1" smtClean="0"/>
              <a:t>Thika</a:t>
            </a:r>
            <a:r>
              <a:rPr lang="en-US" sz="2400" dirty="0" smtClean="0"/>
              <a:t> Level 5 Hospital, Kenya</a:t>
            </a:r>
            <a:endParaRPr lang="en-US" sz="2400" dirty="0"/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endParaRPr lang="en-US" sz="2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3600" b="1" dirty="0" smtClean="0">
                <a:solidFill>
                  <a:srgbClr val="00B0F0"/>
                </a:solidFill>
              </a:rPr>
              <a:t>Objectives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973137" y="951590"/>
            <a:ext cx="10240961" cy="4496985"/>
            <a:chOff x="639150" y="1123747"/>
            <a:chExt cx="11027720" cy="4496985"/>
          </a:xfrm>
        </p:grpSpPr>
        <p:sp>
          <p:nvSpPr>
            <p:cNvPr id="134" name="Right Arrow 133"/>
            <p:cNvSpPr/>
            <p:nvPr/>
          </p:nvSpPr>
          <p:spPr>
            <a:xfrm>
              <a:off x="6223224" y="1734531"/>
              <a:ext cx="641445" cy="204716"/>
            </a:xfrm>
            <a:prstGeom prst="rightArrow">
              <a:avLst/>
            </a:prstGeom>
            <a:solidFill>
              <a:schemeClr val="bg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ight Arrow 134"/>
            <p:cNvSpPr/>
            <p:nvPr/>
          </p:nvSpPr>
          <p:spPr>
            <a:xfrm>
              <a:off x="8975869" y="1734496"/>
              <a:ext cx="641445" cy="204716"/>
            </a:xfrm>
            <a:prstGeom prst="rightArrow">
              <a:avLst/>
            </a:prstGeom>
            <a:solidFill>
              <a:schemeClr val="bg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39150" y="1327607"/>
              <a:ext cx="2655153" cy="1200329"/>
              <a:chOff x="1250951" y="1257874"/>
              <a:chExt cx="2655153" cy="1200329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1250951" y="1257874"/>
                <a:ext cx="1956273" cy="120032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Sample collection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156" name="Right Arrow 155"/>
              <p:cNvSpPr/>
              <p:nvPr/>
            </p:nvSpPr>
            <p:spPr>
              <a:xfrm>
                <a:off x="3264659" y="1610437"/>
                <a:ext cx="641445" cy="204716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3379070" y="1361047"/>
              <a:ext cx="2755799" cy="92333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Transport to the laboratory</a:t>
              </a:r>
            </a:p>
            <a:p>
              <a:pPr algn="ctr"/>
              <a:endParaRPr lang="en-US" dirty="0" smtClean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926313" y="1123747"/>
              <a:ext cx="1956273" cy="14773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Inoculation on </a:t>
              </a:r>
              <a:r>
                <a:rPr lang="en-US" dirty="0" err="1" smtClean="0"/>
                <a:t>MacConkey</a:t>
              </a:r>
              <a:r>
                <a:rPr lang="en-US" dirty="0" smtClean="0"/>
                <a:t> and CLED</a:t>
              </a:r>
            </a:p>
            <a:p>
              <a:pPr algn="ctr"/>
              <a:endParaRPr lang="en-US" dirty="0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9710597" y="1316336"/>
              <a:ext cx="1956273" cy="1915399"/>
              <a:chOff x="1250951" y="1257874"/>
              <a:chExt cx="1956273" cy="1915399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1250951" y="1257874"/>
                <a:ext cx="1956273" cy="120032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Incubation at 38</a:t>
                </a:r>
                <a:r>
                  <a:rPr lang="en-US" baseline="30000" dirty="0" smtClean="0"/>
                  <a:t>0</a:t>
                </a:r>
                <a:r>
                  <a:rPr lang="en-US" dirty="0" smtClean="0"/>
                  <a:t>C overnight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154" name="Right Arrow 153"/>
              <p:cNvSpPr/>
              <p:nvPr/>
            </p:nvSpPr>
            <p:spPr>
              <a:xfrm rot="5400000">
                <a:off x="2033161" y="2750193"/>
                <a:ext cx="641445" cy="204716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8957433" y="3303896"/>
              <a:ext cx="2709437" cy="1200329"/>
              <a:chOff x="497787" y="1257874"/>
              <a:chExt cx="2709437" cy="1200329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1250951" y="1257874"/>
                <a:ext cx="1956273" cy="120032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Subculture on NA and gram stain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152" name="Right Arrow 151"/>
              <p:cNvSpPr/>
              <p:nvPr/>
            </p:nvSpPr>
            <p:spPr>
              <a:xfrm rot="10800000">
                <a:off x="497787" y="1755680"/>
                <a:ext cx="641445" cy="204716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6180522" y="3303896"/>
              <a:ext cx="2702064" cy="1200329"/>
              <a:chOff x="505160" y="1257874"/>
              <a:chExt cx="2702064" cy="1200329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1250951" y="1257874"/>
                <a:ext cx="1956273" cy="120032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Bacteria identification via</a:t>
                </a:r>
              </a:p>
              <a:p>
                <a:pPr algn="ctr"/>
                <a:r>
                  <a:rPr lang="en-US" dirty="0"/>
                  <a:t>VITEK® 2 Compact system</a:t>
                </a:r>
              </a:p>
            </p:txBody>
          </p:sp>
          <p:sp>
            <p:nvSpPr>
              <p:cNvPr id="150" name="Right Arrow 149"/>
              <p:cNvSpPr/>
              <p:nvPr/>
            </p:nvSpPr>
            <p:spPr>
              <a:xfrm rot="10800000">
                <a:off x="505160" y="1754566"/>
                <a:ext cx="641445" cy="204716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3405941" y="3302781"/>
              <a:ext cx="2728928" cy="1200329"/>
              <a:chOff x="478296" y="1257874"/>
              <a:chExt cx="2728928" cy="1200329"/>
            </a:xfrm>
          </p:grpSpPr>
          <p:sp>
            <p:nvSpPr>
              <p:cNvPr id="147" name="TextBox 146"/>
              <p:cNvSpPr txBox="1"/>
              <p:nvPr/>
            </p:nvSpPr>
            <p:spPr>
              <a:xfrm>
                <a:off x="1250951" y="1257874"/>
                <a:ext cx="1956273" cy="120032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AST via disc diffusion test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148" name="Right Arrow 147"/>
              <p:cNvSpPr/>
              <p:nvPr/>
            </p:nvSpPr>
            <p:spPr>
              <a:xfrm rot="10800000">
                <a:off x="478296" y="1755680"/>
                <a:ext cx="641445" cy="204716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3567283" y="4535578"/>
              <a:ext cx="2831890" cy="1085154"/>
              <a:chOff x="1374964" y="1289774"/>
              <a:chExt cx="2831890" cy="1085154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2093137" y="2005596"/>
                <a:ext cx="2113717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Data analysis</a:t>
                </a:r>
              </a:p>
            </p:txBody>
          </p:sp>
          <p:sp>
            <p:nvSpPr>
              <p:cNvPr id="146" name="Right Arrow 145"/>
              <p:cNvSpPr/>
              <p:nvPr/>
            </p:nvSpPr>
            <p:spPr>
              <a:xfrm rot="2883969">
                <a:off x="1030109" y="1634629"/>
                <a:ext cx="942692" cy="252982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1282073" y="3170953"/>
              <a:ext cx="1956273" cy="14773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Genotypic tests</a:t>
              </a:r>
            </a:p>
            <a:p>
              <a:pPr algn="ctr"/>
              <a:r>
                <a:rPr lang="en-US" dirty="0" smtClean="0"/>
                <a:t>KPC, NDM, OXA,VIM,IMP</a:t>
              </a:r>
            </a:p>
            <a:p>
              <a:pPr algn="ctr"/>
              <a:endParaRPr lang="en-US" dirty="0" smtClean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59" y="4359610"/>
            <a:ext cx="3294772" cy="2306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/>
          <a:stretch/>
        </p:blipFill>
        <p:spPr>
          <a:xfrm>
            <a:off x="290658" y="4486267"/>
            <a:ext cx="2323921" cy="2237850"/>
          </a:xfrm>
          <a:prstGeom prst="rect">
            <a:avLst/>
          </a:prstGeom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Analysis Workflow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96462" y="1201767"/>
            <a:ext cx="4141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305 samples were collected between March and November 2021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112 gram negative bacterial isolates were recovered </a:t>
            </a:r>
            <a:r>
              <a:rPr lang="en-US" sz="2400" i="1" dirty="0" smtClean="0"/>
              <a:t>A. </a:t>
            </a:r>
            <a:r>
              <a:rPr lang="en-US" sz="2400" i="1" dirty="0" err="1" smtClean="0"/>
              <a:t>baumannii</a:t>
            </a:r>
            <a:r>
              <a:rPr lang="en-US" sz="2400" i="1" dirty="0" smtClean="0"/>
              <a:t> </a:t>
            </a:r>
            <a:r>
              <a:rPr lang="en-US" sz="2400" dirty="0"/>
              <a:t>21.4%, </a:t>
            </a:r>
            <a:r>
              <a:rPr lang="en-US" sz="2400" i="1" dirty="0"/>
              <a:t>E. coli</a:t>
            </a:r>
            <a:r>
              <a:rPr lang="en-US" sz="2400" dirty="0"/>
              <a:t> 20.5%, </a:t>
            </a:r>
            <a:r>
              <a:rPr lang="en-US" sz="2400" i="1" dirty="0"/>
              <a:t>P. </a:t>
            </a:r>
            <a:r>
              <a:rPr lang="en-US" sz="2400" i="1" dirty="0" err="1"/>
              <a:t>luteola</a:t>
            </a:r>
            <a:r>
              <a:rPr lang="en-US" sz="2400" dirty="0"/>
              <a:t> 10.7% and </a:t>
            </a:r>
            <a:r>
              <a:rPr lang="en-US" sz="2400" i="1" dirty="0"/>
              <a:t>E. cloacae </a:t>
            </a:r>
            <a:r>
              <a:rPr lang="en-US" sz="2400" dirty="0"/>
              <a:t>9.8</a:t>
            </a:r>
            <a:r>
              <a:rPr lang="en-US" sz="2400" dirty="0" smtClean="0"/>
              <a:t>%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9449" b="4075"/>
          <a:stretch/>
        </p:blipFill>
        <p:spPr bwMode="auto">
          <a:xfrm>
            <a:off x="150018" y="1201767"/>
            <a:ext cx="7628021" cy="54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Results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896555"/>
              </p:ext>
            </p:extLst>
          </p:nvPr>
        </p:nvGraphicFramePr>
        <p:xfrm>
          <a:off x="690563" y="1179094"/>
          <a:ext cx="8477645" cy="526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B0F0"/>
                </a:solidFill>
              </a:rPr>
              <a:t>Carbapenem</a:t>
            </a:r>
            <a:r>
              <a:rPr lang="en-US" sz="3600" b="1" dirty="0" smtClean="0">
                <a:solidFill>
                  <a:srgbClr val="00B0F0"/>
                </a:solidFill>
              </a:rPr>
              <a:t>-resistant bacteria by source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669926" y="2882900"/>
            <a:ext cx="601662" cy="5603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600849">
            <a:off x="636588" y="2863850"/>
            <a:ext cx="617537" cy="5191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530827"/>
              </p:ext>
            </p:extLst>
          </p:nvPr>
        </p:nvGraphicFramePr>
        <p:xfrm>
          <a:off x="903289" y="1418897"/>
          <a:ext cx="10022214" cy="449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7956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B0F0"/>
                </a:solidFill>
              </a:rPr>
              <a:t>Carbapenem</a:t>
            </a:r>
            <a:r>
              <a:rPr lang="en-US" sz="3600" b="1" dirty="0" smtClean="0">
                <a:solidFill>
                  <a:srgbClr val="00B0F0"/>
                </a:solidFill>
              </a:rPr>
              <a:t>-resistant Bacteria identified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21198</TotalTime>
  <Words>353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Rodriguez Mateos</dc:creator>
  <cp:lastModifiedBy>Microsoft account</cp:lastModifiedBy>
  <cp:revision>1036</cp:revision>
  <dcterms:created xsi:type="dcterms:W3CDTF">2020-07-17T15:16:33Z</dcterms:created>
  <dcterms:modified xsi:type="dcterms:W3CDTF">2023-05-07T07:08:59Z</dcterms:modified>
</cp:coreProperties>
</file>