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omments/modernComment_113_7442E8E3.xml" ContentType="application/vnd.ms-powerpoint.comment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comments/modernComment_128_2FE05192.xml" ContentType="application/vnd.ms-powerpoint.comment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comments/modernComment_12C_9F7D7990.xml" ContentType="application/vnd.ms-powerpoint.comments+xml"/>
  <Override PartName="/ppt/comments/modernComment_125_F5D4FF00.xml" ContentType="application/vnd.ms-powerpoint.comment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omments/modernComment_130_65B54BEE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81" r:id="rId4"/>
    <p:sldId id="287" r:id="rId5"/>
    <p:sldId id="288" r:id="rId6"/>
    <p:sldId id="289" r:id="rId7"/>
    <p:sldId id="304" r:id="rId8"/>
    <p:sldId id="303" r:id="rId9"/>
    <p:sldId id="296" r:id="rId10"/>
    <p:sldId id="297" r:id="rId11"/>
    <p:sldId id="299" r:id="rId12"/>
    <p:sldId id="300" r:id="rId13"/>
    <p:sldId id="301" r:id="rId14"/>
    <p:sldId id="305" r:id="rId15"/>
    <p:sldId id="306" r:id="rId16"/>
    <p:sldId id="292" r:id="rId17"/>
    <p:sldId id="293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4F95B7-2D40-3633-1B64-F9FF5DBA45A2}" name="Gitonga,Nkatha" initials="G" userId="S::ngitonga@mtapsprogram.org::1a42c453-7f79-445c-84aa-8a11689078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868" autoAdjust="0"/>
    <p:restoredTop sz="85290" autoAdjust="0"/>
  </p:normalViewPr>
  <p:slideViewPr>
    <p:cSldViewPr>
      <p:cViewPr varScale="1">
        <p:scale>
          <a:sx n="66" d="100"/>
          <a:sy n="66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0.11627801603763452"/>
          <c:y val="4.8930139287484249E-2"/>
          <c:w val="0.8521043000174644"/>
          <c:h val="0.5573772918603177"/>
        </c:manualLayout>
      </c:layout>
      <c:barChart>
        <c:barDir val="col"/>
        <c:grouping val="stacked"/>
        <c:ser>
          <c:idx val="0"/>
          <c:order val="0"/>
          <c:cat>
            <c:strRef>
              <c:f>Analysis!$B$166:$B$173</c:f>
              <c:strCache>
                <c:ptCount val="8"/>
                <c:pt idx="0">
                  <c:v>Paediatric ward</c:v>
                </c:pt>
                <c:pt idx="1">
                  <c:v>Medical wards</c:v>
                </c:pt>
                <c:pt idx="2">
                  <c:v>ICU</c:v>
                </c:pt>
                <c:pt idx="3">
                  <c:v>Surgical </c:v>
                </c:pt>
                <c:pt idx="4">
                  <c:v>Not indicated</c:v>
                </c:pt>
                <c:pt idx="5">
                  <c:v>Gynaecology</c:v>
                </c:pt>
                <c:pt idx="6">
                  <c:v>Renal</c:v>
                </c:pt>
                <c:pt idx="7">
                  <c:v>HDU</c:v>
                </c:pt>
              </c:strCache>
            </c:strRef>
          </c:cat>
          <c:val>
            <c:numRef>
              <c:f>Analysis!$C$166:$C$173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0-4284-A804-8D4B7D19C246}"/>
            </c:ext>
          </c:extLst>
        </c:ser>
        <c:ser>
          <c:idx val="1"/>
          <c:order val="1"/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-4.4969083754918511E-3"/>
                  <c:y val="-0.2951907131011608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20-4284-A804-8D4B7D19C246}"/>
                </c:ext>
              </c:extLst>
            </c:dLbl>
            <c:dLbl>
              <c:idx val="1"/>
              <c:layout>
                <c:manualLayout>
                  <c:x val="0"/>
                  <c:y val="-0.1857379767827530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0-4284-A804-8D4B7D19C246}"/>
                </c:ext>
              </c:extLst>
            </c:dLbl>
            <c:dLbl>
              <c:idx val="2"/>
              <c:layout>
                <c:manualLayout>
                  <c:x val="-2.248454187745926E-3"/>
                  <c:y val="-0.1260364842454395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20-4284-A804-8D4B7D19C246}"/>
                </c:ext>
              </c:extLst>
            </c:dLbl>
            <c:dLbl>
              <c:idx val="3"/>
              <c:layout>
                <c:manualLayout>
                  <c:x val="0"/>
                  <c:y val="-0.1094527363184079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20-4284-A804-8D4B7D19C246}"/>
                </c:ext>
              </c:extLst>
            </c:dLbl>
            <c:dLbl>
              <c:idx val="4"/>
              <c:layout>
                <c:manualLayout>
                  <c:x val="0"/>
                  <c:y val="-0.106135986733001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20-4284-A804-8D4B7D19C246}"/>
                </c:ext>
              </c:extLst>
            </c:dLbl>
            <c:dLbl>
              <c:idx val="5"/>
              <c:layout>
                <c:manualLayout>
                  <c:x val="2.248454187745926E-3"/>
                  <c:y val="-6.96517412935323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20-4284-A804-8D4B7D19C246}"/>
                </c:ext>
              </c:extLst>
            </c:dLbl>
            <c:dLbl>
              <c:idx val="6"/>
              <c:layout>
                <c:manualLayout>
                  <c:x val="-4.4969083754918511E-3"/>
                  <c:y val="-3.64842454394692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20-4284-A804-8D4B7D19C246}"/>
                </c:ext>
              </c:extLst>
            </c:dLbl>
            <c:dLbl>
              <c:idx val="7"/>
              <c:layout>
                <c:manualLayout>
                  <c:x val="0"/>
                  <c:y val="-3.64842454394692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20-4284-A804-8D4B7D19C2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Gill Sans MT" panose="020B0502020104020203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Analysis!$B$166:$B$173</c:f>
              <c:strCache>
                <c:ptCount val="8"/>
                <c:pt idx="0">
                  <c:v>Paediatric ward</c:v>
                </c:pt>
                <c:pt idx="1">
                  <c:v>Medical wards</c:v>
                </c:pt>
                <c:pt idx="2">
                  <c:v>ICU</c:v>
                </c:pt>
                <c:pt idx="3">
                  <c:v>Surgical </c:v>
                </c:pt>
                <c:pt idx="4">
                  <c:v>Not indicated</c:v>
                </c:pt>
                <c:pt idx="5">
                  <c:v>Gynaecology</c:v>
                </c:pt>
                <c:pt idx="6">
                  <c:v>Renal</c:v>
                </c:pt>
                <c:pt idx="7">
                  <c:v>HDU</c:v>
                </c:pt>
              </c:strCache>
            </c:strRef>
          </c:cat>
          <c:val>
            <c:numRef>
              <c:f>Analysis!$D$166:$D$173</c:f>
              <c:numCache>
                <c:formatCode>0%</c:formatCode>
                <c:ptCount val="8"/>
                <c:pt idx="0">
                  <c:v>0.39000000000000012</c:v>
                </c:pt>
                <c:pt idx="1">
                  <c:v>0.22000000000000003</c:v>
                </c:pt>
                <c:pt idx="2">
                  <c:v>0.13</c:v>
                </c:pt>
                <c:pt idx="3">
                  <c:v>0.1</c:v>
                </c:pt>
                <c:pt idx="4">
                  <c:v>0.1</c:v>
                </c:pt>
                <c:pt idx="5">
                  <c:v>4.0000000000000015E-2</c:v>
                </c:pt>
                <c:pt idx="6">
                  <c:v>1.0000000000000004E-2</c:v>
                </c:pt>
                <c:pt idx="7">
                  <c:v>1.0000000000000004E-2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B20-4284-A804-8D4B7D19C246}"/>
            </c:ext>
          </c:extLst>
        </c:ser>
        <c:gapWidth val="75"/>
        <c:overlap val="100"/>
        <c:axId val="72980736"/>
        <c:axId val="80109952"/>
      </c:barChart>
      <c:catAx>
        <c:axId val="72980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latin typeface="Gill Sans MT" panose="020B0502020104020203" pitchFamily="34" charset="0"/>
                  </a:defRPr>
                </a:pPr>
                <a:r>
                  <a:rPr lang="en-US" dirty="0">
                    <a:latin typeface="Gill Sans MT" panose="020B0502020104020203" pitchFamily="34" charset="0"/>
                  </a:rPr>
                  <a:t>Departments</a:t>
                </a:r>
              </a:p>
            </c:rich>
          </c:tx>
          <c:layout>
            <c:manualLayout>
              <c:xMode val="edge"/>
              <c:yMode val="edge"/>
              <c:x val="0.40099911881265887"/>
              <c:y val="0.90775156579936667"/>
            </c:manualLayout>
          </c:layout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en-US"/>
          </a:p>
        </c:txPr>
        <c:crossAx val="80109952"/>
        <c:crosses val="autoZero"/>
        <c:auto val="1"/>
        <c:lblAlgn val="ctr"/>
        <c:lblOffset val="100"/>
      </c:catAx>
      <c:valAx>
        <c:axId val="8010995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>
                    <a:latin typeface="Gill Sans MT" panose="020B0502020104020203" pitchFamily="34" charset="0"/>
                  </a:defRPr>
                </a:pPr>
                <a:r>
                  <a:rPr lang="en-US" dirty="0">
                    <a:latin typeface="Gill Sans MT" panose="020B0502020104020203" pitchFamily="34" charset="0"/>
                  </a:rPr>
                  <a:t>Proportion (%) of requests</a:t>
                </a:r>
              </a:p>
            </c:rich>
          </c:tx>
          <c:layout>
            <c:manualLayout>
              <c:xMode val="edge"/>
              <c:yMode val="edge"/>
              <c:x val="0"/>
              <c:y val="7.3387475770349903E-2"/>
            </c:manualLayout>
          </c:layout>
        </c:title>
        <c:numFmt formatCode="0%" sourceLinked="1"/>
        <c:tickLblPos val="nextTo"/>
        <c:txPr>
          <a:bodyPr/>
          <a:lstStyle/>
          <a:p>
            <a:pPr>
              <a:defRPr sz="1400">
                <a:latin typeface="Gill Sans MT" panose="020B0502020104020203" pitchFamily="34" charset="0"/>
              </a:defRPr>
            </a:pPr>
            <a:endParaRPr lang="en-US"/>
          </a:p>
        </c:txPr>
        <c:crossAx val="72980736"/>
        <c:crosses val="autoZero"/>
        <c:crossBetween val="between"/>
      </c:valAx>
    </c:plotArea>
    <c:plotVisOnly val="1"/>
    <c:dispBlanksAs val="gap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Analysis!$Q$3:$Q$5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Analysis!$R$3:$R$5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26-4C01-BFB9-392D0374ECCB}"/>
            </c:ext>
          </c:extLst>
        </c:ser>
        <c:ser>
          <c:idx val="1"/>
          <c:order val="1"/>
          <c:spPr>
            <a:solidFill>
              <a:srgbClr val="00B05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Analysis!$Q$3:$Q$5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Analysis!$S$3:$S$5</c:f>
              <c:numCache>
                <c:formatCode>0.0%</c:formatCode>
                <c:ptCount val="3"/>
                <c:pt idx="0">
                  <c:v>0.32851239669421511</c:v>
                </c:pt>
                <c:pt idx="1">
                  <c:v>0.3822314049586778</c:v>
                </c:pt>
                <c:pt idx="2">
                  <c:v>0.28925619834710742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26-4C01-BFB9-392D0374ECCB}"/>
            </c:ext>
          </c:extLst>
        </c:ser>
        <c:dLbls>
          <c:showVal val="1"/>
        </c:dLbls>
        <c:gapWidth val="219"/>
        <c:overlap val="-27"/>
        <c:axId val="81573760"/>
        <c:axId val="81584128"/>
      </c:barChart>
      <c:catAx>
        <c:axId val="81573760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957193756577547"/>
              <c:y val="0.9267712597826230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81584128"/>
        <c:crosses val="autoZero"/>
        <c:auto val="1"/>
        <c:lblAlgn val="ctr"/>
        <c:lblOffset val="100"/>
      </c:catAx>
      <c:valAx>
        <c:axId val="815841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Proportion (%) of restricted antibiotics requested</a:t>
                </a:r>
              </a:p>
            </c:rich>
          </c:tx>
          <c:layout>
            <c:manualLayout>
              <c:xMode val="edge"/>
              <c:yMode val="edge"/>
              <c:x val="0"/>
              <c:y val="5.6665558961404482E-2"/>
            </c:manualLayout>
          </c:layout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8157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200">
          <a:latin typeface="Gill Sans MT" panose="020B0502020104020203" pitchFamily="34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76857823166541"/>
          <c:y val="0.12035410827883802"/>
          <c:w val="0.82498840769903792"/>
          <c:h val="0.50950492677606629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Analysis!$B$23:$B$27</c:f>
              <c:strCache>
                <c:ptCount val="5"/>
                <c:pt idx="0">
                  <c:v>Ceftazidime</c:v>
                </c:pt>
                <c:pt idx="1">
                  <c:v>Piperacillin/Tazobactam</c:v>
                </c:pt>
                <c:pt idx="2">
                  <c:v>Ciprofloxacin</c:v>
                </c:pt>
                <c:pt idx="3">
                  <c:v>Clarithromycin</c:v>
                </c:pt>
                <c:pt idx="4">
                  <c:v>Clindamycin</c:v>
                </c:pt>
              </c:strCache>
            </c:strRef>
          </c:cat>
          <c:val>
            <c:numRef>
              <c:f>Analysis!$C$23:$C$27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9A-4CA8-9D2F-A948101F6753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Analysis!$B$23:$B$27</c:f>
              <c:strCache>
                <c:ptCount val="5"/>
                <c:pt idx="0">
                  <c:v>Ceftazidime</c:v>
                </c:pt>
                <c:pt idx="1">
                  <c:v>Piperacillin/Tazobactam</c:v>
                </c:pt>
                <c:pt idx="2">
                  <c:v>Ciprofloxacin</c:v>
                </c:pt>
                <c:pt idx="3">
                  <c:v>Clarithromycin</c:v>
                </c:pt>
                <c:pt idx="4">
                  <c:v>Clindamycin</c:v>
                </c:pt>
              </c:strCache>
            </c:strRef>
          </c:cat>
          <c:val>
            <c:numRef>
              <c:f>Analysis!$D$23:$D$27</c:f>
              <c:numCache>
                <c:formatCode>0.0%</c:formatCode>
                <c:ptCount val="5"/>
                <c:pt idx="0">
                  <c:v>0.72107438016528924</c:v>
                </c:pt>
                <c:pt idx="1">
                  <c:v>5.7851239669421503E-2</c:v>
                </c:pt>
                <c:pt idx="2">
                  <c:v>1.4462809917355381E-2</c:v>
                </c:pt>
                <c:pt idx="3">
                  <c:v>1.0330578512396698E-2</c:v>
                </c:pt>
                <c:pt idx="4">
                  <c:v>2.0661157024793406E-3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9A-4CA8-9D2F-A948101F6753}"/>
            </c:ext>
          </c:extLst>
        </c:ser>
        <c:dLbls>
          <c:showVal val="1"/>
        </c:dLbls>
        <c:gapWidth val="219"/>
        <c:overlap val="-27"/>
        <c:axId val="87849984"/>
        <c:axId val="87860352"/>
      </c:barChart>
      <c:catAx>
        <c:axId val="87849984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Watch Antibiotics</a:t>
                </a:r>
              </a:p>
            </c:rich>
          </c:tx>
          <c:layout>
            <c:manualLayout>
              <c:xMode val="edge"/>
              <c:yMode val="edge"/>
              <c:x val="0.435573110364462"/>
              <c:y val="0.9097884559301884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860352"/>
        <c:crosses val="autoZero"/>
        <c:auto val="1"/>
        <c:lblAlgn val="ctr"/>
        <c:lblOffset val="100"/>
      </c:catAx>
      <c:valAx>
        <c:axId val="87860352"/>
        <c:scaling>
          <c:orientation val="minMax"/>
        </c:scaling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(%) of Watch antibiotic requested</a:t>
                </a:r>
              </a:p>
            </c:rich>
          </c:tx>
          <c:layout>
            <c:manualLayout>
              <c:xMode val="edge"/>
              <c:yMode val="edge"/>
              <c:x val="1.3430281771623098E-3"/>
              <c:y val="9.8789314471284306E-2"/>
            </c:manualLayout>
          </c:layout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8784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cat>
            <c:strRef>
              <c:f>Analysis!$B$42:$B$44</c:f>
              <c:strCache>
                <c:ptCount val="3"/>
                <c:pt idx="0">
                  <c:v>Meropenem</c:v>
                </c:pt>
                <c:pt idx="1">
                  <c:v>Linezolid</c:v>
                </c:pt>
                <c:pt idx="2">
                  <c:v>Vancomycin</c:v>
                </c:pt>
              </c:strCache>
            </c:strRef>
          </c:cat>
          <c:val>
            <c:numRef>
              <c:f>Analysis!$C$42:$C$44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53-4875-B07C-9A2C46862F55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053-4875-B07C-9A2C46862F55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053-4875-B07C-9A2C46862F5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53-4875-B07C-9A2C46862F55}"/>
              </c:ext>
            </c:extLst>
          </c:dPt>
          <c:dLbls>
            <c:dLbl>
              <c:idx val="0"/>
              <c:layout>
                <c:manualLayout>
                  <c:x val="0.18611111111111123"/>
                  <c:y val="0.12439854109145458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53-4875-B07C-9A2C46862F55}"/>
                </c:ext>
              </c:extLst>
            </c:dLbl>
            <c:dLbl>
              <c:idx val="1"/>
              <c:layout>
                <c:manualLayout>
                  <c:x val="-0.20555555555555555"/>
                  <c:y val="3.3309131813068819E-2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="" xmlns:r="http://schemas.openxmlformats.org/officeDocument/2006/relationships" xmlns:c16r2="http://schemas.microsoft.com/office/drawing/2015/06/chart"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vert="horz"/>
                <a:lstStyle/>
                <a:p>
                  <a:pPr>
                    <a:defRPr sz="1400"/>
                  </a:pPr>
                  <a:endParaRPr lang="en-US"/>
                </a:p>
              </c:txPr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53-4875-B07C-9A2C46862F55}"/>
                </c:ext>
              </c:extLst>
            </c:dLbl>
            <c:dLbl>
              <c:idx val="2"/>
              <c:layout>
                <c:manualLayout>
                  <c:x val="-0.18888888888888891"/>
                  <c:y val="-8.3333333333333343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53-4875-B07C-9A2C46862F5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Analysis!$B$42:$B$44</c:f>
              <c:strCache>
                <c:ptCount val="3"/>
                <c:pt idx="0">
                  <c:v>Meropenem</c:v>
                </c:pt>
                <c:pt idx="1">
                  <c:v>Linezolid</c:v>
                </c:pt>
                <c:pt idx="2">
                  <c:v>Vancomycin</c:v>
                </c:pt>
              </c:strCache>
            </c:strRef>
          </c:cat>
          <c:val>
            <c:numRef>
              <c:f>Analysis!$D$42:$D$44</c:f>
              <c:numCache>
                <c:formatCode>0.0</c:formatCode>
                <c:ptCount val="3"/>
                <c:pt idx="0">
                  <c:v>11.15702479338843</c:v>
                </c:pt>
                <c:pt idx="1">
                  <c:v>0.20661157024793389</c:v>
                </c:pt>
                <c:pt idx="2">
                  <c:v>5.1652892561983448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53-4875-B07C-9A2C46862F55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>
          <a:latin typeface="Gill Sans MT" panose="020B0502020104020203" pitchFamily="34" charset="0"/>
        </a:defRPr>
      </a:pPr>
      <a:endParaRPr lang="en-US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Analysis!$B$94:$B$96</c:f>
              <c:strCache>
                <c:ptCount val="3"/>
                <c:pt idx="0">
                  <c:v>Yes</c:v>
                </c:pt>
                <c:pt idx="1">
                  <c:v>Not indicated</c:v>
                </c:pt>
                <c:pt idx="2">
                  <c:v>No</c:v>
                </c:pt>
              </c:strCache>
            </c:strRef>
          </c:cat>
          <c:val>
            <c:numRef>
              <c:f>Analysis!$C$94:$C$96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06-4383-91B6-04DA81685DB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Analysis!$B$94:$B$96</c:f>
              <c:strCache>
                <c:ptCount val="3"/>
                <c:pt idx="0">
                  <c:v>Yes</c:v>
                </c:pt>
                <c:pt idx="1">
                  <c:v>Not indicated</c:v>
                </c:pt>
                <c:pt idx="2">
                  <c:v>No</c:v>
                </c:pt>
              </c:strCache>
            </c:strRef>
          </c:cat>
          <c:val>
            <c:numRef>
              <c:f>Analysis!$D$94:$D$96</c:f>
              <c:numCache>
                <c:formatCode>0.0%</c:formatCode>
                <c:ptCount val="3"/>
                <c:pt idx="0">
                  <c:v>0.13223140495867769</c:v>
                </c:pt>
                <c:pt idx="1">
                  <c:v>0.29132231404958692</c:v>
                </c:pt>
                <c:pt idx="2">
                  <c:v>0.57644628099173556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06-4383-91B6-04DA81685DB2}"/>
            </c:ext>
          </c:extLst>
        </c:ser>
        <c:dLbls>
          <c:showVal val="1"/>
        </c:dLbls>
        <c:gapWidth val="219"/>
        <c:overlap val="-27"/>
        <c:axId val="90453504"/>
        <c:axId val="90570752"/>
      </c:barChart>
      <c:catAx>
        <c:axId val="90453504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Status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0570752"/>
        <c:crosses val="autoZero"/>
        <c:auto val="1"/>
        <c:lblAlgn val="ctr"/>
        <c:lblOffset val="100"/>
      </c:catAx>
      <c:valAx>
        <c:axId val="90570752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Proportion (%) of requests with AST done</a:t>
                </a:r>
              </a:p>
            </c:rich>
          </c:tx>
          <c:layout>
            <c:manualLayout>
              <c:xMode val="edge"/>
              <c:yMode val="edge"/>
              <c:x val="0"/>
              <c:y val="0.12131831634315696"/>
            </c:manualLayout>
          </c:layout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90453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1726488899032562"/>
          <c:y val="0.10588053605580625"/>
          <c:w val="0.46336614173228358"/>
          <c:h val="0.63007294059913921"/>
        </c:manualLayout>
      </c:layout>
      <c:doughnutChart>
        <c:varyColors val="1"/>
        <c:ser>
          <c:idx val="0"/>
          <c:order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Analysis!$B$106:$B$108</c:f>
              <c:strCache>
                <c:ptCount val="3"/>
                <c:pt idx="0">
                  <c:v>Isolated</c:v>
                </c:pt>
                <c:pt idx="1">
                  <c:v>Not isolated</c:v>
                </c:pt>
                <c:pt idx="2">
                  <c:v>Unknown status</c:v>
                </c:pt>
              </c:strCache>
            </c:strRef>
          </c:cat>
          <c:val>
            <c:numRef>
              <c:f>Analysis!$C$106:$C$108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F2-41AD-BFC9-AB71A1C36197}"/>
            </c:ext>
          </c:extLst>
        </c:ser>
        <c:ser>
          <c:idx val="1"/>
          <c:order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F2-41AD-BFC9-AB71A1C36197}"/>
              </c:ext>
            </c:extLst>
          </c:dPt>
          <c:dPt>
            <c:idx val="1"/>
            <c:explosion val="1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AF2-41AD-BFC9-AB71A1C36197}"/>
              </c:ext>
            </c:extLst>
          </c:dPt>
          <c:dPt>
            <c:idx val="2"/>
            <c:explosion val="1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AF2-41AD-BFC9-AB71A1C36197}"/>
              </c:ext>
            </c:extLst>
          </c:dPt>
          <c:dLbls>
            <c:dLbl>
              <c:idx val="0"/>
              <c:layout>
                <c:manualLayout>
                  <c:x val="0.2027777777777777"/>
                  <c:y val="-0.11440298008074765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2-41AD-BFC9-AB71A1C36197}"/>
                </c:ext>
              </c:extLst>
            </c:dLbl>
            <c:dLbl>
              <c:idx val="1"/>
              <c:layout>
                <c:manualLayout>
                  <c:x val="0.22329818439096777"/>
                  <c:y val="3.8089283460631035E-2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2-41AD-BFC9-AB71A1C36197}"/>
                </c:ext>
              </c:extLst>
            </c:dLbl>
            <c:dLbl>
              <c:idx val="2"/>
              <c:layout>
                <c:manualLayout>
                  <c:x val="-0.29238403017937725"/>
                  <c:y val="-0.2887551646089061"/>
                </c:manualLayout>
              </c:layout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2-41AD-BFC9-AB71A1C3619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Analysis!$B$106:$B$108</c:f>
              <c:strCache>
                <c:ptCount val="3"/>
                <c:pt idx="0">
                  <c:v>Isolated</c:v>
                </c:pt>
                <c:pt idx="1">
                  <c:v>Not isolated</c:v>
                </c:pt>
                <c:pt idx="2">
                  <c:v>Unknown status</c:v>
                </c:pt>
              </c:strCache>
            </c:strRef>
          </c:cat>
          <c:val>
            <c:numRef>
              <c:f>Analysis!$D$106:$D$108</c:f>
              <c:numCache>
                <c:formatCode>0.0</c:formatCode>
                <c:ptCount val="3"/>
                <c:pt idx="0">
                  <c:v>12.5</c:v>
                </c:pt>
                <c:pt idx="1">
                  <c:v>7.8124999999999982</c:v>
                </c:pt>
                <c:pt idx="2">
                  <c:v>79.6875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F2-41AD-BFC9-AB71A1C36197}"/>
            </c:ext>
          </c:extLst>
        </c:ser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5751119345375928E-2"/>
          <c:y val="8.7191358024691384E-2"/>
          <c:w val="0.62150920974450385"/>
          <c:h val="0.8070987654320988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6128183174964104"/>
                  <c:y val="0.15240643530669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F4-4806-ADDC-F89F96D669AF}"/>
                </c:ext>
              </c:extLst>
            </c:dLbl>
            <c:dLbl>
              <c:idx val="1"/>
              <c:layout>
                <c:manualLayout>
                  <c:x val="-0.19857322647503289"/>
                  <c:y val="-4.23408185087974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F4-4806-ADDC-F89F96D669AF}"/>
                </c:ext>
              </c:extLst>
            </c:dLbl>
            <c:dLbl>
              <c:idx val="2"/>
              <c:layout>
                <c:manualLayout>
                  <c:x val="-0.22906714200831849"/>
                  <c:y val="7.07883736755127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F4-4806-ADDC-F89F96D669AF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Analysis!$E$188:$E$190</c:f>
              <c:strCache>
                <c:ptCount val="3"/>
                <c:pt idx="0">
                  <c:v>&lt;72 hours</c:v>
                </c:pt>
                <c:pt idx="1">
                  <c:v>&gt;72 hours</c:v>
                </c:pt>
                <c:pt idx="2">
                  <c:v>Not Indicated</c:v>
                </c:pt>
              </c:strCache>
            </c:strRef>
          </c:cat>
          <c:val>
            <c:numRef>
              <c:f>Analysis!$F$188:$F$190</c:f>
              <c:numCache>
                <c:formatCode>0%</c:formatCode>
                <c:ptCount val="3"/>
                <c:pt idx="0">
                  <c:v>8.0000000000000029E-2</c:v>
                </c:pt>
                <c:pt idx="1">
                  <c:v>0.9</c:v>
                </c:pt>
                <c:pt idx="2">
                  <c:v>2.0000000000000007E-2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BF4-4806-ADDC-F89F96D669AF}"/>
            </c:ext>
          </c:extLst>
        </c:ser>
        <c:firstSliceAng val="0"/>
      </c:pieChart>
    </c:plotArea>
    <c:legend>
      <c:legendPos val="r"/>
    </c:legend>
    <c:plotVisOnly val="1"/>
    <c:dispBlanksAs val="zero"/>
  </c:chart>
  <c:spPr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400">
          <a:latin typeface="Gill Sans MT" panose="020B0502020104020203" pitchFamily="34" charset="0"/>
        </a:defRPr>
      </a:pPr>
      <a:endParaRPr lang="en-US"/>
    </a:p>
  </c:txPr>
  <c:externalData r:id="rId2"/>
  <c:userShapes r:id="rId3"/>
</c:chartSpace>
</file>

<file path=ppt/comments/modernComment_113_7442E8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46A3CB3-12F2-4AE2-8EB3-87C518D14E13}" authorId="{B44F95B7-2D40-3633-1B64-F9FF5DBA45A2}" created="2023-05-03T12:14:06.35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950542051" sldId="275"/>
      <ac:spMk id="3" creationId="{00000000-0000-0000-0000-000000000000}"/>
      <ac:txMk cp="300" len="131">
        <ac:context len="557" hash="2719984765"/>
      </ac:txMk>
    </ac:txMkLst>
    <p188:pos x="7881257" y="2253343"/>
    <p188:txBody>
      <a:bodyPr/>
      <a:lstStyle/>
      <a:p>
        <a:r>
          <a:rPr lang="en-GB"/>
          <a:t>Added this so that you introduce AWaRe here since the objective in the next slide mentions Watch and Reserve. Did you use WHO or KEML AWaRe - edit as appropriate</a:t>
        </a:r>
      </a:p>
    </p188:txBody>
  </p188:cm>
</p188:cmLst>
</file>

<file path=ppt/comments/modernComment_125_F5D4FF0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6B4C036-3D1A-48FB-B746-9F380BA4EB45}" authorId="{B44F95B7-2D40-3633-1B64-F9FF5DBA45A2}" created="2023-05-03T13:07:39.58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24376832" sldId="293"/>
      <ac:spMk id="3" creationId="{00000000-0000-0000-0000-000000000000}"/>
      <ac:txMk cp="245" len="66">
        <ac:context len="606" hash="2653921551"/>
      </ac:txMk>
    </ac:txMkLst>
    <p188:pos x="6945086" y="1578429"/>
    <p188:txBody>
      <a:bodyPr/>
      <a:lstStyle/>
      <a:p>
        <a:r>
          <a:rPr lang="en-GB"/>
          <a:t>This should not hamper the 72 hr review - the prescription can be written for the total duration but a 72 hr clinical review should be done in the notes.  May be a recommendation will be to add a 72hr prompt for review on the prescription and sensitize on de-escalation, escalation, stop, IV to oral switch at 72hr reviews?
</a:t>
        </a:r>
      </a:p>
    </p188:txBody>
  </p188:cm>
</p188:cmLst>
</file>

<file path=ppt/comments/modernComment_128_2FE051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C078544-8B3B-47CA-8B1E-FE65130F48A8}" authorId="{B44F95B7-2D40-3633-1B64-F9FF5DBA45A2}" created="2023-05-03T12:51:41.8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803230098" sldId="296"/>
      <ac:graphicFrameMk id="12" creationId="{D33BC1FA-C56A-F92A-3C24-3BA18727700A}"/>
    </ac:deMkLst>
    <p188:txBody>
      <a:bodyPr/>
      <a:lstStyle/>
      <a:p>
        <a:r>
          <a:rPr lang="en-GB"/>
          <a:t>Changed to percentage - is this correct? Also amended Pipercillin to Pipercillin/Tazobactam - is this correct?</a:t>
        </a:r>
      </a:p>
    </p188:txBody>
  </p188:cm>
</p188:cmLst>
</file>

<file path=ppt/comments/modernComment_12C_9F7D799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EA3804-2DC7-4E08-9BD6-76B83C4753B5}" authorId="{B44F95B7-2D40-3633-1B64-F9FF5DBA45A2}" created="2023-05-03T13:01:18.64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675800464" sldId="300"/>
      <ac:graphicFrameMk id="5" creationId="{00000000-0000-0000-0000-000000000000}"/>
    </ac:deMkLst>
    <p188:txBody>
      <a:bodyPr/>
      <a:lstStyle/>
      <a:p>
        <a:r>
          <a:rPr lang="en-GB"/>
          <a:t>Percentage added - correct?</a:t>
        </a:r>
      </a:p>
    </p188:txBody>
  </p188:cm>
</p188:cmLst>
</file>

<file path=ppt/comments/modernComment_130_65B54BE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23358CD-4A79-40A5-B846-07C333AD6C95}" authorId="{B44F95B7-2D40-3633-1B64-F9FF5DBA45A2}" created="2023-05-03T12:23:52.5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06380270" sldId="304"/>
      <ac:graphicFrameMk id="11" creationId="{00000000-0000-0000-0000-000000000000}"/>
    </ac:deMkLst>
    <p188:txBody>
      <a:bodyPr/>
      <a:lstStyle/>
      <a:p>
        <a:r>
          <a:rPr lang="en-GB"/>
          <a:t>Changed these to percentage - is this correct? 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0.63527</cdr:x>
      <cdr:y>0.66618</cdr:y>
    </cdr:from>
    <cdr:to>
      <cdr:x>0.78019</cdr:x>
      <cdr:y>0.75374</cdr:y>
    </cdr:to>
    <cdr:cxnSp macro="">
      <cdr:nvCxnSpPr>
        <cdr:cNvPr id="3" name="Elbow Connector 2">
          <a:extLst xmlns:a="http://schemas.openxmlformats.org/drawingml/2006/main">
            <a:ext uri="{FF2B5EF4-FFF2-40B4-BE49-F238E27FC236}">
              <a16:creationId xmlns="" xmlns:a16="http://schemas.microsoft.com/office/drawing/2014/main" id="{3A21CDEE-9C05-EFBE-98C9-CB074F40E426}"/>
            </a:ext>
          </a:extLst>
        </cdr:cNvPr>
        <cdr:cNvCxnSpPr/>
      </cdr:nvCxnSpPr>
      <cdr:spPr>
        <a:xfrm xmlns:a="http://schemas.openxmlformats.org/drawingml/2006/main">
          <a:off x="5010150" y="2898775"/>
          <a:ext cx="1143000" cy="381000"/>
        </a:xfrm>
        <a:prstGeom xmlns:a="http://schemas.openxmlformats.org/drawingml/2006/main" prst="bentConnector3">
          <a:avLst/>
        </a:prstGeom>
        <a:ln xmlns:a="http://schemas.openxmlformats.org/drawingml/2006/main" w="19050" cmpd="sng">
          <a:headEnd w="lg" len="med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0.21981</cdr:x>
      <cdr:y>0.19336</cdr:y>
    </cdr:from>
    <cdr:to>
      <cdr:x>0.33575</cdr:x>
      <cdr:y>0.26341</cdr:y>
    </cdr:to>
    <cdr:cxnSp macro="">
      <cdr:nvCxnSpPr>
        <cdr:cNvPr id="8" name="Elbow Connector 7">
          <a:extLst xmlns:a="http://schemas.openxmlformats.org/drawingml/2006/main">
            <a:ext uri="{FF2B5EF4-FFF2-40B4-BE49-F238E27FC236}">
              <a16:creationId xmlns="" xmlns:a16="http://schemas.microsoft.com/office/drawing/2014/main" id="{78DB8620-A5FD-1047-D6A7-CDA4729BE333}"/>
            </a:ext>
          </a:extLst>
        </cdr:cNvPr>
        <cdr:cNvCxnSpPr/>
      </cdr:nvCxnSpPr>
      <cdr:spPr>
        <a:xfrm xmlns:a="http://schemas.openxmlformats.org/drawingml/2006/main" rot="10800000">
          <a:off x="1733550" y="841375"/>
          <a:ext cx="914400" cy="304800"/>
        </a:xfrm>
        <a:prstGeom xmlns:a="http://schemas.openxmlformats.org/drawingml/2006/main" prst="bentConnector3">
          <a:avLst/>
        </a:prstGeom>
        <a:ln xmlns:a="http://schemas.openxmlformats.org/drawingml/2006/main" w="1905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0.18116</cdr:x>
      <cdr:y>0.61364</cdr:y>
    </cdr:from>
    <cdr:to>
      <cdr:x>0.31643</cdr:x>
      <cdr:y>0.64867</cdr:y>
    </cdr:to>
    <cdr:cxnSp macro="">
      <cdr:nvCxnSpPr>
        <cdr:cNvPr id="14" name="Elbow Connector 13">
          <a:extLst xmlns:a="http://schemas.openxmlformats.org/drawingml/2006/main">
            <a:ext uri="{FF2B5EF4-FFF2-40B4-BE49-F238E27FC236}">
              <a16:creationId xmlns="" xmlns:a16="http://schemas.microsoft.com/office/drawing/2014/main" id="{14D6EBD7-BD4C-00DF-743C-AC8647B2FBB3}"/>
            </a:ext>
          </a:extLst>
        </cdr:cNvPr>
        <cdr:cNvCxnSpPr/>
      </cdr:nvCxnSpPr>
      <cdr:spPr>
        <a:xfrm xmlns:a="http://schemas.openxmlformats.org/drawingml/2006/main" rot="10800000" flipV="1">
          <a:off x="1428750" y="2670175"/>
          <a:ext cx="1066802" cy="152400"/>
        </a:xfrm>
        <a:prstGeom xmlns:a="http://schemas.openxmlformats.org/drawingml/2006/main" prst="bentConnector3">
          <a:avLst/>
        </a:prstGeom>
        <a:ln xmlns:a="http://schemas.openxmlformats.org/drawingml/2006/main" w="190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0.64493</cdr:x>
      <cdr:y>0.03575</cdr:y>
    </cdr:from>
    <cdr:to>
      <cdr:x>0.76043</cdr:x>
      <cdr:y>0.16582</cdr:y>
    </cdr:to>
    <cdr:cxnSp macro="">
      <cdr:nvCxnSpPr>
        <cdr:cNvPr id="3" name="Elbow Connector 2">
          <a:extLst xmlns:a="http://schemas.openxmlformats.org/drawingml/2006/main">
            <a:ext uri="{FF2B5EF4-FFF2-40B4-BE49-F238E27FC236}">
              <a16:creationId xmlns="" xmlns:a16="http://schemas.microsoft.com/office/drawing/2014/main" id="{F19DB7EB-C1A5-C3D5-E4CD-CC78D0E77B89}"/>
            </a:ext>
          </a:extLst>
        </cdr:cNvPr>
        <cdr:cNvCxnSpPr/>
      </cdr:nvCxnSpPr>
      <cdr:spPr>
        <a:xfrm xmlns:a="http://schemas.openxmlformats.org/drawingml/2006/main" flipV="1">
          <a:off x="5086350" y="155575"/>
          <a:ext cx="910913" cy="565978"/>
        </a:xfrm>
        <a:prstGeom xmlns:a="http://schemas.openxmlformats.org/drawingml/2006/main" prst="bentConnector3">
          <a:avLst/>
        </a:prstGeom>
        <a:ln xmlns:a="http://schemas.openxmlformats.org/drawingml/2006/main" w="1905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0.71256</cdr:x>
      <cdr:y>0.2459</cdr:y>
    </cdr:from>
    <cdr:to>
      <cdr:x>0.86802</cdr:x>
      <cdr:y>0.31152</cdr:y>
    </cdr:to>
    <cdr:cxnSp macro="">
      <cdr:nvCxnSpPr>
        <cdr:cNvPr id="7" name="Elbow Connector 6">
          <a:extLst xmlns:a="http://schemas.openxmlformats.org/drawingml/2006/main">
            <a:ext uri="{FF2B5EF4-FFF2-40B4-BE49-F238E27FC236}">
              <a16:creationId xmlns="" xmlns:a16="http://schemas.microsoft.com/office/drawing/2014/main" id="{FC64452A-9046-2E3F-52E1-7B2D8CB8D607}"/>
            </a:ext>
          </a:extLst>
        </cdr:cNvPr>
        <cdr:cNvCxnSpPr/>
      </cdr:nvCxnSpPr>
      <cdr:spPr>
        <a:xfrm xmlns:a="http://schemas.openxmlformats.org/drawingml/2006/main">
          <a:off x="5619750" y="1069975"/>
          <a:ext cx="1226083" cy="285535"/>
        </a:xfrm>
        <a:prstGeom xmlns:a="http://schemas.openxmlformats.org/drawingml/2006/main" prst="bentConnector3">
          <a:avLst/>
        </a:prstGeom>
        <a:ln xmlns:a="http://schemas.openxmlformats.org/drawingml/2006/main" w="190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0.22947</cdr:x>
      <cdr:y>0.35097</cdr:y>
    </cdr:from>
    <cdr:to>
      <cdr:x>0.40707</cdr:x>
      <cdr:y>0.39977</cdr:y>
    </cdr:to>
    <cdr:cxnSp macro="">
      <cdr:nvCxnSpPr>
        <cdr:cNvPr id="17" name="Elbow Connector 16">
          <a:extLst xmlns:a="http://schemas.openxmlformats.org/drawingml/2006/main">
            <a:ext uri="{FF2B5EF4-FFF2-40B4-BE49-F238E27FC236}">
              <a16:creationId xmlns="" xmlns:a16="http://schemas.microsoft.com/office/drawing/2014/main" id="{9ABB4A6C-E49E-CB51-493D-23440B65DBE8}"/>
            </a:ext>
          </a:extLst>
        </cdr:cNvPr>
        <cdr:cNvCxnSpPr/>
      </cdr:nvCxnSpPr>
      <cdr:spPr>
        <a:xfrm xmlns:a="http://schemas.openxmlformats.org/drawingml/2006/main" rot="10800000" flipV="1">
          <a:off x="1809750" y="1527175"/>
          <a:ext cx="1400726" cy="212371"/>
        </a:xfrm>
        <a:prstGeom xmlns:a="http://schemas.openxmlformats.org/drawingml/2006/main" prst="bentConnector3">
          <a:avLst/>
        </a:prstGeom>
        <a:ln xmlns:a="http://schemas.openxmlformats.org/drawingml/2006/main" w="1905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0.16221</cdr:x>
      <cdr:y>0.12731</cdr:y>
    </cdr:from>
    <cdr:to>
      <cdr:x>0.36542</cdr:x>
      <cdr:y>0.15972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="" xmlns:a16="http://schemas.microsoft.com/office/drawing/2014/main" id="{1349C6C4-2338-ADB0-AE49-BAEDD9298A1F}"/>
            </a:ext>
          </a:extLst>
        </cdr:cNvPr>
        <cdr:cNvCxnSpPr/>
      </cdr:nvCxnSpPr>
      <cdr:spPr>
        <a:xfrm xmlns:a="http://schemas.openxmlformats.org/drawingml/2006/main" flipH="1" flipV="1">
          <a:off x="866776" y="523875"/>
          <a:ext cx="1085851" cy="13335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3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0.15217</cdr:x>
      <cdr:y>0.75374</cdr:y>
    </cdr:from>
    <cdr:to>
      <cdr:x>0.27544</cdr:x>
      <cdr:y>0.86473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="" xmlns:a16="http://schemas.microsoft.com/office/drawing/2014/main" id="{F49DDE07-2044-D6E6-4098-3764EFFED2B9}"/>
            </a:ext>
          </a:extLst>
        </cdr:cNvPr>
        <cdr:cNvCxnSpPr/>
      </cdr:nvCxnSpPr>
      <cdr:spPr>
        <a:xfrm xmlns:a="http://schemas.openxmlformats.org/drawingml/2006/main" flipH="1">
          <a:off x="1200150" y="3279775"/>
          <a:ext cx="972196" cy="48296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2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0.45169</cdr:x>
      <cdr:y>0.19336</cdr:y>
    </cdr:from>
    <cdr:to>
      <cdr:x>0.69324</cdr:x>
      <cdr:y>0.21087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="" xmlns:a16="http://schemas.microsoft.com/office/drawing/2014/main" id="{8FC4B0EC-0829-52DB-1740-6AEC5A639B74}"/>
            </a:ext>
          </a:extLst>
        </cdr:cNvPr>
        <cdr:cNvCxnSpPr/>
      </cdr:nvCxnSpPr>
      <cdr:spPr>
        <a:xfrm xmlns:a="http://schemas.openxmlformats.org/drawingml/2006/main">
          <a:off x="3562350" y="841375"/>
          <a:ext cx="1905000" cy="762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90653-EC46-4701-A886-43410CC6C8DB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EB74-E999-416A-8B2A-0DFEC50015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6B136-2EA3-4B03-9DFC-5D87E885938B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3B70C-1C88-4FF0-B155-6CC42CC7C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0198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323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487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933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1881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1881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1881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3554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1502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BF035-836A-FC45-AFB2-4894BEC839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331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3659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655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9203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5563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556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9332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8768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3B70C-1C88-4FF0-B155-6CC42CC7CB0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436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D3ADB7-A6BF-470B-A92B-A147D5B8F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5092A1F-3564-4B6A-816F-6E7BC7096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0BFB35-EA34-4A10-8E94-6E71C6C4C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995759-E898-44C0-B286-A0BC8616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10484D-0912-4797-B005-4BB99C55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011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3D4EB6-C364-465F-BD73-6B6F70C8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8D3C02-7526-4B8B-B8D0-64B4C0322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102DE1-EE8E-4012-BFE8-7C9E7A78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C8E83-BA98-45D2-9F71-E6472B74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BF245F-3E4B-4A89-B0CB-A49497AAB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716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B2183F-8270-4A1D-82D0-5EBBF302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41FC4EB-7CCC-444C-B111-870C5EB6B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8DCAF5-8B8A-40F3-9BFC-D9471731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BA9635-5CD9-4D17-A7E3-A83CC027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757123-D4EC-429D-B88D-DAC7F4D5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6971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AD00DF-E611-49C6-A3D8-19E53F67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5CB7D1-83E4-4190-96E3-1D7EB4A1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43EC35-9AFD-43CB-AC03-2F458BBC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756854-4387-494B-931F-242D03D15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AB4C17-40AC-4936-B1CA-F3874869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4628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1094F9-C784-4657-859E-0CAF30A8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484D8F-FADE-4A7A-93E6-09AE1C345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8A882C-8DDE-4F9A-A368-59B6334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FD890A-A174-4DC5-A7FA-7BD3E186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F73C57-BD96-46EA-ADBD-13DA623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3352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759236-B818-487E-9BEA-69B8195F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31D8E3-7C79-4FC4-A0EA-632487CD9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4B439B5-1A2B-47D2-8664-650469942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1E4A73-C276-45C0-B5A2-7716BD29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FA7E3B-0CB3-4E5D-BF81-DFC68305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D0D6FD-EFFF-4E39-B569-A7E91827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42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2B06D-B9B7-4FE6-B60B-96477CE37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11F04E-69D5-4A94-9489-86C3E418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A23756-F0BE-477C-9E4C-2EFDCD21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8A9F389-940A-4663-AE28-D74E73AAF1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4C7A8A0-8E8C-4ED7-AB65-FCC9CB187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BC9473A-EE9A-4037-81CD-642C278A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2A904E-DC49-4FBF-9DE9-BFC12F785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294CE0-ABF8-41C4-8505-40F94921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324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E0C635-9B0F-4B2C-A51B-D7A1945A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3411D98-E102-438B-A204-1D7D2D868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B2E8D6-AD65-4587-AE8A-8DED24533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695439-720E-4A66-9F2E-F67A10BA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167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15F670-81EE-4EC4-A3B0-BEBC4EDC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2FAA88-9D95-4523-86B9-91EF1542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3A49EB-D902-4519-A667-773E3DE6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760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C607A-1AA1-445B-9DD4-B5AC7BE9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9A1699-6EA9-40ED-8026-B026D287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693F522-1E81-4FF3-87DF-964BE579F6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A8D040-5F91-4512-99FA-55BE61FD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E1C50C-0328-4239-9EEE-B83813531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9E0E7DE-44A9-4418-A743-38D3E6B8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389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ED9FC1-5E47-4628-9FEF-12D64A41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273F9B9-D7F8-420D-96C5-5A74EB05F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3A1DACB-EB84-46D9-B2B1-C2B9C30E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DD3612-EBDF-4A7B-9077-0A199433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0EBF26-9094-4329-8D94-4C478BA1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7EBBD9-5209-4830-9201-63B1494D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4756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B31D33B-681A-42C5-864F-D3DD0455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4A90E7-9902-46B0-9AA0-8B190DB0A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5D7811-24A3-4218-A084-797D6A25E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BDE2D-BC10-4FCE-BC5C-E8D013C84E07}" type="datetimeFigureOut">
              <a:rPr lang="en-GB" smtClean="0"/>
              <a:pPr/>
              <a:t>05/05/2023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0F6C31-DEC5-4792-AFA7-F718E24D1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585C39-6B2A-4112-B83D-E046092AC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4A73-055C-4BA1-8237-E126E5028C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529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2C_9F7D799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25_F5D4FF0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13_7442E8E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18/10/relationships/comments" Target="../comments/modernComment_130_65B54BEE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18/10/relationships/comments" Target="../comments/modernComment_128_2FE0519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7926788" cy="2562688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Gill Sans MT" panose="020B0502020104020203" pitchFamily="34" charset="0"/>
              </a:rPr>
              <a:t>Outcome of pre-authorization of selected restricted Antimicrobials at the Nyeri County Referral Hospital</a:t>
            </a:r>
            <a:endParaRPr lang="en-GB" sz="44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620968" cy="86142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Dr Sarah </a:t>
            </a:r>
            <a:r>
              <a:rPr lang="en-US" sz="2800" dirty="0" err="1">
                <a:solidFill>
                  <a:schemeClr val="tx1"/>
                </a:solidFill>
                <a:latin typeface="Gill Sans MT" panose="020B0502020104020203" pitchFamily="34" charset="0"/>
              </a:rPr>
              <a:t>Kibira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, 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Pharmacist, </a:t>
            </a:r>
            <a:r>
              <a:rPr lang="en-US" sz="2800" dirty="0" smtClean="0">
                <a:latin typeface="Gill Sans MT" panose="020B0502020104020203" pitchFamily="34" charset="0"/>
              </a:rPr>
              <a:t> AMS </a:t>
            </a:r>
            <a:r>
              <a:rPr lang="en-US" sz="2800" dirty="0">
                <a:latin typeface="Gill Sans MT" panose="020B0502020104020203" pitchFamily="34" charset="0"/>
              </a:rPr>
              <a:t>Team Lead</a:t>
            </a:r>
            <a:endParaRPr lang="en-US" sz="28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9</a:t>
            </a:r>
            <a:r>
              <a:rPr lang="en-US" sz="2800" baseline="30000" dirty="0">
                <a:solidFill>
                  <a:schemeClr val="tx1"/>
                </a:solidFill>
                <a:latin typeface="Gill Sans MT" panose="020B0502020104020203" pitchFamily="34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Gill Sans MT" panose="020B0502020104020203" pitchFamily="34" charset="0"/>
              </a:rPr>
              <a:t> May 2023</a:t>
            </a:r>
          </a:p>
        </p:txBody>
      </p:sp>
      <p:pic>
        <p:nvPicPr>
          <p:cNvPr id="9" name="Picture 2" descr="Nyeri County Logo">
            <a:extLst>
              <a:ext uri="{FF2B5EF4-FFF2-40B4-BE49-F238E27FC236}">
                <a16:creationId xmlns="" xmlns:a16="http://schemas.microsoft.com/office/drawing/2014/main" id="{BEFECE48-7DB8-7E37-4B32-964BB744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preview">
            <a:extLst>
              <a:ext uri="{FF2B5EF4-FFF2-40B4-BE49-F238E27FC236}">
                <a16:creationId xmlns="" xmlns:a16="http://schemas.microsoft.com/office/drawing/2014/main" id="{72C5A2B5-ED89-46CC-6C66-00DE15C1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oogle Shape;222;p10">
            <a:extLst>
              <a:ext uri="{FF2B5EF4-FFF2-40B4-BE49-F238E27FC236}">
                <a16:creationId xmlns="" xmlns:a16="http://schemas.microsoft.com/office/drawing/2014/main" id="{4F432428-DC0C-A71A-00BF-91A7EA715E7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69" y="6209437"/>
            <a:ext cx="8602462" cy="696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93" y="312276"/>
            <a:ext cx="646363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Proportion of Reserve antibiotics requested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ontent Placeholder 12">
            <a:extLst>
              <a:ext uri="{FF2B5EF4-FFF2-40B4-BE49-F238E27FC236}">
                <a16:creationId xmlns="" xmlns:a16="http://schemas.microsoft.com/office/drawing/2014/main" id="{8B4203C0-F9E6-3E7C-647E-AA30958B76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365656"/>
              </p:ext>
            </p:extLst>
          </p:nvPr>
        </p:nvGraphicFramePr>
        <p:xfrm>
          <a:off x="762000" y="17526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3F6DE278-78B5-68D4-C84E-C2506AB29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="" xmlns:a16="http://schemas.microsoft.com/office/drawing/2014/main" id="{3375E463-85B3-840B-8E22-713B451E3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217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893" y="336973"/>
            <a:ext cx="6463630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Proportion of APRFs with ASTs done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999E2DDF-73D7-D4F2-7412-4F513C912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1841054"/>
              </p:ext>
            </p:extLst>
          </p:nvPr>
        </p:nvGraphicFramePr>
        <p:xfrm>
          <a:off x="609600" y="17526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4AAC79F6-E184-2777-2AFD-2B3F43A53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="" xmlns:a16="http://schemas.microsoft.com/office/drawing/2014/main" id="{DF09C778-04EE-B958-BF70-DC9A4E9C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573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2000"/>
            <a:ext cx="6238472" cy="1066800"/>
          </a:xfrm>
        </p:spPr>
        <p:txBody>
          <a:bodyPr>
            <a:normAutofit/>
          </a:bodyPr>
          <a:lstStyle/>
          <a:p>
            <a:pPr fontAlgn="b"/>
            <a:r>
              <a:rPr lang="en-US" b="1" dirty="0">
                <a:solidFill>
                  <a:schemeClr val="tx2"/>
                </a:solidFill>
                <a:latin typeface="Gill Sans MT" pitchFamily="34" charset="0"/>
              </a:rPr>
              <a:t>Proportion of ASTs done per department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0485725"/>
              </p:ext>
            </p:extLst>
          </p:nvPr>
        </p:nvGraphicFramePr>
        <p:xfrm>
          <a:off x="533400" y="1828800"/>
          <a:ext cx="7999808" cy="41277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99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9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9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9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333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Proportion of ASTs (%)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  <a:latin typeface="Gill Sans MT" panose="020B0502020104020203" pitchFamily="34" charset="0"/>
                        </a:rPr>
                        <a:t>Ward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Gill Sans MT" panose="020B0502020104020203" pitchFamily="34" charset="0"/>
                        </a:rPr>
                        <a:t>AST conducted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Gill Sans MT" panose="020B0502020104020203" pitchFamily="34" charset="0"/>
                        </a:rPr>
                        <a:t>AST </a:t>
                      </a:r>
                      <a:r>
                        <a:rPr lang="en-US" sz="2400" b="1" u="sng" strike="noStrike" dirty="0">
                          <a:effectLst/>
                          <a:latin typeface="Gill Sans MT" panose="020B0502020104020203" pitchFamily="34" charset="0"/>
                        </a:rPr>
                        <a:t>not</a:t>
                      </a:r>
                      <a:r>
                        <a:rPr lang="en-US" sz="2400" b="1" u="none" strike="noStrike" dirty="0">
                          <a:effectLst/>
                          <a:latin typeface="Gill Sans MT" panose="020B0502020104020203" pitchFamily="34" charset="0"/>
                        </a:rPr>
                        <a:t> conducted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Gill Sans MT" panose="020B0502020104020203" pitchFamily="34" charset="0"/>
                        </a:rPr>
                        <a:t>AST </a:t>
                      </a:r>
                      <a:r>
                        <a:rPr lang="en-US" sz="2400" b="1" u="sng" strike="noStrike" dirty="0">
                          <a:effectLst/>
                          <a:latin typeface="Gill Sans MT" panose="020B0502020104020203" pitchFamily="34" charset="0"/>
                        </a:rPr>
                        <a:t>not</a:t>
                      </a:r>
                      <a:r>
                        <a:rPr lang="en-US" sz="2400" b="1" u="none" strike="noStrike" dirty="0">
                          <a:effectLst/>
                          <a:latin typeface="Gill Sans MT" panose="020B0502020104020203" pitchFamily="34" charset="0"/>
                        </a:rPr>
                        <a:t> indicated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Medical wards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23%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57%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20%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Gill Sans MT" panose="020B0502020104020203" pitchFamily="34" charset="0"/>
                        </a:rPr>
                        <a:t>Paediatric</a:t>
                      </a:r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 ward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10%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60%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30%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  <a:latin typeface="Gill Sans MT" panose="020B0502020104020203" pitchFamily="34" charset="0"/>
                        </a:rPr>
                        <a:t>Gynaecology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20%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45%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35%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Renal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ICU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13%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59%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28%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Gill Sans MT" panose="020B0502020104020203" pitchFamily="34" charset="0"/>
                        </a:rPr>
                        <a:t>HDU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67%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33%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Gill Sans MT" panose="020B0502020104020203" pitchFamily="34" charset="0"/>
                        </a:rPr>
                        <a:t>Surgical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59%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Gill Sans MT" panose="020B0502020104020203" pitchFamily="34" charset="0"/>
                        </a:rPr>
                        <a:t>32%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680E19FF-935C-9D53-C98F-33DADBAED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="" xmlns:a16="http://schemas.microsoft.com/office/drawing/2014/main" id="{728B6836-2596-E455-59B9-60EDD5736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5800464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6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646363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Proportion isolates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0">
            <a:extLst>
              <a:ext uri="{FF2B5EF4-FFF2-40B4-BE49-F238E27FC236}">
                <a16:creationId xmlns="" xmlns:a16="http://schemas.microsoft.com/office/drawing/2014/main" id="{25F45FB4-D257-8315-274C-67D3765A3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8872748"/>
              </p:ext>
            </p:extLst>
          </p:nvPr>
        </p:nvGraphicFramePr>
        <p:xfrm>
          <a:off x="609600" y="16002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D914570A-3233-7B9F-26DC-0859D215C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="" xmlns:a16="http://schemas.microsoft.com/office/drawing/2014/main" id="{3968B57F-75E1-BAF5-5B50-F2BAEA05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12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304800"/>
            <a:ext cx="646363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Proportion of antibiotics requests reviewed within 72 hours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6017506"/>
              </p:ext>
            </p:extLst>
          </p:nvPr>
        </p:nvGraphicFramePr>
        <p:xfrm>
          <a:off x="609600" y="16764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B2B8E06A-B7FB-181E-2109-170E3863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="" xmlns:a16="http://schemas.microsoft.com/office/drawing/2014/main" id="{23A78577-2772-4A83-1356-3640CEDB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0633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57200"/>
            <a:ext cx="646363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Results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From the stock control cards, days of stock (DOS) of these restricted antibiotics increased gradually from 208 DOS in 2019 to 277 DOS in 2022. 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Allocation of funds to procure restricted antibiotics increased from USD 3,768 in 2019 to USD 10,150 in 2022.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" name="Picture 2" descr="Nyeri County Logo">
            <a:extLst>
              <a:ext uri="{FF2B5EF4-FFF2-40B4-BE49-F238E27FC236}">
                <a16:creationId xmlns="" xmlns:a16="http://schemas.microsoft.com/office/drawing/2014/main" id="{B1E8FFB5-2F69-5D10-73A0-1A185A75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preview">
            <a:extLst>
              <a:ext uri="{FF2B5EF4-FFF2-40B4-BE49-F238E27FC236}">
                <a16:creationId xmlns="" xmlns:a16="http://schemas.microsoft.com/office/drawing/2014/main" id="{20A906CF-A54F-28A6-380E-B6DC4527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513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5600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Limitations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7" y="1988840"/>
            <a:ext cx="7886700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Lack of effective and appropriate IT infrastructure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Task shifting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Lack of up-to-dated and comprehensive treatment guidelines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Erratic supply of commodities  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Nyeri County Logo">
            <a:extLst>
              <a:ext uri="{FF2B5EF4-FFF2-40B4-BE49-F238E27FC236}">
                <a16:creationId xmlns="" xmlns:a16="http://schemas.microsoft.com/office/drawing/2014/main" id="{C7B1A4D3-8DF6-E9CB-358F-0B72E93D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="" xmlns:a16="http://schemas.microsoft.com/office/drawing/2014/main" id="{956CF368-3A88-D7BE-8A2E-BCAE82035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848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8100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Conclusion</a:t>
            </a:r>
            <a:r>
              <a:rPr lang="en-US" dirty="0">
                <a:latin typeface="Gill Sans MT" panose="020B0502020104020203" pitchFamily="34" charset="0"/>
              </a:rPr>
              <a:t>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8867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Pre-authorization restricted antibiotics contributed to rational use of antibiotics which led to increased availability of selected antibiotics. 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However, review of prescribed antibiotics within 72 hours of administration was not routinely done as most of the antibiotics were requested for more than 72 hours. 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Pre-authorization also exposed the minimal uptake of microbiology services as very few ASTs were carried out. 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The AMS team addressed the weak links, sensitizing clinicians on the importance of; 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reviewing antimicrobials within 72 hours of administration</a:t>
            </a:r>
          </a:p>
          <a:p>
            <a:pPr lvl="1"/>
            <a:r>
              <a:rPr lang="en-US" sz="2800" dirty="0">
                <a:latin typeface="Gill Sans MT" panose="020B0502020104020203" pitchFamily="34" charset="0"/>
              </a:rPr>
              <a:t>utilization of microbiology services.</a:t>
            </a:r>
          </a:p>
          <a:p>
            <a:endParaRPr lang="en-US" dirty="0"/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Nyeri County Logo">
            <a:extLst>
              <a:ext uri="{FF2B5EF4-FFF2-40B4-BE49-F238E27FC236}">
                <a16:creationId xmlns="" xmlns:a16="http://schemas.microsoft.com/office/drawing/2014/main" id="{56A64A05-F9D6-FDC1-00A5-F82038237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="" xmlns:a16="http://schemas.microsoft.com/office/drawing/2014/main" id="{1DB83EA0-B942-3EA3-9ABB-FB756FE50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4376832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6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BD0760-3ED2-4571-9A56-3DB5214A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77" y="21006"/>
            <a:ext cx="78867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Gill Sans MT" panose="020B0502020104020203" pitchFamily="34" charset="0"/>
              </a:rPr>
              <a:t>Acknowledgement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2DAA7E-AD10-47BE-A33F-F1F3D072D9D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419600"/>
            <a:ext cx="2395847" cy="1289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BBE1A3-5547-4833-B80A-75D1B86BC0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5560378" cy="8319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2590A6D-228E-B84A-BE30-87C92D7CABA1}"/>
              </a:ext>
            </a:extLst>
          </p:cNvPr>
          <p:cNvSpPr/>
          <p:nvPr/>
        </p:nvSpPr>
        <p:spPr>
          <a:xfrm>
            <a:off x="313244" y="1219200"/>
            <a:ext cx="86294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Nyeri County Referral Hospital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Nyeri CRH Medicine Therapeutic Committee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Nyeri County Government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Ministry of Health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 panose="020B0502020104020203" pitchFamily="34" charset="0"/>
              </a:rPr>
              <a:t>USAID Medicines, Technologies, and Pharmaceutical Services (MTaPS) Program</a:t>
            </a:r>
          </a:p>
        </p:txBody>
      </p:sp>
      <p:pic>
        <p:nvPicPr>
          <p:cNvPr id="1026" name="Picture 2" descr="Nyeri County Logo">
            <a:extLst>
              <a:ext uri="{FF2B5EF4-FFF2-40B4-BE49-F238E27FC236}">
                <a16:creationId xmlns="" xmlns:a16="http://schemas.microsoft.com/office/drawing/2014/main" id="{3E570876-82C5-239C-DF0F-90069349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="" xmlns:a16="http://schemas.microsoft.com/office/drawing/2014/main" id="{42281C55-4E8A-0691-A123-DA89A856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1600199" cy="1329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219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2B99E7-38A3-7C44-9A6E-FECD6AF5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977" y="282491"/>
            <a:ext cx="7055380" cy="108555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Background</a:t>
            </a:r>
            <a:r>
              <a:rPr lang="en-US" dirty="0"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10" name="Google Shape;222;p10">
            <a:extLst>
              <a:ext uri="{FF2B5EF4-FFF2-40B4-BE49-F238E27FC236}">
                <a16:creationId xmlns="" xmlns:a16="http://schemas.microsoft.com/office/drawing/2014/main" id="{3687BF55-F861-4B47-B2D9-8E555F650BB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Gill Sans MT" panose="020B0502020104020203" pitchFamily="34" charset="0"/>
              </a:rPr>
              <a:t>Pre-authorization for antimicrobial use is one of the core strategies of antimicrobial stewardship (AMS) in the hospital setting </a:t>
            </a:r>
            <a:r>
              <a:rPr lang="en-US" sz="2800" i="1" dirty="0">
                <a:latin typeface="Gill Sans MT" panose="020B0502020104020203" pitchFamily="34" charset="0"/>
              </a:rPr>
              <a:t>- that promotes appropriate prescribing.</a:t>
            </a:r>
          </a:p>
          <a:p>
            <a:pPr marL="688975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Gill Sans MT" panose="020B0502020104020203" pitchFamily="34" charset="0"/>
              </a:rPr>
              <a:t>Limiting antimicrobials use through a defined approval process; that is based on a hospital’s antimicrobial restriction criteria. </a:t>
            </a:r>
            <a:r>
              <a:rPr lang="en-US" sz="2800" i="1" dirty="0">
                <a:latin typeface="Gill Sans MT" panose="020B0502020104020203" pitchFamily="34" charset="0"/>
              </a:rPr>
              <a:t>NB: Restriction criteria derived from WHO and Kenya Essential Medicines List 2019 Access, Watch and Reserve (AWaRe) categorization.</a:t>
            </a:r>
          </a:p>
          <a:p>
            <a:pPr marL="688975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Gill Sans MT" panose="020B0502020104020203" pitchFamily="34" charset="0"/>
              </a:rPr>
              <a:t>Results in reduction of irrational use thus contributing to preserving the effectiveness of existing antimicrobials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Nyeri County Logo">
            <a:extLst>
              <a:ext uri="{FF2B5EF4-FFF2-40B4-BE49-F238E27FC236}">
                <a16:creationId xmlns="" xmlns:a16="http://schemas.microsoft.com/office/drawing/2014/main" id="{852038E0-8779-3E05-4E7E-5B21CB47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="" xmlns:a16="http://schemas.microsoft.com/office/drawing/2014/main" id="{307FF5BB-C14C-F0D1-854B-C1A3B9C07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50542051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6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Objective</a:t>
            </a:r>
            <a:r>
              <a:rPr lang="en-US" sz="4400" dirty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0837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To assess the outcome of pre-authorization of antibiotics in the Watch and Reserve categories.</a:t>
            </a:r>
          </a:p>
          <a:p>
            <a:pPr>
              <a:buClr>
                <a:schemeClr val="tx1"/>
              </a:buClr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2" descr="Nyeri County Logo">
            <a:extLst>
              <a:ext uri="{FF2B5EF4-FFF2-40B4-BE49-F238E27FC236}">
                <a16:creationId xmlns="" xmlns:a16="http://schemas.microsoft.com/office/drawing/2014/main" id="{7F529BB8-17A0-69E3-471A-1647338B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preview">
            <a:extLst>
              <a:ext uri="{FF2B5EF4-FFF2-40B4-BE49-F238E27FC236}">
                <a16:creationId xmlns="" xmlns:a16="http://schemas.microsoft.com/office/drawing/2014/main" id="{F8538652-6229-928A-FDB2-56D29F23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222;p10">
            <a:extLst>
              <a:ext uri="{FF2B5EF4-FFF2-40B4-BE49-F238E27FC236}">
                <a16:creationId xmlns="" xmlns:a16="http://schemas.microsoft.com/office/drawing/2014/main" id="{3E8DB145-13C1-AFAB-AC61-427FBF84A6F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69" y="6209437"/>
            <a:ext cx="8602462" cy="696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37898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4402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Key AMS interventions</a:t>
            </a:r>
            <a:r>
              <a:rPr lang="en-US" sz="4400" dirty="0"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Classifying antimicrobial medicines based on the WHO AWaRe classification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Developing and Antibiotic Pre-authorization Request Form (APRF)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Sensitizing prescribers on the pre-authorization process.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Piloting the pre-authorization process using the APRF.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Roll out of the pre-authorization process using the APRF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Continuous data collection,  analysis and feedback provision to the prescribers.</a:t>
            </a:r>
          </a:p>
          <a:p>
            <a:pPr>
              <a:buClr>
                <a:schemeClr val="tx1"/>
              </a:buClr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2" descr="Nyeri County Logo">
            <a:extLst>
              <a:ext uri="{FF2B5EF4-FFF2-40B4-BE49-F238E27FC236}">
                <a16:creationId xmlns="" xmlns:a16="http://schemas.microsoft.com/office/drawing/2014/main" id="{F641E18F-7467-C98C-5737-67B68E2D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preview">
            <a:extLst>
              <a:ext uri="{FF2B5EF4-FFF2-40B4-BE49-F238E27FC236}">
                <a16:creationId xmlns="" xmlns:a16="http://schemas.microsoft.com/office/drawing/2014/main" id="{452A8798-9B58-3D86-4514-BB5C9832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222;p10">
            <a:extLst>
              <a:ext uri="{FF2B5EF4-FFF2-40B4-BE49-F238E27FC236}">
                <a16:creationId xmlns="" xmlns:a16="http://schemas.microsoft.com/office/drawing/2014/main" id="{62CF23AA-38E6-DAC8-EDBE-B2E92720C95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69" y="6209437"/>
            <a:ext cx="8602462" cy="696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0844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0480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Methodology</a:t>
            </a:r>
            <a:r>
              <a:rPr lang="en-US" sz="4400" dirty="0">
                <a:latin typeface="Gill Sans MT" panose="020B0502020104020203" pitchFamily="34" charset="0"/>
              </a:rPr>
              <a:t> </a:t>
            </a:r>
            <a:r>
              <a:rPr lang="en-US" dirty="0">
                <a:latin typeface="Gill Sans MT" panose="020B0502020104020203" pitchFamily="34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Study design: Prospective  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Study variables:</a:t>
            </a:r>
          </a:p>
          <a:p>
            <a:pPr marL="688975" indent="-34448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Gill Sans MT" panose="020B0502020104020203" pitchFamily="34" charset="0"/>
              </a:rPr>
              <a:t>Patient details: </a:t>
            </a:r>
            <a:r>
              <a:rPr lang="en-US" sz="2800" dirty="0" smtClean="0">
                <a:latin typeface="Gill Sans MT" panose="020B0502020104020203" pitchFamily="34" charset="0"/>
              </a:rPr>
              <a:t> age</a:t>
            </a:r>
            <a:r>
              <a:rPr lang="en-US" sz="2800" dirty="0">
                <a:latin typeface="Gill Sans MT" panose="020B0502020104020203" pitchFamily="34" charset="0"/>
              </a:rPr>
              <a:t>, ward, weight/height,</a:t>
            </a:r>
          </a:p>
          <a:p>
            <a:pPr marL="688975" indent="-34448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Gill Sans MT" panose="020B0502020104020203" pitchFamily="34" charset="0"/>
              </a:rPr>
              <a:t>Prescription details: </a:t>
            </a:r>
            <a:r>
              <a:rPr lang="en-US" sz="2800" dirty="0" smtClean="0">
                <a:latin typeface="Gill Sans MT" panose="020B0502020104020203" pitchFamily="34" charset="0"/>
              </a:rPr>
              <a:t> antimicrobials </a:t>
            </a:r>
            <a:r>
              <a:rPr lang="en-US" sz="2800" dirty="0">
                <a:latin typeface="Gill Sans MT" panose="020B0502020104020203" pitchFamily="34" charset="0"/>
              </a:rPr>
              <a:t>prescribed, dosages, route and frequency of administration, duration of treatment, clinical indication, </a:t>
            </a:r>
          </a:p>
          <a:p>
            <a:pPr marL="688975" indent="-34448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Gill Sans MT" panose="020B0502020104020203" pitchFamily="34" charset="0"/>
              </a:rPr>
              <a:t>Diagnostic details: </a:t>
            </a:r>
            <a:r>
              <a:rPr lang="en-US" sz="2800" dirty="0" smtClean="0">
                <a:latin typeface="Gill Sans MT" panose="020B0502020104020203" pitchFamily="34" charset="0"/>
              </a:rPr>
              <a:t> </a:t>
            </a:r>
            <a:r>
              <a:rPr lang="en-US" sz="2800" dirty="0" smtClean="0">
                <a:latin typeface="Gill Sans MT" panose="020B0502020104020203" pitchFamily="34" charset="0"/>
              </a:rPr>
              <a:t>Antibiotics </a:t>
            </a:r>
            <a:r>
              <a:rPr lang="en-US" sz="2800" dirty="0">
                <a:latin typeface="Gill Sans MT" panose="020B0502020104020203" pitchFamily="34" charset="0"/>
              </a:rPr>
              <a:t>sensitivity tests (ASTs), pathogen identified, </a:t>
            </a:r>
          </a:p>
          <a:p>
            <a:pPr marL="688975" indent="-34448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2800" dirty="0">
                <a:latin typeface="Gill Sans MT" panose="020B0502020104020203" pitchFamily="34" charset="0"/>
              </a:rPr>
              <a:t>Other </a:t>
            </a:r>
            <a:r>
              <a:rPr lang="en-US" sz="2800" dirty="0" smtClean="0">
                <a:latin typeface="Gill Sans MT" panose="020B0502020104020203" pitchFamily="34" charset="0"/>
              </a:rPr>
              <a:t>parameters: cost </a:t>
            </a:r>
            <a:r>
              <a:rPr lang="en-US" sz="2800" dirty="0">
                <a:latin typeface="Gill Sans MT" panose="020B0502020104020203" pitchFamily="34" charset="0"/>
              </a:rPr>
              <a:t>of therapy and prescribing errors. </a:t>
            </a:r>
          </a:p>
          <a:p>
            <a:pPr>
              <a:buClr>
                <a:schemeClr val="tx1"/>
              </a:buClr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2" descr="Nyeri County Logo">
            <a:extLst>
              <a:ext uri="{FF2B5EF4-FFF2-40B4-BE49-F238E27FC236}">
                <a16:creationId xmlns="" xmlns:a16="http://schemas.microsoft.com/office/drawing/2014/main" id="{2B1B9848-1B5D-8725-8B3F-63DC33BC2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preview">
            <a:extLst>
              <a:ext uri="{FF2B5EF4-FFF2-40B4-BE49-F238E27FC236}">
                <a16:creationId xmlns="" xmlns:a16="http://schemas.microsoft.com/office/drawing/2014/main" id="{36D76744-EDFC-1511-7883-B8B0093ED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222;p10">
            <a:extLst>
              <a:ext uri="{FF2B5EF4-FFF2-40B4-BE49-F238E27FC236}">
                <a16:creationId xmlns="" xmlns:a16="http://schemas.microsoft.com/office/drawing/2014/main" id="{A387165C-C1BD-A8E9-F01F-CCF747E9D83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69" y="6209437"/>
            <a:ext cx="8602462" cy="696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1947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65" y="3810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Results</a:t>
            </a:r>
            <a:r>
              <a:rPr lang="en-US" sz="4400" dirty="0">
                <a:latin typeface="Gill Sans MT" panose="020B0502020104020203" pitchFamily="34" charset="0"/>
              </a:rPr>
              <a:t>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8DCCEC-C5BC-7546-A403-E16325D2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50" y="1600199"/>
            <a:ext cx="7886700" cy="422191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484 APRFs were filled from November 2019 to December 2022. 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9 inpatient departments were involved in pre-authorization of the restricted antibiotics.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latin typeface="Gill Sans MT" panose="020B0502020104020203" pitchFamily="34" charset="0"/>
              </a:rPr>
              <a:t>The newborn unit had the highest number of requests (39%; n=484)</a:t>
            </a:r>
          </a:p>
          <a:p>
            <a:pPr>
              <a:buClr>
                <a:schemeClr val="tx1"/>
              </a:buClr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Picture 2" descr="Nyeri County Logo">
            <a:extLst>
              <a:ext uri="{FF2B5EF4-FFF2-40B4-BE49-F238E27FC236}">
                <a16:creationId xmlns="" xmlns:a16="http://schemas.microsoft.com/office/drawing/2014/main" id="{72EEA460-C0B4-EAF9-C7D7-CDBE7FD3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preview">
            <a:extLst>
              <a:ext uri="{FF2B5EF4-FFF2-40B4-BE49-F238E27FC236}">
                <a16:creationId xmlns="" xmlns:a16="http://schemas.microsoft.com/office/drawing/2014/main" id="{F3C9E468-98C3-F94B-7FFB-A11684365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222;p10">
            <a:extLst>
              <a:ext uri="{FF2B5EF4-FFF2-40B4-BE49-F238E27FC236}">
                <a16:creationId xmlns="" xmlns:a16="http://schemas.microsoft.com/office/drawing/2014/main" id="{189B31B6-9C95-26FA-AA12-D942E831BCB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769" y="6209437"/>
            <a:ext cx="8602462" cy="696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4844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5817893" cy="8542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APRF request per department 	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31367264"/>
              </p:ext>
            </p:extLst>
          </p:nvPr>
        </p:nvGraphicFramePr>
        <p:xfrm>
          <a:off x="457200" y="1371600"/>
          <a:ext cx="8033479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EE74C66E-5197-12C6-745B-D5CA0AEC9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="" xmlns:a16="http://schemas.microsoft.com/office/drawing/2014/main" id="{6FF819B4-F594-36C5-CC3D-E1602E74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638027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7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52400"/>
            <a:ext cx="600075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</a:br>
            <a:r>
              <a:rPr lang="en-US" sz="3700" dirty="0">
                <a:solidFill>
                  <a:schemeClr val="tx2"/>
                </a:solidFill>
                <a:latin typeface="Gill Sans MT" panose="020B0502020104020203" pitchFamily="34" charset="0"/>
              </a:rPr>
              <a:t>Pre-authorization of restricted antibiotics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Content Placeholder 9">
            <a:extLst>
              <a:ext uri="{FF2B5EF4-FFF2-40B4-BE49-F238E27FC236}">
                <a16:creationId xmlns="" xmlns:a16="http://schemas.microsoft.com/office/drawing/2014/main" id="{89A823FB-892B-C2C9-E42F-2B2099369C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68941191"/>
              </p:ext>
            </p:extLst>
          </p:nvPr>
        </p:nvGraphicFramePr>
        <p:xfrm>
          <a:off x="533400" y="14478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8AD90512-72F2-E511-D32D-1A4D6310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="" xmlns:a16="http://schemas.microsoft.com/office/drawing/2014/main" id="{218CF8B5-F3A3-6162-2CAC-F25F88AE3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248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F1189-18A3-2D43-9180-98490FB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04800"/>
            <a:ext cx="6750258" cy="13255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Gill Sans MT" panose="020B0502020104020203" pitchFamily="34" charset="0"/>
              </a:rPr>
              <a:t>Proportion of  Watch antibiotics requested</a:t>
            </a:r>
          </a:p>
        </p:txBody>
      </p:sp>
      <p:pic>
        <p:nvPicPr>
          <p:cNvPr id="4" name="Google Shape;222;p10">
            <a:extLst>
              <a:ext uri="{FF2B5EF4-FFF2-40B4-BE49-F238E27FC236}">
                <a16:creationId xmlns="" xmlns:a16="http://schemas.microsoft.com/office/drawing/2014/main" id="{BCF53168-4754-4A9B-949F-09FD10D779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533" y="6248407"/>
            <a:ext cx="7422934" cy="5713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ontent Placeholder 11">
            <a:extLst>
              <a:ext uri="{FF2B5EF4-FFF2-40B4-BE49-F238E27FC236}">
                <a16:creationId xmlns="" xmlns:a16="http://schemas.microsoft.com/office/drawing/2014/main" id="{D33BC1FA-C56A-F92A-3C24-3BA187277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1263461"/>
              </p:ext>
            </p:extLst>
          </p:nvPr>
        </p:nvGraphicFramePr>
        <p:xfrm>
          <a:off x="533400" y="1600200"/>
          <a:ext cx="821055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 descr="Nyeri County Logo">
            <a:extLst>
              <a:ext uri="{FF2B5EF4-FFF2-40B4-BE49-F238E27FC236}">
                <a16:creationId xmlns="" xmlns:a16="http://schemas.microsoft.com/office/drawing/2014/main" id="{D12DF39C-C7AA-B5D9-889C-09EC6414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4670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="" xmlns:a16="http://schemas.microsoft.com/office/drawing/2014/main" id="{CA07E529-7B3E-7E34-24B8-BDD175A94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" y="0"/>
            <a:ext cx="1291975" cy="1073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3230098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7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6895</TotalTime>
  <Words>638</Words>
  <Application>Microsoft Office PowerPoint</Application>
  <PresentationFormat>On-screen Show (4:3)</PresentationFormat>
  <Paragraphs>136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Outcome of pre-authorization of selected restricted Antimicrobials at the Nyeri County Referral Hospital</vt:lpstr>
      <vt:lpstr>Background </vt:lpstr>
      <vt:lpstr>Objective  </vt:lpstr>
      <vt:lpstr>Key AMS interventions </vt:lpstr>
      <vt:lpstr>Methodology  </vt:lpstr>
      <vt:lpstr>Results  </vt:lpstr>
      <vt:lpstr>APRF request per department  </vt:lpstr>
      <vt:lpstr> Pre-authorization of restricted antibiotics</vt:lpstr>
      <vt:lpstr>Proportion of  Watch antibiotics requested</vt:lpstr>
      <vt:lpstr>Proportion of Reserve antibiotics requested</vt:lpstr>
      <vt:lpstr>Proportion of APRFs with ASTs done</vt:lpstr>
      <vt:lpstr>Proportion of ASTs done per department</vt:lpstr>
      <vt:lpstr>Proportion isolates</vt:lpstr>
      <vt:lpstr>Proportion of antibiotics requests reviewed within 72 hours</vt:lpstr>
      <vt:lpstr>Results</vt:lpstr>
      <vt:lpstr>Limitations  </vt:lpstr>
      <vt:lpstr>Conclusion  </vt:lpstr>
      <vt:lpstr>Acknowledgement</vt:lpstr>
    </vt:vector>
  </TitlesOfParts>
  <Company>Columbia University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</dc:title>
  <dc:creator>Administrator</dc:creator>
  <cp:lastModifiedBy>Sarah</cp:lastModifiedBy>
  <cp:revision>120</cp:revision>
  <dcterms:created xsi:type="dcterms:W3CDTF">2019-08-15T06:33:10Z</dcterms:created>
  <dcterms:modified xsi:type="dcterms:W3CDTF">2023-05-05T04:35:30Z</dcterms:modified>
</cp:coreProperties>
</file>