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81" r:id="rId3"/>
    <p:sldId id="283" r:id="rId4"/>
    <p:sldId id="265" r:id="rId5"/>
    <p:sldId id="286" r:id="rId6"/>
    <p:sldId id="290" r:id="rId7"/>
    <p:sldId id="292" r:id="rId8"/>
    <p:sldId id="294" r:id="rId9"/>
    <p:sldId id="306" r:id="rId10"/>
    <p:sldId id="296" r:id="rId11"/>
    <p:sldId id="304" r:id="rId12"/>
    <p:sldId id="300" r:id="rId13"/>
    <p:sldId id="305" r:id="rId14"/>
    <p:sldId id="25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223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94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454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34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60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250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8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29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82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84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34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70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51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39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99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4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fif"/><Relationship Id="rId5" Type="http://schemas.openxmlformats.org/officeDocument/2006/relationships/image" Target="../media/image22.jf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fif"/><Relationship Id="rId3" Type="http://schemas.openxmlformats.org/officeDocument/2006/relationships/image" Target="../media/image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fif"/><Relationship Id="rId5" Type="http://schemas.openxmlformats.org/officeDocument/2006/relationships/image" Target="../media/image25.jf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ctrTitle"/>
          </p:nvPr>
        </p:nvSpPr>
        <p:spPr>
          <a:xfrm>
            <a:off x="2474912" y="4224336"/>
            <a:ext cx="9144000" cy="170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b="1" kern="1200" dirty="0" smtClean="0">
                <a:solidFill>
                  <a:prstClr val="white"/>
                </a:solidFill>
                <a:latin typeface="Gill Sans MT"/>
              </a:rPr>
              <a:t/>
            </a:r>
            <a:br>
              <a:rPr lang="en-US" sz="3200" b="1" kern="1200" dirty="0" smtClean="0">
                <a:solidFill>
                  <a:prstClr val="white"/>
                </a:solidFill>
                <a:latin typeface="Gill Sans MT"/>
              </a:rPr>
            </a:br>
            <a:r>
              <a:rPr lang="x-none" sz="2400" dirty="0"/>
              <a:t/>
            </a:r>
            <a:br>
              <a:rPr lang="x-none" sz="2400" dirty="0"/>
            </a:br>
            <a:r>
              <a:rPr lang="en-US" b="1" kern="1200" dirty="0">
                <a:solidFill>
                  <a:prstClr val="white"/>
                </a:solidFill>
                <a:latin typeface="Gill Sans MT"/>
              </a:rPr>
              <a:t/>
            </a:r>
            <a:br>
              <a:rPr lang="en-US" b="1" kern="1200" dirty="0">
                <a:solidFill>
                  <a:prstClr val="white"/>
                </a:solidFill>
                <a:latin typeface="Gill Sans MT"/>
              </a:rPr>
            </a:br>
            <a:endParaRPr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36027"/>
            <a:ext cx="1488830" cy="1205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25" y="1774209"/>
            <a:ext cx="5143500" cy="397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SzPts val="4400"/>
            </a:pPr>
            <a:r>
              <a:rPr lang="en-US" sz="3600" dirty="0" smtClean="0">
                <a:latin typeface="Tahoma" panose="020B0604030504040204" charset="0"/>
                <a:cs typeface="Tahoma" panose="020B0604030504040204" charset="0"/>
              </a:rPr>
              <a:t>recommendations</a:t>
            </a:r>
            <a:r>
              <a:rPr lang="en-US" sz="3600" dirty="0">
                <a:latin typeface="Tahoma" panose="020B0604030504040204" charset="0"/>
                <a:cs typeface="Tahoma" panose="020B0604030504040204" charset="0"/>
              </a:rPr>
              <a:t/>
            </a:r>
            <a:br>
              <a:rPr lang="en-US" sz="3600" dirty="0">
                <a:latin typeface="Tahoma" panose="020B0604030504040204" charset="0"/>
                <a:cs typeface="Tahoma" panose="020B0604030504040204" charset="0"/>
              </a:rPr>
            </a:b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446662"/>
            <a:ext cx="5508009" cy="506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000" b="1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</a:t>
            </a:r>
            <a:r>
              <a:rPr lang="en-US" sz="20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Feedback- 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Coaching, Voice expectation to all staff, Engage staff, Frequent communication, Celebrate improvement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One is Excused-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 the patients, Hold everyone accountable, Commitment, Role modeling, Apply progressive discipline from the top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Driven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HH monitoring Culture-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hand hygiene audits to enhance compliance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endParaRPr sz="1600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6623"/>
            <a:ext cx="859611" cy="554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904" y="2727871"/>
            <a:ext cx="3480180" cy="2879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86" y="1209675"/>
            <a:ext cx="169483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/>
              <a:t>Conclusion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397125"/>
            <a:ext cx="10515600" cy="4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hand hygiene compliance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7%.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need to implement routine hand hygiene audits that will guide on measures to improve compliance and reduce transmitting infections 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patient.</a:t>
            </a:r>
          </a:p>
          <a:p>
            <a:pPr marL="228600" lvl="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of theories and models for designing of interventions is recommended to increase adherence to hand hygiene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behavior.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7" y="6072229"/>
            <a:ext cx="847417" cy="554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422" y="5281684"/>
            <a:ext cx="1285646" cy="11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>
              <a:buSzPts val="4400"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Evidence-based interventions </a:t>
            </a:r>
            <a:r>
              <a:rPr lang="en-US" sz="3600" dirty="0">
                <a:latin typeface="Tahoma" panose="020B0604030504040204" charset="0"/>
                <a:cs typeface="Tahoma" panose="020B0604030504040204" charset="0"/>
              </a:rPr>
              <a:t/>
            </a:r>
            <a:br>
              <a:rPr lang="en-US" sz="3600" dirty="0">
                <a:latin typeface="Tahoma" panose="020B0604030504040204" charset="0"/>
                <a:cs typeface="Tahoma" panose="020B0604030504040204" charset="0"/>
              </a:rPr>
            </a:br>
            <a:r>
              <a:rPr lang="en-US" sz="3600" dirty="0">
                <a:latin typeface="Tahoma" panose="020B0604030504040204" charset="0"/>
                <a:cs typeface="Tahoma" panose="020B0604030504040204" charset="0"/>
              </a:rPr>
              <a:t/>
            </a:r>
            <a:br>
              <a:rPr lang="en-US" sz="3600" dirty="0">
                <a:latin typeface="Tahoma" panose="020B0604030504040204" charset="0"/>
                <a:cs typeface="Tahoma" panose="020B0604030504040204" charset="0"/>
              </a:rPr>
            </a:b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446663"/>
            <a:ext cx="5985681" cy="473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1600" dirty="0" smtClean="0">
                <a:solidFill>
                  <a:schemeClr val="dk1"/>
                </a:solidFill>
                <a:sym typeface="Calibri"/>
              </a:rPr>
              <a:t> </a:t>
            </a:r>
            <a:endParaRPr sz="1600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6623"/>
            <a:ext cx="859611" cy="554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1028" y="2315232"/>
            <a:ext cx="4268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1800" b="1" dirty="0" smtClean="0"/>
              <a:t>IPC committee meeting</a:t>
            </a:r>
            <a:endParaRPr lang="en-US" altLang="th-TH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0" y="1209675"/>
            <a:ext cx="2799213" cy="3152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1" y="2868309"/>
            <a:ext cx="3391469" cy="3308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07" y="3174171"/>
            <a:ext cx="3693974" cy="2863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36903" y="2901789"/>
            <a:ext cx="1499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50800">
              <a:buSzPts val="2800"/>
            </a:pPr>
            <a:r>
              <a:rPr lang="en-US" b="1" dirty="0" smtClean="0"/>
              <a:t>CME Session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59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dirty="0">
                <a:latin typeface="Tahoma" panose="020B0604030504040204" charset="0"/>
                <a:cs typeface="Tahoma" panose="020B0604030504040204" charset="0"/>
              </a:rPr>
              <a:t>Evidence-based interventions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397125"/>
            <a:ext cx="10515600" cy="4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7" y="6072229"/>
            <a:ext cx="847417" cy="554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1542197"/>
            <a:ext cx="3229969" cy="2422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4" y="1897039"/>
            <a:ext cx="3075295" cy="2306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4293" y="3481950"/>
            <a:ext cx="2935319" cy="2201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6" y="4361411"/>
            <a:ext cx="2256733" cy="19882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5331" y="5918340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50800">
              <a:buSzPts val="2800"/>
            </a:pPr>
            <a:r>
              <a:rPr lang="en-US" dirty="0"/>
              <a:t>WHO HH Tool</a:t>
            </a:r>
          </a:p>
        </p:txBody>
      </p:sp>
      <p:sp>
        <p:nvSpPr>
          <p:cNvPr id="8" name="Rectangle 7"/>
          <p:cNvSpPr/>
          <p:nvPr/>
        </p:nvSpPr>
        <p:spPr>
          <a:xfrm>
            <a:off x="8093238" y="2046636"/>
            <a:ext cx="209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b="1" dirty="0"/>
              <a:t>CME on hand washing</a:t>
            </a:r>
          </a:p>
        </p:txBody>
      </p:sp>
    </p:spTree>
    <p:extLst>
      <p:ext uri="{BB962C8B-B14F-4D97-AF65-F5344CB8AC3E}">
        <p14:creationId xmlns:p14="http://schemas.microsoft.com/office/powerpoint/2010/main" val="33526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23" y="395785"/>
            <a:ext cx="6250674" cy="397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/>
              <a:t>                                          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367265"/>
            <a:ext cx="10515600" cy="583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endParaRPr lang="en-US" b="1" i="1" dirty="0">
              <a:solidFill>
                <a:schemeClr val="tx1"/>
              </a:solidFill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862" y="593726"/>
            <a:ext cx="3036276" cy="206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0246" y="2244147"/>
            <a:ext cx="975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 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HAND HYGIENE PRACTICES AMONG HEALTHCARE WORKERS AT UMOJA 1 HEALTH CENTRE, IN NAIROBI CITY,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KENYA.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08746"/>
            <a:ext cx="1404239" cy="9361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4506" y="4187628"/>
            <a:ext cx="3881213" cy="22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1A8C06E-1F6D-4A05-9397-02A9B6AE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3367"/>
          </a:xfrm>
        </p:spPr>
        <p:txBody>
          <a:bodyPr/>
          <a:lstStyle/>
          <a:p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</a:t>
            </a:r>
            <a:endParaRPr lang="x-none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55C31C-B198-430E-BC68-925A0FCAA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x-non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6534"/>
              </p:ext>
            </p:extLst>
          </p:nvPr>
        </p:nvGraphicFramePr>
        <p:xfrm>
          <a:off x="750277" y="1418492"/>
          <a:ext cx="10603523" cy="4942523"/>
        </p:xfrm>
        <a:graphic>
          <a:graphicData uri="http://schemas.openxmlformats.org/drawingml/2006/table">
            <a:tbl>
              <a:tblPr firstRow="1" bandRow="1"/>
              <a:tblGrid>
                <a:gridCol w="488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9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6D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Simon </a:t>
                      </a:r>
                      <a:r>
                        <a:rPr lang="en-US" sz="2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Mong’are</a:t>
                      </a:r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24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Umoja </a:t>
                      </a:r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Health Centre, IPC-Focal Person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(simonondarah94@gmail.com) </a:t>
                      </a:r>
                    </a:p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Joshua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Orawo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CIHEB-Kenya, (JOrawo@cihebkenya.org)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>
                    <a:lnL w="381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2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Esther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Sankale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,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RCN/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BScPH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, Sub-County QI Coordinator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Embakasi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 West. branicesan@gmail.com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charset="0"/>
                          <a:cs typeface="Tahoma" panose="020B0604030504040204" charset="0"/>
                        </a:rPr>
                        <a:t>IPC  MENTOR</a:t>
                      </a:r>
                    </a:p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Dr. Rebecca </a:t>
                      </a:r>
                      <a:r>
                        <a:rPr lang="en-US" sz="2400" dirty="0" err="1" smtClean="0"/>
                        <a:t>Wangusi</a:t>
                      </a:r>
                      <a:r>
                        <a:rPr lang="en-US" sz="2400" dirty="0" smtClean="0"/>
                        <a:t>,</a:t>
                      </a:r>
                    </a:p>
                    <a:p>
                      <a:r>
                        <a:rPr lang="en-US" sz="2400" dirty="0" smtClean="0"/>
                        <a:t>Program</a:t>
                      </a:r>
                      <a:r>
                        <a:rPr lang="en-US" sz="2400" baseline="0" dirty="0" smtClean="0"/>
                        <a:t> Director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CIHEB-Kenya, Connect Program, Nairobi County</a:t>
                      </a:r>
                    </a:p>
                    <a:p>
                      <a:r>
                        <a:rPr lang="en-US" sz="2400" dirty="0" smtClean="0"/>
                        <a:t>(Rwangusi@cihebkenya.org)</a:t>
                      </a:r>
                    </a:p>
                    <a:p>
                      <a:endParaRPr lang="en-US" sz="2400" dirty="0"/>
                    </a:p>
                  </a:txBody>
                  <a:tcPr marL="68580" marR="68580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5323"/>
            <a:ext cx="942953" cy="6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>
                <a:latin typeface="Tahoma" panose="020B0604030504040204" charset="0"/>
                <a:cs typeface="Tahoma" panose="020B0604030504040204" charset="0"/>
              </a:rPr>
              <a:t>outline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562708" y="1594338"/>
            <a:ext cx="10222523" cy="45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charset="0"/>
                <a:cs typeface="Tahoma" panose="020B0604030504040204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ahoma" panose="020B0604030504040204" charset="0"/>
                <a:cs typeface="Tahoma" panose="020B0604030504040204" charset="0"/>
              </a:rPr>
              <a:t>Methods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ahoma" panose="020B0604030504040204" charset="0"/>
                <a:cs typeface="Tahoma" panose="020B0604030504040204" charset="0"/>
              </a:rPr>
              <a:t>result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ahoma" panose="020B0604030504040204" charset="0"/>
                <a:cs typeface="Tahoma" panose="020B0604030504040204" charset="0"/>
              </a:rPr>
              <a:t>Conclusion</a:t>
            </a:r>
            <a:endParaRPr lang="en-US" dirty="0">
              <a:latin typeface="Tahoma" panose="020B0604030504040204" charset="0"/>
              <a:cs typeface="Tahoma" panose="020B0604030504040204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American Typewriter" panose="02090604020004020304" pitchFamily="18" charset="77"/>
                <a:sym typeface="+mn-ea"/>
              </a:rPr>
              <a:t>‘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American Typewriter" panose="02090604020004020304" pitchFamily="18" charset="77"/>
                <a:sym typeface="+mn-ea"/>
              </a:rPr>
              <a:t>Lack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American Typewriter" panose="02090604020004020304" pitchFamily="18" charset="77"/>
                <a:sym typeface="+mn-ea"/>
              </a:rPr>
              <a:t>of Hand Hygiene + Patient Care = Increased Risks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1168"/>
            <a:ext cx="838200" cy="55778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43" y="2634018"/>
            <a:ext cx="3015370" cy="28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994" y="2146652"/>
            <a:ext cx="2670279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>
                <a:latin typeface="Tahoma" panose="020B0604030504040204" charset="0"/>
                <a:cs typeface="Tahoma" panose="020B0604030504040204" charset="0"/>
              </a:rPr>
              <a:t>Introduction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375138" y="1825625"/>
            <a:ext cx="1097866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 hygiene is a simple and low-cost measure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 prevent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of avoidable infections in healthcare settings,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only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 of HCWs in low-income countries and 70% in high-income countries comply with hand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washing (WHO,2020</a:t>
            </a:r>
            <a:r>
              <a:rPr lang="en-US" sz="4000" dirty="0" smtClean="0"/>
              <a:t>).</a:t>
            </a:r>
            <a:endParaRPr lang="en-US" sz="4000" dirty="0"/>
          </a:p>
          <a:p>
            <a:pPr marL="114300" indent="0">
              <a:buNone/>
            </a:pPr>
            <a:endParaRPr lang="en-US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1" y="1825625"/>
            <a:ext cx="1026523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50000"/>
              </a:lnSpc>
              <a:spcBef>
                <a:spcPts val="750"/>
              </a:spcBef>
              <a:buClrTx/>
            </a:pP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" y="6050541"/>
            <a:ext cx="841321" cy="55478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105" y="5008728"/>
            <a:ext cx="2033984" cy="159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3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5-Moments For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Hygiene</a:t>
            </a:r>
            <a:endParaRPr sz="36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7" y="6050541"/>
            <a:ext cx="847417" cy="55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617" y="1397125"/>
            <a:ext cx="8413725" cy="4653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0948" y="6171263"/>
            <a:ext cx="3337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50800">
              <a:buSzPts val="2800"/>
            </a:pPr>
            <a:r>
              <a:rPr lang="en-US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 HH is in our HANDS</a:t>
            </a:r>
            <a:endParaRPr lang="en-US" sz="1600" b="1" i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0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53514" y="382930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Methodology </a:t>
            </a:r>
            <a:endParaRPr sz="36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218364" y="1463722"/>
            <a:ext cx="11573302" cy="492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Cross-sectional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was conducted among 69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HCWs from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to December 2022. WHO hand hygiene audit tool was used to assess the five critical moments (before and after touching a patient, before aseptic procedure, after body fluid exposure, and after touching patient’s surroundings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collected was stored in the infection prevention control (IPC) file and analyzed using descriptive statistics in Microsoft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Excel.</a:t>
            </a:r>
            <a:endParaRPr sz="28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3172"/>
            <a:ext cx="853514" cy="554784"/>
          </a:xfrm>
          <a:prstGeom prst="rect">
            <a:avLst/>
          </a:prstGeom>
        </p:spPr>
      </p:pic>
      <p:pic>
        <p:nvPicPr>
          <p:cNvPr id="5" name="Picture 4" descr="FIVE MOMENTS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6275" y="-183305"/>
            <a:ext cx="3043450" cy="2055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4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1288577" y="208876"/>
            <a:ext cx="7336809" cy="7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SzPts val="4400"/>
            </a:pPr>
            <a:r>
              <a:rPr lang="en-US" sz="3600" b="1" dirty="0">
                <a:latin typeface="Arial Rounded MT Bold" panose="020F0704030504030204" pitchFamily="34" charset="0"/>
              </a:rPr>
              <a:t>R</a:t>
            </a:r>
            <a:r>
              <a:rPr lang="en-US" sz="3600" b="1" dirty="0" smtClean="0">
                <a:solidFill>
                  <a:schemeClr val="dk1"/>
                </a:solidFill>
                <a:latin typeface="Arial Rounded MT Bold" panose="020F0704030504030204" pitchFamily="34" charset="0"/>
                <a:sym typeface="Calibri"/>
              </a:rPr>
              <a:t>esults</a:t>
            </a:r>
            <a:endParaRPr sz="3600" b="1" dirty="0">
              <a:solidFill>
                <a:schemeClr val="dk1"/>
              </a:solidFill>
              <a:latin typeface="Arial Rounded MT Bold" panose="020F070403050403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 flipV="1">
            <a:off x="10749661" y="5841240"/>
            <a:ext cx="4571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9524"/>
            <a:ext cx="853514" cy="554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899" y="1205931"/>
            <a:ext cx="115460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0" indent="-457200"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Workers from different cadres were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observed during the study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period, 58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(84%) were females. 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0" indent="-457200"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participant’s age ranged between 30-45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0" indent="-457200"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 HCWs (7%) were compliant in all the five critical moments. 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0" indent="-457200"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cadres and departments 2 (8%) clinicians in OPD, 1 (6%) clinician in CCC and 2 (8%) nurses in MCH were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compliant.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0" indent="-457200"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Specifically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 (7%) of HCWs adhered to hygiene before touching a patient, 8 (12%) before any aseptic procedure, 11 (16%) after body fluid exposure, 28 (40%) after touching a patient, and 17 (24%) after touching a patient’s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surroundings.</a:t>
            </a:r>
            <a:endParaRPr lang="en-US" sz="28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2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57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lvl="0">
              <a:buSzPts val="4400"/>
            </a:pP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  <a:endParaRPr sz="36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14" y="6072229"/>
            <a:ext cx="853514" cy="55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30" y="5114126"/>
            <a:ext cx="826340" cy="958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696" y="1078173"/>
            <a:ext cx="9672304" cy="55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_THEME_TEMPLATE_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455</Words>
  <Application>Microsoft Office PowerPoint</Application>
  <PresentationFormat>Widescreen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American Typewriter</vt:lpstr>
      <vt:lpstr>Arial</vt:lpstr>
      <vt:lpstr>Arial Rounded MT Bold</vt:lpstr>
      <vt:lpstr>Calibri</vt:lpstr>
      <vt:lpstr>Gill Sans MT</vt:lpstr>
      <vt:lpstr>Tahoma</vt:lpstr>
      <vt:lpstr>Times New Roman</vt:lpstr>
      <vt:lpstr>Wingdings</vt:lpstr>
      <vt:lpstr>POI_THEME_TEMPLATE_DESIGN</vt:lpstr>
      <vt:lpstr>   </vt:lpstr>
      <vt:lpstr>                                          </vt:lpstr>
      <vt:lpstr>Authors</vt:lpstr>
      <vt:lpstr>outline</vt:lpstr>
      <vt:lpstr>Introduction</vt:lpstr>
      <vt:lpstr>Your 5-Moments For Hand Hygiene</vt:lpstr>
      <vt:lpstr>Methodology </vt:lpstr>
      <vt:lpstr>Results</vt:lpstr>
      <vt:lpstr>Result</vt:lpstr>
      <vt:lpstr>recommendations </vt:lpstr>
      <vt:lpstr>Conclusion</vt:lpstr>
      <vt:lpstr>Evidence-based interventions   </vt:lpstr>
      <vt:lpstr>Evidence-based interventions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</dc:creator>
  <cp:lastModifiedBy>UMOJA HC-ECHO</cp:lastModifiedBy>
  <cp:revision>91</cp:revision>
  <dcterms:modified xsi:type="dcterms:W3CDTF">2023-05-05T11:24:25Z</dcterms:modified>
</cp:coreProperties>
</file>