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7" r:id="rId4"/>
    <p:sldId id="286" r:id="rId5"/>
    <p:sldId id="287" r:id="rId6"/>
    <p:sldId id="280" r:id="rId7"/>
    <p:sldId id="288" r:id="rId8"/>
    <p:sldId id="285" r:id="rId9"/>
    <p:sldId id="270" r:id="rId10"/>
    <p:sldId id="289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4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455"/>
            <a:ext cx="10515600" cy="8132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4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181" y="397602"/>
            <a:ext cx="952499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E9622F-2516-57AD-E22B-2281AA91FA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39" b="11945"/>
          <a:stretch/>
        </p:blipFill>
        <p:spPr bwMode="auto">
          <a:xfrm>
            <a:off x="381000" y="6279423"/>
            <a:ext cx="1734127" cy="486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01A3EE-A4CC-A214-F28E-FA9313F576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58" y="6329797"/>
            <a:ext cx="2662567" cy="4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7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581" y="320675"/>
            <a:ext cx="910936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6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490" y="365125"/>
            <a:ext cx="813189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1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116868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5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7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08364"/>
            <a:ext cx="3932237" cy="9490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7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70038"/>
            <a:ext cx="3932237" cy="4873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2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19A6-926A-431B-B048-66E67BA4A416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D34DC-8950-4476-B3B1-6F2E13BC83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B2475-E42E-4C47-0D64-9B572C6F36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5"/>
            <a:ext cx="942109" cy="64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DBCC11-72D4-E183-A725-71D5EB19F3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39" b="11945"/>
          <a:stretch/>
        </p:blipFill>
        <p:spPr bwMode="auto">
          <a:xfrm>
            <a:off x="381000" y="6279423"/>
            <a:ext cx="1734127" cy="486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6DFEA8-BFC4-A67C-2BB3-6410E79DBDA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58" y="6329797"/>
            <a:ext cx="2662567" cy="4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51709" y="628073"/>
            <a:ext cx="9144000" cy="2078182"/>
          </a:xfrm>
        </p:spPr>
        <p:txBody>
          <a:bodyPr>
            <a:normAutofit fontScale="90000"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of The IPC Program, During The COVID-19 Pandemic 2021-2022 in Nyeri </a:t>
            </a:r>
            <a:r>
              <a:rPr lang="en-US" sz="4400" b="1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subTitle" idx="1"/>
          </p:nvPr>
        </p:nvSpPr>
        <p:spPr>
          <a:xfrm>
            <a:off x="1523999" y="2983345"/>
            <a:ext cx="9171709" cy="227445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Christine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Mumbi</a:t>
            </a:r>
            <a:r>
              <a:rPr lang="en-US" baseline="30000" dirty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, Boniface Macharia</a:t>
            </a:r>
            <a:r>
              <a:rPr lang="en-US" baseline="30000" dirty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, Erick Kitangala</a:t>
            </a:r>
            <a:r>
              <a:rPr lang="en-US" baseline="30000" dirty="0">
                <a:solidFill>
                  <a:schemeClr val="tx1"/>
                </a:solidFill>
                <a:latin typeface="Gill Sans MT" panose="020B0502020104020203" pitchFamily="34" charset="0"/>
              </a:rPr>
              <a:t>2,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 Helen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Wangai</a:t>
            </a:r>
            <a:r>
              <a:rPr lang="en-US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</a:p>
          <a:p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7200" lvl="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Nyeri </a:t>
            </a: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</a:rPr>
              <a:t>County Department of 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Health</a:t>
            </a:r>
          </a:p>
          <a:p>
            <a:pPr marL="457200" lvl="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USAID Medicines, Technologies and Pharmaceutical Services (</a:t>
            </a:r>
            <a:r>
              <a:rPr lang="en-US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MTaPS</a:t>
            </a:r>
            <a:r>
              <a:rPr lang="en-US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 Program</a:t>
            </a:r>
            <a:endParaRPr 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456D32-D176-437F-81B5-3D52CFD84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575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8525" y="77190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4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471" y="342185"/>
            <a:ext cx="8746837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Gill Sans MT" panose="020B0502020104020203" pitchFamily="34" charset="0"/>
              </a:rPr>
              <a:t>Acknowledgement</a:t>
            </a:r>
            <a:endParaRPr lang="en-US" sz="40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Department of Health Services Nyeri County</a:t>
            </a:r>
          </a:p>
          <a:p>
            <a:r>
              <a:rPr lang="en-US" sz="3200" dirty="0" smtClean="0">
                <a:latin typeface="Gill Sans MT" panose="020B0502020104020203" pitchFamily="34" charset="0"/>
              </a:rPr>
              <a:t>All the Sub- County Heads of the 6 participating sub-counties</a:t>
            </a:r>
          </a:p>
          <a:p>
            <a:r>
              <a:rPr lang="en-US" sz="3200" dirty="0">
                <a:latin typeface="Gill Sans MT" panose="020B0502020104020203" pitchFamily="34" charset="0"/>
              </a:rPr>
              <a:t>USAID Medicines, Technologies and Pharmaceutical Services (</a:t>
            </a:r>
            <a:r>
              <a:rPr lang="en-US" sz="3200" dirty="0" err="1">
                <a:latin typeface="Gill Sans MT" panose="020B0502020104020203" pitchFamily="34" charset="0"/>
              </a:rPr>
              <a:t>MTaPS</a:t>
            </a:r>
            <a:r>
              <a:rPr lang="en-US" sz="3200" dirty="0">
                <a:latin typeface="Gill Sans MT" panose="020B0502020104020203" pitchFamily="34" charset="0"/>
              </a:rPr>
              <a:t>) 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845" y="114873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8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1" y="365125"/>
            <a:ext cx="9524999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Thank You Slid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8" y="432816"/>
            <a:ext cx="10660743" cy="568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96A27D-D732-4ED5-A957-638B52EC4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53"/>
            <a:ext cx="819149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6801" y="28763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5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65024" y="246744"/>
            <a:ext cx="3932237" cy="88528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Gill Sans MT" panose="020B0502020104020203" pitchFamily="34" charset="0"/>
              </a:rPr>
              <a:t>Background</a:t>
            </a:r>
            <a:endParaRPr lang="en-US" sz="4000" b="1" dirty="0">
              <a:latin typeface="Gill Sans MT" panose="020B0502020104020203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2744" y="1132030"/>
            <a:ext cx="5718628" cy="479501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304800" y="1132029"/>
            <a:ext cx="6313714" cy="5065571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360"/>
              </a:spcBef>
              <a:buClr>
                <a:srgbClr val="83992A"/>
              </a:buClr>
              <a:buSzPts val="2070"/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Nyeri county is located in the central region of Kenya. </a:t>
            </a:r>
          </a:p>
          <a:p>
            <a:pPr marL="285750" lvl="0" indent="-285750">
              <a:lnSpc>
                <a:spcPct val="100000"/>
              </a:lnSpc>
              <a:spcBef>
                <a:spcPts val="360"/>
              </a:spcBef>
              <a:buClr>
                <a:srgbClr val="83992A"/>
              </a:buClr>
              <a:buSzPts val="2070"/>
              <a:buFont typeface="Wingdings" panose="05000000000000000000" pitchFamily="2" charset="2"/>
              <a:buChar char="§"/>
              <a:defRPr/>
            </a:pPr>
            <a:r>
              <a:rPr lang="en-US" sz="2600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It covers an approximate area of 3,325 square kilometers</a:t>
            </a:r>
            <a:r>
              <a:rPr lang="en-US" sz="2600" kern="0" dirty="0" smtClean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.</a:t>
            </a:r>
            <a:endParaRPr lang="en-US" sz="2600" kern="0" dirty="0">
              <a:solidFill>
                <a:srgbClr val="262626"/>
              </a:solidFill>
              <a:latin typeface="Gill Sans MT" panose="020B0502020104020203" pitchFamily="34" charset="0"/>
              <a:sym typeface="Garamond"/>
            </a:endParaRPr>
          </a:p>
          <a:p>
            <a:pPr marL="285750" lvl="0" indent="-285750">
              <a:lnSpc>
                <a:spcPct val="100000"/>
              </a:lnSpc>
              <a:spcBef>
                <a:spcPts val="600"/>
              </a:spcBef>
              <a:buClr>
                <a:srgbClr val="83992A"/>
              </a:buClr>
              <a:buSzPts val="2070"/>
              <a:buFont typeface="Wingdings" panose="05000000000000000000" pitchFamily="2" charset="2"/>
              <a:buChar char="§"/>
              <a:defRPr/>
            </a:pPr>
            <a:r>
              <a:rPr lang="en-US" sz="2600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Total County Population as projected from 2019 </a:t>
            </a:r>
            <a:r>
              <a:rPr lang="en-US" sz="2600" kern="0" dirty="0" smtClean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census-</a:t>
            </a:r>
            <a:r>
              <a:rPr lang="en-US" sz="2600" b="1" kern="0" dirty="0" smtClean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810,195</a:t>
            </a:r>
            <a:endParaRPr lang="en-US" sz="2600" b="1" kern="0" dirty="0">
              <a:solidFill>
                <a:srgbClr val="262626"/>
              </a:solidFill>
              <a:latin typeface="Gill Sans MT" panose="020B0502020104020203" pitchFamily="34" charset="0"/>
              <a:sym typeface="Garamond"/>
            </a:endParaRPr>
          </a:p>
          <a:p>
            <a:pPr marL="285750" lvl="0" indent="-285750">
              <a:lnSpc>
                <a:spcPct val="100000"/>
              </a:lnSpc>
              <a:spcBef>
                <a:spcPts val="600"/>
              </a:spcBef>
              <a:buClr>
                <a:srgbClr val="83992A"/>
              </a:buClr>
              <a:buSzPts val="2070"/>
              <a:buFont typeface="Arial"/>
              <a:buChar char="•"/>
              <a:defRPr/>
            </a:pPr>
            <a:r>
              <a:rPr lang="en-US" sz="2600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Subdivided into </a:t>
            </a:r>
            <a:r>
              <a:rPr lang="en-US" sz="2600" b="1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eight (8)</a:t>
            </a:r>
            <a:r>
              <a:rPr lang="en-US" sz="2600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 sub-counties and </a:t>
            </a:r>
            <a:r>
              <a:rPr lang="en-US" sz="2600" b="1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thirty (30)</a:t>
            </a:r>
            <a:r>
              <a:rPr lang="en-US" sz="2600" kern="0" dirty="0">
                <a:solidFill>
                  <a:srgbClr val="262626"/>
                </a:solidFill>
                <a:latin typeface="Gill Sans MT" panose="020B0502020104020203" pitchFamily="34" charset="0"/>
                <a:sym typeface="Garamond"/>
              </a:rPr>
              <a:t> electoral wards. </a:t>
            </a:r>
          </a:p>
          <a:p>
            <a:pPr marL="285750" lvl="0" indent="-285750">
              <a:lnSpc>
                <a:spcPct val="100000"/>
              </a:lnSpc>
              <a:spcBef>
                <a:spcPts val="600"/>
              </a:spcBef>
              <a:buClr>
                <a:srgbClr val="83992A"/>
              </a:buClr>
              <a:buSzPts val="2070"/>
              <a:buFont typeface="Arial"/>
              <a:buChar char="•"/>
              <a:defRPr/>
            </a:pPr>
            <a:r>
              <a:rPr lang="en-US" sz="2600" kern="0" dirty="0">
                <a:solidFill>
                  <a:srgbClr val="000000"/>
                </a:solidFill>
                <a:latin typeface="Gill Sans MT" panose="020B0502020104020203" pitchFamily="34" charset="0"/>
                <a:sym typeface="Garamond"/>
              </a:rPr>
              <a:t>Has </a:t>
            </a:r>
            <a:r>
              <a:rPr lang="en-US" sz="2600" b="1" kern="0" dirty="0">
                <a:solidFill>
                  <a:srgbClr val="000000"/>
                </a:solidFill>
                <a:latin typeface="Gill Sans MT" panose="020B0502020104020203" pitchFamily="34" charset="0"/>
                <a:sym typeface="Garamond"/>
              </a:rPr>
              <a:t>129</a:t>
            </a:r>
            <a:r>
              <a:rPr lang="en-US" sz="2600" kern="0" dirty="0">
                <a:solidFill>
                  <a:srgbClr val="000000"/>
                </a:solidFill>
                <a:latin typeface="Gill Sans MT" panose="020B0502020104020203" pitchFamily="34" charset="0"/>
                <a:sym typeface="Garamond"/>
              </a:rPr>
              <a:t> County Government facilities( 5.</a:t>
            </a:r>
          </a:p>
          <a:p>
            <a:pPr marL="285750" lvl="0" indent="-285750">
              <a:lnSpc>
                <a:spcPct val="100000"/>
              </a:lnSpc>
              <a:spcBef>
                <a:spcPts val="600"/>
              </a:spcBef>
              <a:buClr>
                <a:srgbClr val="83992A"/>
              </a:buClr>
              <a:buSzPts val="2070"/>
              <a:buFont typeface="Arial"/>
              <a:buChar char="•"/>
              <a:defRPr/>
            </a:pPr>
            <a:r>
              <a:rPr lang="en-US" sz="2600" kern="0" dirty="0">
                <a:solidFill>
                  <a:srgbClr val="000000"/>
                </a:solidFill>
                <a:latin typeface="Gill Sans MT" panose="020B0502020104020203" pitchFamily="34" charset="0"/>
                <a:sym typeface="Garamond"/>
              </a:rPr>
              <a:t>Population can access a health facility within a radius of at least 5- 7 Km.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71A3C3-152F-4AA5-AD2A-8C3AE6F75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575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827" y="63360"/>
            <a:ext cx="957943" cy="88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8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457" y="219982"/>
            <a:ext cx="10515600" cy="851435"/>
          </a:xfrm>
        </p:spPr>
        <p:txBody>
          <a:bodyPr>
            <a:normAutofit/>
          </a:bodyPr>
          <a:lstStyle/>
          <a:p>
            <a:r>
              <a:rPr lang="en-US" b="1" dirty="0"/>
              <a:t>	</a:t>
            </a:r>
            <a:r>
              <a:rPr lang="en-US" b="1" dirty="0" smtClean="0">
                <a:latin typeface="Gill Sans MT" panose="020B0502020104020203" pitchFamily="34" charset="0"/>
              </a:rPr>
              <a:t>Methodology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99447" y="1482560"/>
            <a:ext cx="11179628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This was a cross-sectional study design.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The study is a follow-up done by the county after several interventions were put in place by MOH,USAID/</a:t>
            </a:r>
            <a:r>
              <a:rPr lang="en-US" sz="3200" dirty="0" err="1">
                <a:latin typeface="Gill Sans MT" panose="020B0502020104020203" pitchFamily="34" charset="0"/>
              </a:rPr>
              <a:t>MTaPs</a:t>
            </a:r>
            <a:r>
              <a:rPr lang="en-US" sz="3200" dirty="0">
                <a:latin typeface="Gill Sans MT" panose="020B0502020104020203" pitchFamily="34" charset="0"/>
              </a:rPr>
              <a:t>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12 facilities were assessed, across 6 sub counties.</a:t>
            </a:r>
          </a:p>
          <a:p>
            <a:r>
              <a:rPr lang="en-US" sz="3200" dirty="0">
                <a:latin typeface="Gill Sans MT" panose="020B0502020104020203" pitchFamily="34" charset="0"/>
              </a:rPr>
              <a:t>The study assessed 8 domains namely: Coordination, Communication&amp; Reporting, Supplies, Training, Screening, Preparing For A Surge, Monitoring HCWs, and Environmental Cleaning and Disinfection.</a:t>
            </a:r>
          </a:p>
          <a:p>
            <a:pPr marL="0" indent="0">
              <a:buNone/>
            </a:pPr>
            <a:endParaRPr lang="en-US" sz="3200" dirty="0">
              <a:latin typeface="Gill Sans MT" panose="020B05020201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196EB3-0CE1-40CF-B676-CE17DA780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5753"/>
            <a:ext cx="1198892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6479" y="181324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7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418" y="138985"/>
            <a:ext cx="9524999" cy="830834"/>
          </a:xfrm>
        </p:spPr>
        <p:txBody>
          <a:bodyPr/>
          <a:lstStyle/>
          <a:p>
            <a:r>
              <a:rPr lang="en-US" b="1" dirty="0" smtClean="0">
                <a:latin typeface="Gill Sans MT" panose="020B0502020104020203" pitchFamily="34" charset="0"/>
              </a:rPr>
              <a:t>Results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090" y="874279"/>
            <a:ext cx="10515600" cy="5046229"/>
          </a:xfrm>
        </p:spPr>
        <p:txBody>
          <a:bodyPr/>
          <a:lstStyle/>
          <a:p>
            <a:r>
              <a:rPr lang="en-US" dirty="0"/>
              <a:t>The overall mean score across the 8  </a:t>
            </a:r>
            <a:r>
              <a:rPr lang="en-US" dirty="0" smtClean="0"/>
              <a:t>COVID-19 IPC </a:t>
            </a:r>
            <a:r>
              <a:rPr lang="en-US" dirty="0"/>
              <a:t>domains assessed was 70%. IPC Domain Mean Scores Per Sub-county ranged from 59-76%</a:t>
            </a:r>
          </a:p>
          <a:p>
            <a:endParaRPr lang="en-US" b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30" y="2087418"/>
            <a:ext cx="8627773" cy="4091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4417" y="138985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2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435" y="0"/>
            <a:ext cx="9524999" cy="867780"/>
          </a:xfrm>
        </p:spPr>
        <p:txBody>
          <a:bodyPr/>
          <a:lstStyle/>
          <a:p>
            <a:r>
              <a:rPr lang="en-US" b="1" dirty="0">
                <a:latin typeface="Gill Sans MT" panose="020B0502020104020203" pitchFamily="34" charset="0"/>
              </a:rPr>
              <a:t>Results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18" y="1142133"/>
            <a:ext cx="10515600" cy="483379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Gill Sans MT" panose="020B0502020104020203" pitchFamily="34" charset="0"/>
              </a:rPr>
              <a:t>The highest score, 78% for the coordination domain was recorded in Mathira and Nyeri sub-counties while the least was 0% recorded in Kieni West.</a:t>
            </a:r>
          </a:p>
          <a:p>
            <a:r>
              <a:rPr lang="en-US" sz="3200" dirty="0">
                <a:latin typeface="Gill Sans MT" panose="020B0502020104020203" pitchFamily="34" charset="0"/>
              </a:rPr>
              <a:t>Mukurweini  sub-county  scored the highest, 100% in Communication and reporting </a:t>
            </a:r>
          </a:p>
          <a:p>
            <a:r>
              <a:rPr lang="en-US" sz="3200" dirty="0">
                <a:latin typeface="Gill Sans MT" panose="020B0502020104020203" pitchFamily="34" charset="0"/>
              </a:rPr>
              <a:t>On Supplies Mathira East and Nyeri Central sub-counties scored the highest, 88% while Mukurweini scored the least at 64</a:t>
            </a:r>
            <a:r>
              <a:rPr lang="en-US" sz="3200" dirty="0" smtClean="0">
                <a:latin typeface="Gill Sans MT" panose="020B0502020104020203" pitchFamily="34" charset="0"/>
              </a:rPr>
              <a:t>%</a:t>
            </a:r>
          </a:p>
          <a:p>
            <a:r>
              <a:rPr lang="en-US" sz="3200" dirty="0" smtClean="0">
                <a:latin typeface="Gill Sans MT" panose="020B0502020104020203" pitchFamily="34" charset="0"/>
              </a:rPr>
              <a:t>Triage and screening was well done across the sub-counties with the highest score of 82% and lowest of 68%.</a:t>
            </a:r>
            <a:endParaRPr lang="en-US" sz="3200" dirty="0">
              <a:latin typeface="Gill Sans MT" panose="020B0502020104020203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1250" y="114863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8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036" y="299894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ill Sans MT" panose="020B0502020104020203" pitchFamily="34" charset="0"/>
              </a:rPr>
              <a:t>              </a:t>
            </a:r>
            <a:r>
              <a:rPr lang="en-US" b="1" dirty="0" smtClean="0">
                <a:latin typeface="Gill Sans MT" panose="020B0502020104020203" pitchFamily="34" charset="0"/>
              </a:rPr>
              <a:t>Results Cont’d    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5A339D-5616-4D8C-BE5D-BF9A235DF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53"/>
            <a:ext cx="819149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49" y="886692"/>
            <a:ext cx="10515600" cy="5514108"/>
          </a:xfrm>
        </p:spPr>
        <p:txBody>
          <a:bodyPr/>
          <a:lstStyle/>
          <a:p>
            <a:r>
              <a:rPr lang="en-US" dirty="0" smtClean="0"/>
              <a:t>The training uptake was generally poor with the highest score of 60% achieved in Nyeri South Sub-county while Mathira East having not been training at all.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900" y="2152072"/>
            <a:ext cx="10364098" cy="41563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5115" y="148247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8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08" y="323712"/>
            <a:ext cx="9524999" cy="756944"/>
          </a:xfrm>
        </p:spPr>
        <p:txBody>
          <a:bodyPr/>
          <a:lstStyle/>
          <a:p>
            <a:r>
              <a:rPr lang="en-US" b="1" dirty="0">
                <a:latin typeface="Gill Sans MT" panose="020B0502020104020203" pitchFamily="34" charset="0"/>
              </a:rPr>
              <a:t>Results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53323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On surge preparedness the score across 5 sub-counties was between 50-69% except Kieni</a:t>
            </a:r>
            <a:r>
              <a:rPr lang="en-US" sz="3200" dirty="0">
                <a:latin typeface="Gill Sans MT" panose="020B0502020104020203" pitchFamily="34" charset="0"/>
              </a:rPr>
              <a:t> </a:t>
            </a:r>
            <a:r>
              <a:rPr lang="en-US" sz="3200" dirty="0" smtClean="0">
                <a:latin typeface="Gill Sans MT" panose="020B0502020104020203" pitchFamily="34" charset="0"/>
              </a:rPr>
              <a:t>West that scored 15%</a:t>
            </a:r>
          </a:p>
          <a:p>
            <a:r>
              <a:rPr lang="en-US" sz="3200" dirty="0" smtClean="0">
                <a:latin typeface="Gill Sans MT" panose="020B0502020104020203" pitchFamily="34" charset="0"/>
              </a:rPr>
              <a:t>Monitoring of COVID-19 infection among HCW and In-patients, Mukurweini scored 100% while monitoring was not done in Mathira West.</a:t>
            </a:r>
          </a:p>
          <a:p>
            <a:r>
              <a:rPr lang="en-US" sz="3200" dirty="0" smtClean="0">
                <a:latin typeface="Gill Sans MT" panose="020B0502020104020203" pitchFamily="34" charset="0"/>
              </a:rPr>
              <a:t>Across the 6 sub-counties, environmental cleaning and disinfection was well done ranging between 73 and 100%</a:t>
            </a:r>
          </a:p>
          <a:p>
            <a:pPr marL="0" indent="0">
              <a:buNone/>
            </a:pPr>
            <a:endParaRPr lang="en-US" sz="3200" dirty="0"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845" y="93361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076"/>
            <a:ext cx="10515600" cy="796018"/>
          </a:xfrm>
        </p:spPr>
        <p:txBody>
          <a:bodyPr/>
          <a:lstStyle/>
          <a:p>
            <a:r>
              <a:rPr lang="en-US" dirty="0"/>
              <a:t>		</a:t>
            </a:r>
            <a:r>
              <a:rPr lang="en-US" sz="4000" b="1" dirty="0">
                <a:latin typeface="Gill Sans MT" panose="020B0502020104020203" pitchFamily="34" charset="0"/>
              </a:rPr>
              <a:t>C</a:t>
            </a:r>
            <a:r>
              <a:rPr lang="en-US" sz="4000" b="1" dirty="0" smtClean="0">
                <a:latin typeface="Gill Sans MT" panose="020B0502020104020203" pitchFamily="34" charset="0"/>
              </a:rPr>
              <a:t>onclusions</a:t>
            </a:r>
            <a:endParaRPr lang="en-US" sz="4000" b="1" u="sng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890" y="1881581"/>
            <a:ext cx="11092543" cy="2884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Gill Sans MT" panose="020B0502020104020203" pitchFamily="34" charset="0"/>
                <a:cs typeface="Times New Roman" panose="02020603050405020304" pitchFamily="18" charset="0"/>
              </a:rPr>
              <a:t>Overall performance across the Domains was </a:t>
            </a:r>
            <a:r>
              <a:rPr lang="en-US" sz="3200" dirty="0" smtClean="0">
                <a:latin typeface="Gill Sans MT" panose="020B0502020104020203" pitchFamily="34" charset="0"/>
                <a:cs typeface="Times New Roman" panose="02020603050405020304" pitchFamily="18" charset="0"/>
              </a:rPr>
              <a:t>good. </a:t>
            </a:r>
            <a:r>
              <a:rPr lang="en-US" sz="32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</a:t>
            </a:r>
            <a:r>
              <a:rPr lang="en-US" sz="32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reporting, supplies, and environmental cleaning and disinfection are the three domains that appear to be well-established in Nyeri County. </a:t>
            </a:r>
            <a:r>
              <a:rPr lang="en-US" sz="32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32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apparent gaps in monitoring HCWs, inpatients, and training with both scoring less than </a:t>
            </a:r>
            <a:r>
              <a:rPr lang="en-US" sz="3200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50%.</a:t>
            </a:r>
            <a:endParaRPr lang="en-US" sz="3200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575908-A13C-4043-94F0-A2998AD92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53"/>
            <a:ext cx="819149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8336" y="0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76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737961"/>
          </a:xfrm>
        </p:spPr>
        <p:txBody>
          <a:bodyPr/>
          <a:lstStyle/>
          <a:p>
            <a:r>
              <a:rPr lang="en-US" dirty="0"/>
              <a:t>			</a:t>
            </a:r>
            <a:r>
              <a:rPr lang="en-US" sz="4000" b="1" dirty="0">
                <a:latin typeface="Gill Sans MT" panose="020B0502020104020203" pitchFamily="34" charset="0"/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699"/>
            <a:ext cx="11005457" cy="4342411"/>
          </a:xfrm>
        </p:spPr>
        <p:txBody>
          <a:bodyPr>
            <a:normAutofit/>
          </a:bodyPr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</a:rPr>
              <a:t>Increase coverage of trained HCWs on covid-19 IPC across the county. 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</a:rPr>
              <a:t>Improve monitoring HCWs and inpatients at the facility level to reduce facility-based transmissions. 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  <a:tabLst>
                <a:tab pos="457200" algn="l"/>
              </a:tabLst>
            </a:pPr>
            <a:r>
              <a:rPr lang="en-US" sz="3200" dirty="0">
                <a:latin typeface="Gill Sans MT" panose="020B0502020104020203" pitchFamily="34" charset="0"/>
                <a:ea typeface="Times New Roman" panose="02020603050405020304" pitchFamily="18" charset="0"/>
              </a:rPr>
              <a:t>Overall work on ensuring IPC practices should be  given </a:t>
            </a:r>
            <a:r>
              <a:rPr lang="en-US" sz="3200" dirty="0" smtClean="0">
                <a:latin typeface="Gill Sans MT" panose="020B0502020104020203" pitchFamily="34" charset="0"/>
                <a:ea typeface="Times New Roman" panose="02020603050405020304" pitchFamily="18" charset="0"/>
              </a:rPr>
              <a:t>priority across all the facilities in the county</a:t>
            </a:r>
            <a:endParaRPr lang="en-US" sz="3200" dirty="0">
              <a:latin typeface="Gill Sans MT" panose="020B05020201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428734-4384-40CE-908C-ED5C8F205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53"/>
            <a:ext cx="819149" cy="8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3822" y="147410"/>
            <a:ext cx="95715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8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457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Gill Sans MT</vt:lpstr>
      <vt:lpstr>Times New Roman</vt:lpstr>
      <vt:lpstr>Wingdings</vt:lpstr>
      <vt:lpstr>Office Theme</vt:lpstr>
      <vt:lpstr> Evaluation of The IPC Program, During The COVID-19 Pandemic 2021-2022 in Nyeri County</vt:lpstr>
      <vt:lpstr>Background</vt:lpstr>
      <vt:lpstr> Methodology</vt:lpstr>
      <vt:lpstr>Results</vt:lpstr>
      <vt:lpstr>Results cont’d</vt:lpstr>
      <vt:lpstr>              Results Cont’d      </vt:lpstr>
      <vt:lpstr>Results Cont’d</vt:lpstr>
      <vt:lpstr>  Conclusions</vt:lpstr>
      <vt:lpstr>   Recommendations</vt:lpstr>
      <vt:lpstr>Acknowledgement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Wangai,Helen</dc:creator>
  <cp:lastModifiedBy>hp</cp:lastModifiedBy>
  <cp:revision>13</cp:revision>
  <dcterms:created xsi:type="dcterms:W3CDTF">2023-05-03T04:36:36Z</dcterms:created>
  <dcterms:modified xsi:type="dcterms:W3CDTF">2023-05-11T08:55:58Z</dcterms:modified>
</cp:coreProperties>
</file>