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6"/>
  </p:notesMasterIdLst>
  <p:sldIdLst>
    <p:sldId id="256" r:id="rId2"/>
    <p:sldId id="257" r:id="rId3"/>
    <p:sldId id="275" r:id="rId4"/>
    <p:sldId id="261" r:id="rId5"/>
    <p:sldId id="274" r:id="rId6"/>
    <p:sldId id="273" r:id="rId7"/>
    <p:sldId id="276" r:id="rId8"/>
    <p:sldId id="263" r:id="rId9"/>
    <p:sldId id="277" r:id="rId10"/>
    <p:sldId id="278" r:id="rId11"/>
    <p:sldId id="272" r:id="rId12"/>
    <p:sldId id="266" r:id="rId13"/>
    <p:sldId id="268" r:id="rId14"/>
    <p:sldId id="269" r:id="rId15"/>
  </p:sldIdLst>
  <p:sldSz cx="6858000" cy="51435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C3B"/>
    <a:srgbClr val="4A412A"/>
    <a:srgbClr val="2B2929"/>
    <a:srgbClr val="DBBA95"/>
    <a:srgbClr val="E9D4BD"/>
    <a:srgbClr val="B27E5C"/>
    <a:srgbClr val="00E6F2"/>
    <a:srgbClr val="E50D79"/>
    <a:srgbClr val="CC0099"/>
    <a:srgbClr val="E210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768" y="66"/>
      </p:cViewPr>
      <p:guideLst>
        <p:guide orient="horz" pos="1620"/>
        <p:guide pos="2160"/>
      </p:guideLst>
    </p:cSldViewPr>
  </p:slideViewPr>
  <p:notesTextViewPr>
    <p:cViewPr>
      <p:scale>
        <a:sx n="1" d="1"/>
        <a:sy n="1" d="1"/>
      </p:scale>
      <p:origin x="0" y="0"/>
    </p:cViewPr>
  </p:notesTextViewPr>
  <p:sorterViewPr>
    <p:cViewPr>
      <p:scale>
        <a:sx n="100" d="100"/>
        <a:sy n="100" d="100"/>
      </p:scale>
      <p:origin x="0" y="-138"/>
    </p:cViewPr>
  </p:sorter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5/4/2023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Accounts,</a:t>
            </a:r>
            <a:r>
              <a:rPr lang="en-US" baseline="0" dirty="0" smtClean="0"/>
              <a:t> Kitchen and administrative office were not included in the observation.</a:t>
            </a:r>
            <a:endParaRPr lang="en-US" dirty="0"/>
          </a:p>
        </p:txBody>
      </p:sp>
      <p:sp>
        <p:nvSpPr>
          <p:cNvPr id="4" name="Slide Number Placeholder 3"/>
          <p:cNvSpPr>
            <a:spLocks noGrp="1"/>
          </p:cNvSpPr>
          <p:nvPr>
            <p:ph type="sldNum" sz="quarter" idx="10"/>
          </p:nvPr>
        </p:nvSpPr>
        <p:spPr/>
        <p:txBody>
          <a:bodyPr/>
          <a:lstStyle/>
          <a:p>
            <a:fld id="{AF533E96-F078-4B3D-A8F4-F1AF21EBC357}" type="slidenum">
              <a:rPr lang="en-US" smtClean="0"/>
              <a:t>11</a:t>
            </a:fld>
            <a:endParaRPr lang="en-US"/>
          </a:p>
        </p:txBody>
      </p:sp>
    </p:spTree>
    <p:extLst>
      <p:ext uri="{BB962C8B-B14F-4D97-AF65-F5344CB8AC3E}">
        <p14:creationId xmlns:p14="http://schemas.microsoft.com/office/powerpoint/2010/main" val="2159348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6724" y="1502816"/>
            <a:ext cx="5611909" cy="1373587"/>
          </a:xfrm>
          <a:noFill/>
          <a:effectLst>
            <a:outerShdw blurRad="50800" dist="38100" dir="2700000" algn="tl" rotWithShape="0">
              <a:prstClr val="black">
                <a:alpha val="40000"/>
              </a:prstClr>
            </a:outerShdw>
          </a:effectLst>
        </p:spPr>
        <p:txBody>
          <a:bodyPr>
            <a:normAutofit/>
          </a:bodyPr>
          <a:lstStyle>
            <a:lvl1pPr algn="r">
              <a:defRPr sz="27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336724" y="2889121"/>
            <a:ext cx="5611909" cy="610820"/>
          </a:xfrm>
        </p:spPr>
        <p:txBody>
          <a:bodyPr>
            <a:normAutofit/>
          </a:bodyPr>
          <a:lstStyle>
            <a:lvl1pPr marL="0" indent="0" algn="r">
              <a:buNone/>
              <a:defRPr sz="2100" b="0" i="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5/4/2023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5504"/>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79"/>
            <a:ext cx="154305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5979"/>
            <a:ext cx="451485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xmlns="" id="{08B89D22-1D6E-450B-881F-4D2A4C527F7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856356" y="2419045"/>
            <a:ext cx="1097838" cy="43413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6724" y="281175"/>
            <a:ext cx="6184553" cy="789602"/>
          </a:xfrm>
        </p:spPr>
        <p:txBody>
          <a:bodyPr>
            <a:normAutofit/>
          </a:bodyPr>
          <a:lstStyle>
            <a:lvl1pPr algn="r">
              <a:defRPr sz="2700" baseline="0">
                <a:solidFill>
                  <a:schemeClr val="tx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336724" y="1350110"/>
            <a:ext cx="6184553" cy="3417152"/>
          </a:xfrm>
        </p:spPr>
        <p:txBody>
          <a:bodyPr/>
          <a:lstStyle>
            <a:lvl1pPr algn="l">
              <a:defRPr sz="21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l="-3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1093" y="370283"/>
            <a:ext cx="5042239" cy="763525"/>
          </a:xfrm>
        </p:spPr>
        <p:txBody>
          <a:bodyPr>
            <a:normAutofit/>
          </a:bodyPr>
          <a:lstStyle>
            <a:lvl1pPr algn="l">
              <a:defRPr sz="2700">
                <a:solidFill>
                  <a:schemeClr val="accent5">
                    <a:lumMod val="75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351093" y="1174628"/>
            <a:ext cx="5042240" cy="3576168"/>
          </a:xfrm>
        </p:spPr>
        <p:txBody>
          <a:bodyPr/>
          <a:lstStyle>
            <a:lvl1pPr>
              <a:defRPr sz="21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5/4/2023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0164" y="251411"/>
            <a:ext cx="6057672" cy="789602"/>
          </a:xfrm>
        </p:spPr>
        <p:txBody>
          <a:bodyPr>
            <a:normAutofit/>
          </a:bodyPr>
          <a:lstStyle>
            <a:lvl1pPr algn="r">
              <a:defRPr sz="2700" baseline="0">
                <a:solidFill>
                  <a:schemeClr val="tx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402659" y="1808224"/>
            <a:ext cx="3030141" cy="479822"/>
          </a:xfrm>
        </p:spPr>
        <p:txBody>
          <a:bodyPr anchor="b"/>
          <a:lstStyle>
            <a:lvl1pPr marL="0" indent="0" algn="ctr">
              <a:buNone/>
              <a:defRPr sz="18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02659" y="2280621"/>
            <a:ext cx="3030141" cy="2276294"/>
          </a:xfrm>
        </p:spPr>
        <p:txBody>
          <a:bodyPr/>
          <a:lstStyle>
            <a:lvl1pPr algn="ctr">
              <a:defRPr sz="1800">
                <a:solidFill>
                  <a:schemeClr val="tx1"/>
                </a:solidFill>
              </a:defRPr>
            </a:lvl1pPr>
            <a:lvl2pPr algn="ctr">
              <a:defRPr sz="1500">
                <a:solidFill>
                  <a:schemeClr val="tx1"/>
                </a:solidFill>
              </a:defRPr>
            </a:lvl2pPr>
            <a:lvl3pPr algn="ctr">
              <a:defRPr sz="1350">
                <a:solidFill>
                  <a:schemeClr val="tx1"/>
                </a:solidFill>
              </a:defRPr>
            </a:lvl3pPr>
            <a:lvl4pPr algn="ctr">
              <a:defRPr sz="1200">
                <a:solidFill>
                  <a:schemeClr val="tx1"/>
                </a:solidFill>
              </a:defRPr>
            </a:lvl4pPr>
            <a:lvl5pPr algn="ctr">
              <a:defRPr sz="1200">
                <a:solidFill>
                  <a:schemeClr val="tx1"/>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3429001" y="1808224"/>
            <a:ext cx="3031331" cy="479822"/>
          </a:xfrm>
        </p:spPr>
        <p:txBody>
          <a:bodyPr anchor="b"/>
          <a:lstStyle>
            <a:lvl1pPr marL="0" indent="0" algn="ctr">
              <a:buNone/>
              <a:defRPr sz="18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3429001" y="2280621"/>
            <a:ext cx="3031331" cy="2276294"/>
          </a:xfrm>
        </p:spPr>
        <p:txBody>
          <a:bodyPr/>
          <a:lstStyle>
            <a:lvl1pPr algn="ctr">
              <a:defRPr sz="1800">
                <a:solidFill>
                  <a:schemeClr val="tx1"/>
                </a:solidFill>
              </a:defRPr>
            </a:lvl1pPr>
            <a:lvl2pPr algn="ctr">
              <a:defRPr sz="1500">
                <a:solidFill>
                  <a:schemeClr val="tx1"/>
                </a:solidFill>
              </a:defRPr>
            </a:lvl2pPr>
            <a:lvl3pPr algn="ctr">
              <a:defRPr sz="1350">
                <a:solidFill>
                  <a:schemeClr val="tx1"/>
                </a:solidFill>
              </a:defRPr>
            </a:lvl3pPr>
            <a:lvl4pPr algn="ctr">
              <a:defRPr sz="1200">
                <a:solidFill>
                  <a:schemeClr val="tx1"/>
                </a:solidFill>
              </a:defRPr>
            </a:lvl4pPr>
            <a:lvl5pPr algn="ctr">
              <a:defRPr sz="1200">
                <a:solidFill>
                  <a:schemeClr val="tx1"/>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5/4/2023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5/4/2023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5/4/2023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787"/>
            <a:ext cx="2256235"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789"/>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6327"/>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5000" r="-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3074F12-AA26-4AC8-9962-C36BB8F32554}" type="datetimeFigureOut">
              <a:rPr lang="en-US" smtClean="0"/>
              <a:pPr/>
              <a:t>5/4/2023</a:t>
            </a:fld>
            <a:endParaRPr lang="en-US"/>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xmlns="" id="{11E867DF-3DCA-4725-94F0-F2B6BD747A82}"/>
              </a:ext>
            </a:extLst>
          </p:cNvPr>
          <p:cNvSpPr txBox="1"/>
          <p:nvPr userDrawn="1"/>
        </p:nvSpPr>
        <p:spPr>
          <a:xfrm>
            <a:off x="-6862" y="5213747"/>
            <a:ext cx="6292219" cy="415498"/>
          </a:xfrm>
          <a:prstGeom prst="rect">
            <a:avLst/>
          </a:prstGeom>
          <a:noFill/>
        </p:spPr>
        <p:txBody>
          <a:bodyPr wrap="square" rtlCol="0">
            <a:spAutoFit/>
          </a:bodyPr>
          <a:lstStyle/>
          <a:p>
            <a:r>
              <a:rPr lang="en-US" sz="1050" dirty="0">
                <a:solidFill>
                  <a:schemeClr val="bg1">
                    <a:lumMod val="65000"/>
                  </a:schemeClr>
                </a:solidFill>
              </a:rPr>
              <a:t>This presentation uses a free template provided by FPPT.com</a:t>
            </a:r>
          </a:p>
          <a:p>
            <a:r>
              <a:rPr lang="en-US" sz="105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90" y="433880"/>
            <a:ext cx="6566315" cy="2442523"/>
          </a:xfrm>
        </p:spPr>
        <p:txBody>
          <a:bodyPr>
            <a:noAutofit/>
          </a:bodyPr>
          <a:lstStyle/>
          <a:p>
            <a:pPr algn="ctr"/>
            <a:r>
              <a:rPr lang="en-US" sz="2800" dirty="0">
                <a:effectLst>
                  <a:outerShdw blurRad="38100" dist="38100" dir="2700000" algn="tl">
                    <a:srgbClr val="000000">
                      <a:alpha val="43137"/>
                    </a:srgbClr>
                  </a:outerShdw>
                </a:effectLst>
                <a:latin typeface="Cambria" panose="02040503050406030204" pitchFamily="18" charset="0"/>
              </a:rPr>
              <a:t>Influence of Continuous Medical Education on Surgical Mask Use during COVID 19 Pandemic among Health Care Workers in Ndhiwa Sub County Hospital Kenya, </a:t>
            </a:r>
            <a:r>
              <a:rPr lang="en-US" sz="2800" dirty="0" smtClean="0">
                <a:effectLst>
                  <a:outerShdw blurRad="38100" dist="38100" dir="2700000" algn="tl">
                    <a:srgbClr val="000000">
                      <a:alpha val="43137"/>
                    </a:srgbClr>
                  </a:outerShdw>
                </a:effectLst>
                <a:latin typeface="Cambria" panose="02040503050406030204" pitchFamily="18" charset="0"/>
              </a:rPr>
              <a:t>2022</a:t>
            </a:r>
            <a:endParaRPr lang="en-US" sz="2800" dirty="0">
              <a:effectLst>
                <a:outerShdw blurRad="38100" dist="38100" dir="2700000" algn="tl">
                  <a:srgbClr val="000000">
                    <a:alpha val="43137"/>
                  </a:srgbClr>
                </a:outerShdw>
              </a:effectLst>
              <a:latin typeface="Cambria" panose="02040503050406030204" pitchFamily="18" charset="0"/>
            </a:endParaRPr>
          </a:p>
        </p:txBody>
      </p:sp>
      <p:sp>
        <p:nvSpPr>
          <p:cNvPr id="3" name="Subtitle 2"/>
          <p:cNvSpPr>
            <a:spLocks noGrp="1"/>
          </p:cNvSpPr>
          <p:nvPr>
            <p:ph type="subTitle" idx="1"/>
          </p:nvPr>
        </p:nvSpPr>
        <p:spPr>
          <a:xfrm>
            <a:off x="336724" y="2889121"/>
            <a:ext cx="5611909" cy="1362384"/>
          </a:xfrm>
        </p:spPr>
        <p:txBody>
          <a:bodyPr>
            <a:normAutofit fontScale="92500" lnSpcReduction="10000"/>
          </a:bodyPr>
          <a:lstStyle/>
          <a:p>
            <a:pPr algn="ctr"/>
            <a:r>
              <a:rPr lang="en-US" dirty="0">
                <a:effectLst>
                  <a:outerShdw blurRad="38100" dist="38100" dir="2700000" algn="tl">
                    <a:srgbClr val="000000">
                      <a:alpha val="43137"/>
                    </a:srgbClr>
                  </a:outerShdw>
                </a:effectLst>
                <a:latin typeface="Cambria" panose="02040503050406030204" pitchFamily="18" charset="0"/>
              </a:rPr>
              <a:t>James </a:t>
            </a:r>
            <a:r>
              <a:rPr lang="en-US" dirty="0" smtClean="0">
                <a:effectLst>
                  <a:outerShdw blurRad="38100" dist="38100" dir="2700000" algn="tl">
                    <a:srgbClr val="000000">
                      <a:alpha val="43137"/>
                    </a:srgbClr>
                  </a:outerShdw>
                </a:effectLst>
                <a:latin typeface="Cambria" panose="02040503050406030204" pitchFamily="18" charset="0"/>
              </a:rPr>
              <a:t>Okuthe </a:t>
            </a:r>
          </a:p>
          <a:p>
            <a:pPr algn="ctr"/>
            <a:r>
              <a:rPr lang="en-US" dirty="0" smtClean="0">
                <a:effectLst>
                  <a:outerShdw blurRad="38100" dist="38100" dir="2700000" algn="tl">
                    <a:srgbClr val="000000">
                      <a:alpha val="43137"/>
                    </a:srgbClr>
                  </a:outerShdw>
                </a:effectLst>
                <a:latin typeface="Cambria" panose="02040503050406030204" pitchFamily="18" charset="0"/>
              </a:rPr>
              <a:t>Corresponding author</a:t>
            </a:r>
          </a:p>
          <a:p>
            <a:pPr algn="ctr"/>
            <a:r>
              <a:rPr lang="en-US" dirty="0">
                <a:effectLst>
                  <a:outerShdw blurRad="38100" dist="38100" dir="2700000" algn="tl">
                    <a:srgbClr val="000000">
                      <a:alpha val="43137"/>
                    </a:srgbClr>
                  </a:outerShdw>
                </a:effectLst>
                <a:latin typeface="Cambria" panose="02040503050406030204" pitchFamily="18" charset="0"/>
              </a:rPr>
              <a:t>Ministry of Health-Homa Bay </a:t>
            </a:r>
            <a:r>
              <a:rPr lang="en-US" dirty="0" smtClean="0">
                <a:effectLst>
                  <a:outerShdw blurRad="38100" dist="38100" dir="2700000" algn="tl">
                    <a:srgbClr val="000000">
                      <a:alpha val="43137"/>
                    </a:srgbClr>
                  </a:outerShdw>
                </a:effectLst>
                <a:latin typeface="Cambria" panose="02040503050406030204" pitchFamily="18" charset="0"/>
              </a:rPr>
              <a:t>County, Kenya</a:t>
            </a:r>
          </a:p>
          <a:p>
            <a:pPr algn="ctr"/>
            <a:r>
              <a:rPr lang="en-US" dirty="0">
                <a:effectLst>
                  <a:outerShdw blurRad="38100" dist="38100" dir="2700000" algn="tl">
                    <a:srgbClr val="000000">
                      <a:alpha val="43137"/>
                    </a:srgbClr>
                  </a:outerShdw>
                </a:effectLst>
                <a:latin typeface="Cambria" panose="02040503050406030204" pitchFamily="18" charset="0"/>
              </a:rPr>
              <a:t>okuthe143@gmail.com</a:t>
            </a:r>
            <a:endParaRPr lang="en-US" dirty="0" smtClean="0">
              <a:effectLst>
                <a:outerShdw blurRad="38100" dist="38100" dir="2700000" algn="tl">
                  <a:srgbClr val="000000">
                    <a:alpha val="43137"/>
                  </a:srgbClr>
                </a:outerShdw>
              </a:effectLst>
              <a:latin typeface="Cambria" panose="02040503050406030204" pitchFamily="18" charset="0"/>
            </a:endParaRPr>
          </a:p>
          <a:p>
            <a:pPr algn="ctr"/>
            <a:endParaRPr lang="en-US" dirty="0">
              <a:latin typeface="Cambria" panose="02040503050406030204" pitchFamily="18" charset="0"/>
            </a:endParaRPr>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dirty="0" smtClean="0">
                <a:solidFill>
                  <a:prstClr val="black"/>
                </a:solidFill>
                <a:effectLst/>
                <a:latin typeface="Cambria" panose="02040503050406030204" pitchFamily="18" charset="0"/>
              </a:rPr>
              <a:t/>
            </a:r>
            <a:br>
              <a:rPr lang="en-US" sz="2800" dirty="0" smtClean="0">
                <a:solidFill>
                  <a:prstClr val="black"/>
                </a:solidFill>
                <a:effectLst/>
                <a:latin typeface="Cambria" panose="02040503050406030204" pitchFamily="18" charset="0"/>
              </a:rPr>
            </a:br>
            <a:r>
              <a:rPr lang="en-US" sz="3100" dirty="0" smtClean="0">
                <a:solidFill>
                  <a:prstClr val="black"/>
                </a:solidFill>
                <a:effectLst>
                  <a:outerShdw blurRad="38100" dist="38100" dir="2700000" algn="tl">
                    <a:srgbClr val="000000">
                      <a:alpha val="43137"/>
                    </a:srgbClr>
                  </a:outerShdw>
                </a:effectLst>
                <a:latin typeface="Cambria" panose="02040503050406030204" pitchFamily="18" charset="0"/>
              </a:rPr>
              <a:t>Results</a:t>
            </a:r>
            <a:r>
              <a:rPr lang="en-US" sz="3100" dirty="0">
                <a:solidFill>
                  <a:prstClr val="black"/>
                </a:solidFill>
                <a:effectLst>
                  <a:outerShdw blurRad="38100" dist="38100" dir="2700000" algn="tl">
                    <a:srgbClr val="000000">
                      <a:alpha val="43137"/>
                    </a:srgbClr>
                  </a:outerShdw>
                </a:effectLst>
                <a:latin typeface="Cambria" panose="02040503050406030204" pitchFamily="18" charset="0"/>
              </a:rPr>
              <a:t/>
            </a:r>
            <a:br>
              <a:rPr lang="en-US" sz="3100" dirty="0">
                <a:solidFill>
                  <a:prstClr val="black"/>
                </a:solidFill>
                <a:effectLst>
                  <a:outerShdw blurRad="38100" dist="38100" dir="2700000" algn="tl">
                    <a:srgbClr val="000000">
                      <a:alpha val="43137"/>
                    </a:srgbClr>
                  </a:outerShdw>
                </a:effectLst>
                <a:latin typeface="Cambria" panose="02040503050406030204" pitchFamily="18" charset="0"/>
              </a:rPr>
            </a:br>
            <a:endParaRPr lang="en-US" sz="31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36724" y="1070778"/>
            <a:ext cx="6184553" cy="3944252"/>
          </a:xfrm>
        </p:spPr>
        <p:txBody>
          <a:bodyPr>
            <a:normAutofit/>
          </a:bodyPr>
          <a:lstStyle/>
          <a:p>
            <a:r>
              <a:rPr lang="en-US" sz="1800" dirty="0">
                <a:latin typeface="Cambria" panose="02040503050406030204" pitchFamily="18" charset="0"/>
              </a:rPr>
              <a:t>After IPC CME, 63/130(48%) HCWs were observed with </a:t>
            </a:r>
            <a:r>
              <a:rPr lang="en-US" sz="1800" dirty="0" smtClean="0">
                <a:latin typeface="Cambria" panose="02040503050406030204" pitchFamily="18" charset="0"/>
              </a:rPr>
              <a:t>31/63(49%) </a:t>
            </a:r>
            <a:r>
              <a:rPr lang="en-US" sz="1800" dirty="0">
                <a:latin typeface="Cambria" panose="02040503050406030204" pitchFamily="18" charset="0"/>
              </a:rPr>
              <a:t>masked correctly. Only </a:t>
            </a:r>
            <a:r>
              <a:rPr lang="en-US" sz="1800" dirty="0" smtClean="0">
                <a:latin typeface="Cambria" panose="02040503050406030204" pitchFamily="18" charset="0"/>
              </a:rPr>
              <a:t>4/10(40%) supportive staff masked correctly.</a:t>
            </a:r>
            <a:endParaRPr lang="en-US" sz="1800" dirty="0"/>
          </a:p>
        </p:txBody>
      </p:sp>
      <p:graphicFrame>
        <p:nvGraphicFramePr>
          <p:cNvPr id="4" name="Table 3"/>
          <p:cNvGraphicFramePr>
            <a:graphicFrameLocks noGrp="1"/>
          </p:cNvGraphicFramePr>
          <p:nvPr>
            <p:extLst>
              <p:ext uri="{D42A27DB-BD31-4B8C-83A1-F6EECF244321}">
                <p14:modId xmlns:p14="http://schemas.microsoft.com/office/powerpoint/2010/main" val="4089762602"/>
              </p:ext>
            </p:extLst>
          </p:nvPr>
        </p:nvGraphicFramePr>
        <p:xfrm>
          <a:off x="60061" y="1960935"/>
          <a:ext cx="6728448" cy="3186982"/>
        </p:xfrm>
        <a:graphic>
          <a:graphicData uri="http://schemas.openxmlformats.org/drawingml/2006/table">
            <a:tbl>
              <a:tblPr firstRow="1" bandRow="1">
                <a:tableStyleId>{5C22544A-7EE6-4342-B048-85BDC9FD1C3A}</a:tableStyleId>
              </a:tblPr>
              <a:tblGrid>
                <a:gridCol w="458756"/>
                <a:gridCol w="2573457"/>
                <a:gridCol w="1360296"/>
                <a:gridCol w="453432"/>
                <a:gridCol w="1882507"/>
              </a:tblGrid>
              <a:tr h="438884">
                <a:tc>
                  <a:txBody>
                    <a:bodyPr/>
                    <a:lstStyle/>
                    <a:p>
                      <a:pPr algn="ctr"/>
                      <a:r>
                        <a:rPr lang="en-US" sz="1100" dirty="0" smtClean="0">
                          <a:latin typeface="Cambria" panose="02040503050406030204" pitchFamily="18" charset="0"/>
                        </a:rPr>
                        <a:t>No</a:t>
                      </a:r>
                      <a:r>
                        <a:rPr lang="en-US" sz="1100" dirty="0" smtClean="0">
                          <a:latin typeface="Cambria" panose="02040503050406030204" pitchFamily="18" charset="0"/>
                        </a:rPr>
                        <a:t>. </a:t>
                      </a:r>
                      <a:endParaRPr lang="en-US" sz="1100" dirty="0">
                        <a:latin typeface="Cambria" panose="02040503050406030204" pitchFamily="18" charset="0"/>
                      </a:endParaRPr>
                    </a:p>
                  </a:txBody>
                  <a:tcPr/>
                </a:tc>
                <a:tc>
                  <a:txBody>
                    <a:bodyPr/>
                    <a:lstStyle/>
                    <a:p>
                      <a:pPr algn="ctr"/>
                      <a:r>
                        <a:rPr lang="en-US" sz="1100" dirty="0" smtClean="0">
                          <a:latin typeface="Cambria" panose="02040503050406030204" pitchFamily="18" charset="0"/>
                        </a:rPr>
                        <a:t>Departments with Correct Masking</a:t>
                      </a:r>
                      <a:endParaRPr lang="en-US" sz="1100" dirty="0">
                        <a:latin typeface="Cambria" panose="02040503050406030204" pitchFamily="18" charset="0"/>
                      </a:endParaRPr>
                    </a:p>
                  </a:txBody>
                  <a:tcPr/>
                </a:tc>
                <a:tc>
                  <a:txBody>
                    <a:bodyPr/>
                    <a:lstStyle/>
                    <a:p>
                      <a:pPr algn="ctr"/>
                      <a:r>
                        <a:rPr lang="en-US" sz="1100" dirty="0" smtClean="0">
                          <a:latin typeface="Cambria" panose="02040503050406030204" pitchFamily="18" charset="0"/>
                        </a:rPr>
                        <a:t>% of HCWs that masked</a:t>
                      </a:r>
                      <a:r>
                        <a:rPr lang="en-US" sz="1100" baseline="0" dirty="0" smtClean="0">
                          <a:latin typeface="Cambria" panose="02040503050406030204" pitchFamily="18" charset="0"/>
                        </a:rPr>
                        <a:t> </a:t>
                      </a:r>
                      <a:r>
                        <a:rPr lang="en-US" sz="1100" dirty="0" smtClean="0">
                          <a:latin typeface="Cambria" panose="02040503050406030204" pitchFamily="18" charset="0"/>
                        </a:rPr>
                        <a:t>correctly</a:t>
                      </a:r>
                    </a:p>
                  </a:txBody>
                  <a:tcPr/>
                </a:tc>
                <a:tc>
                  <a:txBody>
                    <a:bodyPr/>
                    <a:lstStyle/>
                    <a:p>
                      <a:pPr algn="ctr"/>
                      <a:r>
                        <a:rPr lang="en-US" sz="1100" dirty="0" smtClean="0">
                          <a:latin typeface="Cambria" panose="02040503050406030204" pitchFamily="18" charset="0"/>
                        </a:rPr>
                        <a:t>No.</a:t>
                      </a:r>
                      <a:endParaRPr lang="en-US" sz="1100" dirty="0">
                        <a:latin typeface="Cambria" panose="02040503050406030204" pitchFamily="18" charset="0"/>
                      </a:endParaRPr>
                    </a:p>
                  </a:txBody>
                  <a:tcPr/>
                </a:tc>
                <a:tc>
                  <a:txBody>
                    <a:bodyPr/>
                    <a:lstStyle/>
                    <a:p>
                      <a:pPr algn="ctr"/>
                      <a:r>
                        <a:rPr lang="en-US" sz="1100" dirty="0" smtClean="0">
                          <a:latin typeface="Cambria" panose="02040503050406030204" pitchFamily="18" charset="0"/>
                        </a:rPr>
                        <a:t>Departments with no Masking</a:t>
                      </a:r>
                      <a:endParaRPr lang="en-US" sz="1100" dirty="0">
                        <a:latin typeface="Cambria" panose="02040503050406030204" pitchFamily="18" charset="0"/>
                      </a:endParaRPr>
                    </a:p>
                  </a:txBody>
                  <a:tcPr/>
                </a:tc>
              </a:tr>
              <a:tr h="250790">
                <a:tc>
                  <a:txBody>
                    <a:bodyPr/>
                    <a:lstStyle/>
                    <a:p>
                      <a:pPr algn="ctr"/>
                      <a:r>
                        <a:rPr lang="en-US" sz="1000" dirty="0" smtClean="0">
                          <a:latin typeface="Cambria" panose="02040503050406030204" pitchFamily="18" charset="0"/>
                        </a:rPr>
                        <a:t>1.</a:t>
                      </a:r>
                      <a:endParaRPr lang="en-US" sz="1000" dirty="0">
                        <a:latin typeface="Cambria" panose="02040503050406030204" pitchFamily="18" charset="0"/>
                      </a:endParaRPr>
                    </a:p>
                  </a:txBody>
                  <a:tcPr/>
                </a:tc>
                <a:tc>
                  <a:txBody>
                    <a:bodyPr/>
                    <a:lstStyle/>
                    <a:p>
                      <a:pPr algn="ctr"/>
                      <a:r>
                        <a:rPr lang="en-US" sz="1000" dirty="0" smtClean="0">
                          <a:latin typeface="Cambria" panose="02040503050406030204" pitchFamily="18" charset="0"/>
                        </a:rPr>
                        <a:t>TB Clinic</a:t>
                      </a:r>
                      <a:endParaRPr lang="en-US" sz="1000" dirty="0">
                        <a:latin typeface="Cambria" panose="02040503050406030204" pitchFamily="18" charset="0"/>
                      </a:endParaRPr>
                    </a:p>
                  </a:txBody>
                  <a:tcPr/>
                </a:tc>
                <a:tc>
                  <a:txBody>
                    <a:bodyPr/>
                    <a:lstStyle/>
                    <a:p>
                      <a:pPr algn="ctr"/>
                      <a:r>
                        <a:rPr lang="en-US" sz="1000" dirty="0" smtClean="0">
                          <a:latin typeface="Cambria" panose="02040503050406030204" pitchFamily="18" charset="0"/>
                        </a:rPr>
                        <a:t>2/3 (67%)</a:t>
                      </a:r>
                      <a:endParaRPr lang="en-US" sz="1000" dirty="0">
                        <a:latin typeface="Cambria" panose="02040503050406030204" pitchFamily="18" charset="0"/>
                      </a:endParaRPr>
                    </a:p>
                  </a:txBody>
                  <a:tcPr/>
                </a:tc>
                <a:tc>
                  <a:txBody>
                    <a:bodyPr/>
                    <a:lstStyle/>
                    <a:p>
                      <a:pPr algn="ctr"/>
                      <a:r>
                        <a:rPr lang="en-US" sz="1000" dirty="0" smtClean="0">
                          <a:latin typeface="Cambria" panose="02040503050406030204" pitchFamily="18" charset="0"/>
                        </a:rPr>
                        <a:t>1.</a:t>
                      </a:r>
                      <a:endParaRPr lang="en-US" sz="1000" dirty="0">
                        <a:latin typeface="Cambria" panose="02040503050406030204" pitchFamily="18"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Cambria" panose="02040503050406030204" pitchFamily="18" charset="0"/>
                        </a:rPr>
                        <a:t>Customer care      0/1(0%)</a:t>
                      </a:r>
                      <a:endParaRPr kumimoji="0" lang="en-US" sz="1000" b="0" i="0" u="none" strike="noStrike" kern="1200" cap="none" spc="0" normalizeH="0" baseline="0" noProof="0" dirty="0">
                        <a:ln>
                          <a:noFill/>
                        </a:ln>
                        <a:solidFill>
                          <a:prstClr val="black"/>
                        </a:solidFill>
                        <a:effectLst/>
                        <a:uLnTx/>
                        <a:uFillTx/>
                        <a:latin typeface="Cambria" panose="02040503050406030204" pitchFamily="18" charset="0"/>
                      </a:endParaRPr>
                    </a:p>
                  </a:txBody>
                  <a:tcPr/>
                </a:tc>
              </a:tr>
              <a:tr h="250790">
                <a:tc>
                  <a:txBody>
                    <a:bodyPr/>
                    <a:lstStyle/>
                    <a:p>
                      <a:pPr algn="ctr"/>
                      <a:r>
                        <a:rPr lang="en-US" sz="1000" dirty="0" smtClean="0">
                          <a:latin typeface="Cambria" panose="02040503050406030204" pitchFamily="18" charset="0"/>
                        </a:rPr>
                        <a:t>2.</a:t>
                      </a:r>
                      <a:endParaRPr lang="en-US" sz="1000" dirty="0">
                        <a:latin typeface="Cambria" panose="02040503050406030204" pitchFamily="18" charset="0"/>
                      </a:endParaRPr>
                    </a:p>
                  </a:txBody>
                  <a:tcPr/>
                </a:tc>
                <a:tc>
                  <a:txBody>
                    <a:bodyPr/>
                    <a:lstStyle/>
                    <a:p>
                      <a:pPr algn="ctr"/>
                      <a:r>
                        <a:rPr lang="en-US" sz="1000" dirty="0" smtClean="0">
                          <a:latin typeface="Cambria" panose="02040503050406030204" pitchFamily="18" charset="0"/>
                        </a:rPr>
                        <a:t>Out Patient Department (OPD)</a:t>
                      </a:r>
                      <a:endParaRPr lang="en-US" sz="1000" dirty="0">
                        <a:latin typeface="Cambria" panose="02040503050406030204" pitchFamily="18" charset="0"/>
                      </a:endParaRPr>
                    </a:p>
                  </a:txBody>
                  <a:tcPr/>
                </a:tc>
                <a:tc>
                  <a:txBody>
                    <a:bodyPr/>
                    <a:lstStyle/>
                    <a:p>
                      <a:pPr algn="ctr"/>
                      <a:r>
                        <a:rPr lang="en-US" sz="1000" dirty="0" smtClean="0">
                          <a:latin typeface="Cambria" panose="02040503050406030204" pitchFamily="18" charset="0"/>
                        </a:rPr>
                        <a:t>2/3 (66%)</a:t>
                      </a:r>
                      <a:endParaRPr lang="en-US" sz="1000" dirty="0">
                        <a:latin typeface="Cambria" panose="02040503050406030204" pitchFamily="18" charset="0"/>
                      </a:endParaRPr>
                    </a:p>
                  </a:txBody>
                  <a:tcPr/>
                </a:tc>
                <a:tc>
                  <a:txBody>
                    <a:bodyPr/>
                    <a:lstStyle/>
                    <a:p>
                      <a:pPr algn="ctr"/>
                      <a:r>
                        <a:rPr lang="en-US" sz="1000" dirty="0" smtClean="0">
                          <a:latin typeface="Cambria" panose="02040503050406030204" pitchFamily="18" charset="0"/>
                        </a:rPr>
                        <a:t>2.</a:t>
                      </a:r>
                      <a:endParaRPr lang="en-US" sz="1000" dirty="0">
                        <a:latin typeface="Cambria" panose="02040503050406030204" pitchFamily="18"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Cambria" panose="02040503050406030204" pitchFamily="18" charset="0"/>
                        </a:rPr>
                        <a:t>Revenue                  0/1(0%) </a:t>
                      </a:r>
                      <a:endParaRPr kumimoji="0" lang="en-US" sz="1000" b="0" i="0" u="none" strike="noStrike" kern="1200" cap="none" spc="0" normalizeH="0" baseline="0" noProof="0" dirty="0">
                        <a:ln>
                          <a:noFill/>
                        </a:ln>
                        <a:solidFill>
                          <a:prstClr val="black"/>
                        </a:solidFill>
                        <a:effectLst/>
                        <a:uLnTx/>
                        <a:uFillTx/>
                        <a:latin typeface="Cambria" panose="02040503050406030204" pitchFamily="18" charset="0"/>
                      </a:endParaRPr>
                    </a:p>
                  </a:txBody>
                  <a:tcPr/>
                </a:tc>
              </a:tr>
              <a:tr h="250790">
                <a:tc>
                  <a:txBody>
                    <a:bodyPr/>
                    <a:lstStyle/>
                    <a:p>
                      <a:pPr algn="ctr"/>
                      <a:r>
                        <a:rPr lang="en-US" sz="1000" dirty="0" smtClean="0">
                          <a:latin typeface="Cambria" panose="02040503050406030204" pitchFamily="18" charset="0"/>
                        </a:rPr>
                        <a:t>3.</a:t>
                      </a:r>
                      <a:endParaRPr lang="en-US" sz="1000" dirty="0">
                        <a:latin typeface="Cambria" panose="02040503050406030204" pitchFamily="18" charset="0"/>
                      </a:endParaRPr>
                    </a:p>
                  </a:txBody>
                  <a:tcPr/>
                </a:tc>
                <a:tc>
                  <a:txBody>
                    <a:bodyPr/>
                    <a:lstStyle/>
                    <a:p>
                      <a:pPr algn="ctr"/>
                      <a:r>
                        <a:rPr lang="en-US" sz="1000" dirty="0" smtClean="0">
                          <a:latin typeface="Cambria" panose="02040503050406030204" pitchFamily="18" charset="0"/>
                        </a:rPr>
                        <a:t>Laboratory</a:t>
                      </a:r>
                      <a:endParaRPr lang="en-US" sz="1000" dirty="0">
                        <a:latin typeface="Cambria" panose="02040503050406030204" pitchFamily="18" charset="0"/>
                      </a:endParaRPr>
                    </a:p>
                  </a:txBody>
                  <a:tcPr/>
                </a:tc>
                <a:tc>
                  <a:txBody>
                    <a:bodyPr/>
                    <a:lstStyle/>
                    <a:p>
                      <a:pPr algn="ctr"/>
                      <a:r>
                        <a:rPr lang="en-US" sz="1000" dirty="0" smtClean="0">
                          <a:latin typeface="Cambria" panose="02040503050406030204" pitchFamily="18" charset="0"/>
                        </a:rPr>
                        <a:t>4/4 (100%)</a:t>
                      </a:r>
                      <a:endParaRPr lang="en-US" sz="1000" dirty="0">
                        <a:latin typeface="Cambria" panose="02040503050406030204" pitchFamily="18" charset="0"/>
                      </a:endParaRPr>
                    </a:p>
                  </a:txBody>
                  <a:tcPr/>
                </a:tc>
                <a:tc>
                  <a:txBody>
                    <a:bodyPr/>
                    <a:lstStyle/>
                    <a:p>
                      <a:pPr algn="ctr"/>
                      <a:endParaRPr lang="en-US" sz="1000" dirty="0">
                        <a:latin typeface="Cambria" panose="02040503050406030204" pitchFamily="18" charset="0"/>
                      </a:endParaRPr>
                    </a:p>
                  </a:txBody>
                  <a:tcPr/>
                </a:tc>
                <a:tc>
                  <a:txBody>
                    <a:bodyPr/>
                    <a:lstStyle/>
                    <a:p>
                      <a:pPr algn="ctr"/>
                      <a:endParaRPr lang="en-US" sz="1000" dirty="0">
                        <a:latin typeface="Cambria" panose="02040503050406030204" pitchFamily="18" charset="0"/>
                      </a:endParaRPr>
                    </a:p>
                  </a:txBody>
                  <a:tcPr/>
                </a:tc>
              </a:tr>
              <a:tr h="256526">
                <a:tc>
                  <a:txBody>
                    <a:bodyPr/>
                    <a:lstStyle/>
                    <a:p>
                      <a:pPr algn="ctr"/>
                      <a:r>
                        <a:rPr lang="en-US" sz="1000" dirty="0" smtClean="0">
                          <a:latin typeface="Cambria" panose="02040503050406030204" pitchFamily="18" charset="0"/>
                        </a:rPr>
                        <a:t>4.</a:t>
                      </a:r>
                      <a:endParaRPr lang="en-US" sz="1000" dirty="0">
                        <a:latin typeface="Cambria" panose="02040503050406030204" pitchFamily="18" charset="0"/>
                      </a:endParaRPr>
                    </a:p>
                  </a:txBody>
                  <a:tcPr/>
                </a:tc>
                <a:tc>
                  <a:txBody>
                    <a:bodyPr/>
                    <a:lstStyle/>
                    <a:p>
                      <a:pPr algn="ctr"/>
                      <a:r>
                        <a:rPr lang="en-US" sz="1000" dirty="0" smtClean="0">
                          <a:latin typeface="Cambria" panose="02040503050406030204" pitchFamily="18" charset="0"/>
                        </a:rPr>
                        <a:t>In Patient Department (IPD)</a:t>
                      </a:r>
                      <a:endParaRPr lang="en-US" sz="1000" dirty="0">
                        <a:latin typeface="Cambria" panose="02040503050406030204" pitchFamily="18" charset="0"/>
                      </a:endParaRPr>
                    </a:p>
                  </a:txBody>
                  <a:tcPr/>
                </a:tc>
                <a:tc>
                  <a:txBody>
                    <a:bodyPr/>
                    <a:lstStyle/>
                    <a:p>
                      <a:pPr algn="ctr"/>
                      <a:r>
                        <a:rPr lang="en-US" sz="1000" dirty="0" smtClean="0">
                          <a:latin typeface="Cambria" panose="02040503050406030204" pitchFamily="18" charset="0"/>
                        </a:rPr>
                        <a:t>3/6 (50%)</a:t>
                      </a:r>
                      <a:endParaRPr lang="en-US" sz="1000" dirty="0">
                        <a:latin typeface="Cambria" panose="02040503050406030204" pitchFamily="18" charset="0"/>
                      </a:endParaRPr>
                    </a:p>
                  </a:txBody>
                  <a:tcPr/>
                </a:tc>
                <a:tc>
                  <a:txBody>
                    <a:bodyPr/>
                    <a:lstStyle/>
                    <a:p>
                      <a:pPr algn="ctr"/>
                      <a:endParaRPr lang="en-US" sz="1000">
                        <a:latin typeface="Cambria" panose="02040503050406030204" pitchFamily="18" charset="0"/>
                      </a:endParaRPr>
                    </a:p>
                  </a:txBody>
                  <a:tcPr/>
                </a:tc>
                <a:tc>
                  <a:txBody>
                    <a:bodyPr/>
                    <a:lstStyle/>
                    <a:p>
                      <a:pPr algn="ctr"/>
                      <a:endParaRPr lang="en-US" sz="1000" dirty="0">
                        <a:latin typeface="Cambria" panose="02040503050406030204" pitchFamily="18" charset="0"/>
                      </a:endParaRPr>
                    </a:p>
                  </a:txBody>
                  <a:tcPr/>
                </a:tc>
              </a:tr>
              <a:tr h="256526">
                <a:tc>
                  <a:txBody>
                    <a:bodyPr/>
                    <a:lstStyle/>
                    <a:p>
                      <a:pPr algn="ctr"/>
                      <a:r>
                        <a:rPr lang="en-US" sz="1000" dirty="0" smtClean="0">
                          <a:latin typeface="Cambria" panose="02040503050406030204" pitchFamily="18" charset="0"/>
                        </a:rPr>
                        <a:t>5.</a:t>
                      </a:r>
                      <a:endParaRPr lang="en-US" sz="1000" dirty="0">
                        <a:latin typeface="Cambria" panose="02040503050406030204" pitchFamily="18" charset="0"/>
                      </a:endParaRPr>
                    </a:p>
                  </a:txBody>
                  <a:tcPr/>
                </a:tc>
                <a:tc>
                  <a:txBody>
                    <a:bodyPr/>
                    <a:lstStyle/>
                    <a:p>
                      <a:pPr algn="ctr"/>
                      <a:r>
                        <a:rPr lang="en-US" sz="1000" dirty="0" smtClean="0">
                          <a:latin typeface="Cambria" panose="02040503050406030204" pitchFamily="18" charset="0"/>
                        </a:rPr>
                        <a:t>Maternity (MAT)</a:t>
                      </a:r>
                      <a:endParaRPr lang="en-US" sz="1000" dirty="0">
                        <a:latin typeface="Cambria" panose="02040503050406030204" pitchFamily="18" charset="0"/>
                      </a:endParaRPr>
                    </a:p>
                  </a:txBody>
                  <a:tcPr/>
                </a:tc>
                <a:tc>
                  <a:txBody>
                    <a:bodyPr/>
                    <a:lstStyle/>
                    <a:p>
                      <a:pPr algn="ctr"/>
                      <a:r>
                        <a:rPr lang="en-US" sz="1000" dirty="0" smtClean="0">
                          <a:latin typeface="Cambria" panose="02040503050406030204" pitchFamily="18" charset="0"/>
                        </a:rPr>
                        <a:t>1/5 (20%)</a:t>
                      </a:r>
                      <a:endParaRPr lang="en-US" sz="1000" dirty="0">
                        <a:latin typeface="Cambria" panose="02040503050406030204" pitchFamily="18" charset="0"/>
                      </a:endParaRPr>
                    </a:p>
                  </a:txBody>
                  <a:tcPr/>
                </a:tc>
                <a:tc>
                  <a:txBody>
                    <a:bodyPr/>
                    <a:lstStyle/>
                    <a:p>
                      <a:pPr algn="ctr"/>
                      <a:endParaRPr lang="en-US" sz="1000" dirty="0">
                        <a:latin typeface="Cambria" panose="02040503050406030204" pitchFamily="18" charset="0"/>
                      </a:endParaRPr>
                    </a:p>
                  </a:txBody>
                  <a:tcPr/>
                </a:tc>
                <a:tc>
                  <a:txBody>
                    <a:bodyPr/>
                    <a:lstStyle/>
                    <a:p>
                      <a:pPr algn="ctr"/>
                      <a:endParaRPr lang="en-US" sz="1000" dirty="0">
                        <a:latin typeface="Cambria" panose="02040503050406030204" pitchFamily="18" charset="0"/>
                      </a:endParaRPr>
                    </a:p>
                  </a:txBody>
                  <a:tcPr/>
                </a:tc>
              </a:tr>
              <a:tr h="250790">
                <a:tc>
                  <a:txBody>
                    <a:bodyPr/>
                    <a:lstStyle/>
                    <a:p>
                      <a:pPr algn="ctr"/>
                      <a:r>
                        <a:rPr lang="en-US" sz="1000" dirty="0" smtClean="0">
                          <a:latin typeface="Cambria" panose="02040503050406030204" pitchFamily="18" charset="0"/>
                        </a:rPr>
                        <a:t>6.</a:t>
                      </a:r>
                      <a:endParaRPr lang="en-US" sz="1000" dirty="0">
                        <a:latin typeface="Cambria" panose="02040503050406030204" pitchFamily="18" charset="0"/>
                      </a:endParaRPr>
                    </a:p>
                  </a:txBody>
                  <a:tcPr/>
                </a:tc>
                <a:tc>
                  <a:txBody>
                    <a:bodyPr/>
                    <a:lstStyle/>
                    <a:p>
                      <a:pPr algn="ctr"/>
                      <a:r>
                        <a:rPr lang="en-US" sz="1000" dirty="0" smtClean="0">
                          <a:latin typeface="Cambria" panose="02040503050406030204" pitchFamily="18" charset="0"/>
                        </a:rPr>
                        <a:t>Mother Child Clinic (MCH)</a:t>
                      </a:r>
                      <a:endParaRPr lang="en-US" sz="1000" dirty="0">
                        <a:latin typeface="Cambria" panose="02040503050406030204" pitchFamily="18" charset="0"/>
                      </a:endParaRPr>
                    </a:p>
                  </a:txBody>
                  <a:tcPr/>
                </a:tc>
                <a:tc>
                  <a:txBody>
                    <a:bodyPr/>
                    <a:lstStyle/>
                    <a:p>
                      <a:pPr algn="ctr"/>
                      <a:r>
                        <a:rPr lang="en-US" sz="1000" dirty="0" smtClean="0">
                          <a:latin typeface="Cambria" panose="02040503050406030204" pitchFamily="18" charset="0"/>
                        </a:rPr>
                        <a:t>3/6 (</a:t>
                      </a:r>
                      <a:r>
                        <a:rPr lang="en-US" sz="1000" baseline="0" dirty="0" smtClean="0">
                          <a:latin typeface="Cambria" panose="02040503050406030204" pitchFamily="18" charset="0"/>
                        </a:rPr>
                        <a:t> 50%)</a:t>
                      </a:r>
                      <a:endParaRPr lang="en-US" sz="1000" dirty="0">
                        <a:latin typeface="Cambria" panose="02040503050406030204" pitchFamily="18" charset="0"/>
                      </a:endParaRPr>
                    </a:p>
                  </a:txBody>
                  <a:tcPr/>
                </a:tc>
                <a:tc>
                  <a:txBody>
                    <a:bodyPr/>
                    <a:lstStyle/>
                    <a:p>
                      <a:pPr algn="ctr"/>
                      <a:endParaRPr lang="en-US" sz="1000">
                        <a:latin typeface="Cambria" panose="02040503050406030204" pitchFamily="18" charset="0"/>
                      </a:endParaRPr>
                    </a:p>
                  </a:txBody>
                  <a:tcPr/>
                </a:tc>
                <a:tc>
                  <a:txBody>
                    <a:bodyPr/>
                    <a:lstStyle/>
                    <a:p>
                      <a:pPr algn="ctr"/>
                      <a:endParaRPr lang="en-US" sz="1000" dirty="0">
                        <a:latin typeface="Cambria" panose="02040503050406030204" pitchFamily="18" charset="0"/>
                      </a:endParaRPr>
                    </a:p>
                  </a:txBody>
                  <a:tcPr/>
                </a:tc>
              </a:tr>
              <a:tr h="242735">
                <a:tc>
                  <a:txBody>
                    <a:bodyPr/>
                    <a:lstStyle/>
                    <a:p>
                      <a:pPr algn="ctr"/>
                      <a:r>
                        <a:rPr lang="en-US" sz="1000" dirty="0" smtClean="0">
                          <a:latin typeface="Cambria" panose="02040503050406030204" pitchFamily="18" charset="0"/>
                        </a:rPr>
                        <a:t>7.</a:t>
                      </a:r>
                      <a:endParaRPr lang="en-US" sz="1000" dirty="0">
                        <a:latin typeface="Cambria" panose="02040503050406030204" pitchFamily="18" charset="0"/>
                      </a:endParaRPr>
                    </a:p>
                  </a:txBody>
                  <a:tcPr/>
                </a:tc>
                <a:tc>
                  <a:txBody>
                    <a:bodyPr/>
                    <a:lstStyle/>
                    <a:p>
                      <a:pPr algn="ctr"/>
                      <a:r>
                        <a:rPr lang="en-US" sz="1000" dirty="0" smtClean="0">
                          <a:latin typeface="Cambria" panose="02040503050406030204" pitchFamily="18" charset="0"/>
                        </a:rPr>
                        <a:t>Nutrition</a:t>
                      </a:r>
                      <a:endParaRPr lang="en-US" sz="1000" dirty="0">
                        <a:latin typeface="Cambria" panose="02040503050406030204" pitchFamily="18" charset="0"/>
                      </a:endParaRPr>
                    </a:p>
                  </a:txBody>
                  <a:tcPr/>
                </a:tc>
                <a:tc>
                  <a:txBody>
                    <a:bodyPr/>
                    <a:lstStyle/>
                    <a:p>
                      <a:pPr algn="ctr"/>
                      <a:r>
                        <a:rPr lang="en-US" sz="1000" dirty="0" smtClean="0">
                          <a:latin typeface="Cambria" panose="02040503050406030204" pitchFamily="18" charset="0"/>
                        </a:rPr>
                        <a:t>1/2 ( 50%)</a:t>
                      </a:r>
                      <a:endParaRPr lang="en-US" sz="1000" dirty="0">
                        <a:latin typeface="Cambria" panose="02040503050406030204" pitchFamily="18" charset="0"/>
                      </a:endParaRPr>
                    </a:p>
                  </a:txBody>
                  <a:tcPr/>
                </a:tc>
                <a:tc>
                  <a:txBody>
                    <a:bodyPr/>
                    <a:lstStyle/>
                    <a:p>
                      <a:pPr algn="ctr"/>
                      <a:endParaRPr lang="en-US" sz="1000" dirty="0">
                        <a:latin typeface="Cambria" panose="02040503050406030204" pitchFamily="18" charset="0"/>
                      </a:endParaRPr>
                    </a:p>
                  </a:txBody>
                  <a:tcPr/>
                </a:tc>
                <a:tc>
                  <a:txBody>
                    <a:bodyPr/>
                    <a:lstStyle/>
                    <a:p>
                      <a:pPr algn="ctr"/>
                      <a:endParaRPr lang="en-US" sz="1000" dirty="0">
                        <a:latin typeface="Cambria" panose="02040503050406030204" pitchFamily="18" charset="0"/>
                      </a:endParaRPr>
                    </a:p>
                  </a:txBody>
                  <a:tcPr/>
                </a:tc>
              </a:tr>
              <a:tr h="242735">
                <a:tc>
                  <a:txBody>
                    <a:bodyPr/>
                    <a:lstStyle/>
                    <a:p>
                      <a:pPr algn="ctr"/>
                      <a:r>
                        <a:rPr lang="en-US" sz="1000" dirty="0" smtClean="0">
                          <a:latin typeface="Cambria" panose="02040503050406030204" pitchFamily="18" charset="0"/>
                        </a:rPr>
                        <a:t>8.</a:t>
                      </a:r>
                      <a:endParaRPr lang="en-US" sz="1000" dirty="0">
                        <a:latin typeface="Cambria" panose="02040503050406030204" pitchFamily="18" charset="0"/>
                      </a:endParaRPr>
                    </a:p>
                  </a:txBody>
                  <a:tcPr/>
                </a:tc>
                <a:tc>
                  <a:txBody>
                    <a:bodyPr/>
                    <a:lstStyle/>
                    <a:p>
                      <a:pPr algn="ctr"/>
                      <a:r>
                        <a:rPr lang="en-US" sz="1000" dirty="0" smtClean="0">
                          <a:latin typeface="Cambria" panose="02040503050406030204" pitchFamily="18" charset="0"/>
                        </a:rPr>
                        <a:t>Health Records Information </a:t>
                      </a:r>
                      <a:r>
                        <a:rPr lang="en-US" sz="1000" dirty="0" smtClean="0">
                          <a:latin typeface="Cambria" panose="02040503050406030204" pitchFamily="18" charset="0"/>
                        </a:rPr>
                        <a:t>Office</a:t>
                      </a:r>
                      <a:endParaRPr lang="en-US" sz="1000" dirty="0">
                        <a:latin typeface="Cambria" panose="02040503050406030204" pitchFamily="18" charset="0"/>
                      </a:endParaRPr>
                    </a:p>
                  </a:txBody>
                  <a:tcPr/>
                </a:tc>
                <a:tc>
                  <a:txBody>
                    <a:bodyPr/>
                    <a:lstStyle/>
                    <a:p>
                      <a:pPr algn="ctr"/>
                      <a:r>
                        <a:rPr lang="en-US" sz="1000" dirty="0" smtClean="0">
                          <a:latin typeface="Cambria" panose="02040503050406030204" pitchFamily="18" charset="0"/>
                        </a:rPr>
                        <a:t>1/3 (33%)</a:t>
                      </a:r>
                      <a:endParaRPr lang="en-US" sz="1000" dirty="0">
                        <a:latin typeface="Cambria" panose="02040503050406030204" pitchFamily="18" charset="0"/>
                      </a:endParaRPr>
                    </a:p>
                  </a:txBody>
                  <a:tcPr/>
                </a:tc>
                <a:tc>
                  <a:txBody>
                    <a:bodyPr/>
                    <a:lstStyle/>
                    <a:p>
                      <a:pPr algn="ctr"/>
                      <a:endParaRPr lang="en-US" sz="1000" dirty="0">
                        <a:latin typeface="Cambria" panose="02040503050406030204" pitchFamily="18" charset="0"/>
                      </a:endParaRPr>
                    </a:p>
                  </a:txBody>
                  <a:tcPr/>
                </a:tc>
                <a:tc>
                  <a:txBody>
                    <a:bodyPr/>
                    <a:lstStyle/>
                    <a:p>
                      <a:pPr algn="ctr"/>
                      <a:endParaRPr lang="en-US" sz="1000" dirty="0">
                        <a:latin typeface="Cambria" panose="02040503050406030204" pitchFamily="18" charset="0"/>
                      </a:endParaRPr>
                    </a:p>
                  </a:txBody>
                  <a:tcPr/>
                </a:tc>
              </a:tr>
              <a:tr h="242735">
                <a:tc>
                  <a:txBody>
                    <a:bodyPr/>
                    <a:lstStyle/>
                    <a:p>
                      <a:pPr algn="ctr"/>
                      <a:r>
                        <a:rPr lang="en-US" sz="1000" dirty="0" smtClean="0">
                          <a:latin typeface="Cambria" panose="02040503050406030204" pitchFamily="18" charset="0"/>
                        </a:rPr>
                        <a:t>9.</a:t>
                      </a:r>
                      <a:endParaRPr lang="en-US" sz="1000" dirty="0">
                        <a:latin typeface="Cambria" panose="02040503050406030204" pitchFamily="18" charset="0"/>
                      </a:endParaRPr>
                    </a:p>
                  </a:txBody>
                  <a:tcPr/>
                </a:tc>
                <a:tc>
                  <a:txBody>
                    <a:bodyPr/>
                    <a:lstStyle/>
                    <a:p>
                      <a:pPr algn="ctr"/>
                      <a:r>
                        <a:rPr lang="en-US" sz="1000" dirty="0" smtClean="0">
                          <a:latin typeface="Cambria" panose="02040503050406030204" pitchFamily="18" charset="0"/>
                        </a:rPr>
                        <a:t>Comprehensive Care Center (CCC) </a:t>
                      </a:r>
                    </a:p>
                  </a:txBody>
                  <a:tcPr/>
                </a:tc>
                <a:tc>
                  <a:txBody>
                    <a:bodyPr/>
                    <a:lstStyle/>
                    <a:p>
                      <a:pPr algn="ctr"/>
                      <a:r>
                        <a:rPr lang="en-US" sz="1000" dirty="0" smtClean="0">
                          <a:latin typeface="Cambria" panose="02040503050406030204" pitchFamily="18" charset="0"/>
                        </a:rPr>
                        <a:t>6/13 (46%)</a:t>
                      </a:r>
                      <a:endParaRPr lang="en-US" sz="1000" dirty="0">
                        <a:latin typeface="Cambria" panose="02040503050406030204" pitchFamily="18" charset="0"/>
                      </a:endParaRPr>
                    </a:p>
                  </a:txBody>
                  <a:tcPr/>
                </a:tc>
                <a:tc>
                  <a:txBody>
                    <a:bodyPr/>
                    <a:lstStyle/>
                    <a:p>
                      <a:pPr algn="ctr"/>
                      <a:endParaRPr lang="en-US" sz="1000" dirty="0">
                        <a:latin typeface="Cambria" panose="02040503050406030204" pitchFamily="18" charset="0"/>
                      </a:endParaRPr>
                    </a:p>
                  </a:txBody>
                  <a:tcPr/>
                </a:tc>
                <a:tc>
                  <a:txBody>
                    <a:bodyPr/>
                    <a:lstStyle/>
                    <a:p>
                      <a:pPr algn="ctr"/>
                      <a:endParaRPr lang="en-US" sz="1000" dirty="0">
                        <a:latin typeface="Cambria" panose="02040503050406030204" pitchFamily="18" charset="0"/>
                      </a:endParaRPr>
                    </a:p>
                  </a:txBody>
                  <a:tcPr/>
                </a:tc>
              </a:tr>
              <a:tr h="242735">
                <a:tc>
                  <a:txBody>
                    <a:bodyPr/>
                    <a:lstStyle/>
                    <a:p>
                      <a:pPr algn="ctr"/>
                      <a:r>
                        <a:rPr lang="en-US" sz="1000" dirty="0" smtClean="0">
                          <a:latin typeface="Cambria" panose="02040503050406030204" pitchFamily="18" charset="0"/>
                        </a:rPr>
                        <a:t>10.</a:t>
                      </a:r>
                      <a:endParaRPr lang="en-US" sz="1000" dirty="0">
                        <a:latin typeface="Cambria" panose="02040503050406030204" pitchFamily="18" charset="0"/>
                      </a:endParaRPr>
                    </a:p>
                  </a:txBody>
                  <a:tcPr/>
                </a:tc>
                <a:tc>
                  <a:txBody>
                    <a:bodyPr/>
                    <a:lstStyle/>
                    <a:p>
                      <a:pPr algn="ctr"/>
                      <a:r>
                        <a:rPr lang="en-US" sz="1000" dirty="0" smtClean="0">
                          <a:latin typeface="Cambria" panose="02040503050406030204" pitchFamily="18" charset="0"/>
                        </a:rPr>
                        <a:t>HIV Testing Services room (HTS)</a:t>
                      </a:r>
                      <a:endParaRPr lang="en-US" sz="1000" dirty="0" smtClean="0">
                        <a:latin typeface="Cambria" panose="02040503050406030204" pitchFamily="18" charset="0"/>
                      </a:endParaRPr>
                    </a:p>
                  </a:txBody>
                  <a:tcPr/>
                </a:tc>
                <a:tc>
                  <a:txBody>
                    <a:bodyPr/>
                    <a:lstStyle/>
                    <a:p>
                      <a:pPr algn="ctr"/>
                      <a:r>
                        <a:rPr lang="en-US" sz="1000" dirty="0" smtClean="0">
                          <a:latin typeface="Cambria" panose="02040503050406030204" pitchFamily="18" charset="0"/>
                        </a:rPr>
                        <a:t>1/2 ( 50%)</a:t>
                      </a:r>
                      <a:endParaRPr lang="en-US" sz="1000" dirty="0">
                        <a:latin typeface="Cambria" panose="02040503050406030204" pitchFamily="18" charset="0"/>
                      </a:endParaRPr>
                    </a:p>
                  </a:txBody>
                  <a:tcPr/>
                </a:tc>
                <a:tc>
                  <a:txBody>
                    <a:bodyPr/>
                    <a:lstStyle/>
                    <a:p>
                      <a:pPr algn="ctr"/>
                      <a:endParaRPr lang="en-US" sz="1000" dirty="0">
                        <a:latin typeface="Cambria" panose="02040503050406030204" pitchFamily="18" charset="0"/>
                      </a:endParaRPr>
                    </a:p>
                  </a:txBody>
                  <a:tcPr/>
                </a:tc>
                <a:tc>
                  <a:txBody>
                    <a:bodyPr/>
                    <a:lstStyle/>
                    <a:p>
                      <a:pPr algn="ctr"/>
                      <a:endParaRPr lang="en-US" sz="1000" dirty="0">
                        <a:latin typeface="Cambria" panose="02040503050406030204" pitchFamily="18" charset="0"/>
                      </a:endParaRPr>
                    </a:p>
                  </a:txBody>
                  <a:tcPr/>
                </a:tc>
              </a:tr>
              <a:tr h="256526">
                <a:tc>
                  <a:txBody>
                    <a:bodyPr/>
                    <a:lstStyle/>
                    <a:p>
                      <a:pPr algn="ctr"/>
                      <a:r>
                        <a:rPr lang="en-US" sz="1000" dirty="0" smtClean="0">
                          <a:latin typeface="Cambria" panose="02040503050406030204" pitchFamily="18" charset="0"/>
                        </a:rPr>
                        <a:t>11.</a:t>
                      </a:r>
                      <a:endParaRPr lang="en-US" sz="1000" dirty="0">
                        <a:latin typeface="Cambria" panose="02040503050406030204" pitchFamily="18" charset="0"/>
                      </a:endParaRPr>
                    </a:p>
                  </a:txBody>
                  <a:tcPr/>
                </a:tc>
                <a:tc>
                  <a:txBody>
                    <a:bodyPr/>
                    <a:lstStyle/>
                    <a:p>
                      <a:pPr algn="ctr"/>
                      <a:r>
                        <a:rPr kumimoji="0" lang="en-US" sz="1000" b="0" i="0" u="none" strike="noStrike" kern="1200" cap="none" spc="0" normalizeH="0" baseline="0" noProof="0" dirty="0" smtClean="0">
                          <a:ln>
                            <a:noFill/>
                          </a:ln>
                          <a:solidFill>
                            <a:prstClr val="black"/>
                          </a:solidFill>
                          <a:effectLst/>
                          <a:uLnTx/>
                          <a:uFillTx/>
                          <a:latin typeface="Cambria" panose="02040503050406030204" pitchFamily="18" charset="0"/>
                        </a:rPr>
                        <a:t>Pharmacy </a:t>
                      </a:r>
                      <a:endParaRPr lang="en-US" sz="1000" dirty="0" smtClean="0">
                        <a:latin typeface="Cambria" panose="02040503050406030204" pitchFamily="18" charset="0"/>
                      </a:endParaRPr>
                    </a:p>
                  </a:txBody>
                  <a:tcPr/>
                </a:tc>
                <a:tc>
                  <a:txBody>
                    <a:bodyPr/>
                    <a:lstStyle/>
                    <a:p>
                      <a:pPr algn="ctr"/>
                      <a:r>
                        <a:rPr lang="en-US" sz="1000" dirty="0" smtClean="0">
                          <a:latin typeface="Cambria" panose="02040503050406030204" pitchFamily="18" charset="0"/>
                        </a:rPr>
                        <a:t>3/4</a:t>
                      </a:r>
                      <a:r>
                        <a:rPr lang="en-US" sz="1000" baseline="0" dirty="0" smtClean="0">
                          <a:latin typeface="Cambria" panose="02040503050406030204" pitchFamily="18" charset="0"/>
                        </a:rPr>
                        <a:t> ( 75%)</a:t>
                      </a:r>
                      <a:endParaRPr lang="en-US" sz="1000" dirty="0">
                        <a:latin typeface="Cambria" panose="02040503050406030204" pitchFamily="18" charset="0"/>
                      </a:endParaRPr>
                    </a:p>
                  </a:txBody>
                  <a:tcPr/>
                </a:tc>
                <a:tc>
                  <a:txBody>
                    <a:bodyPr/>
                    <a:lstStyle/>
                    <a:p>
                      <a:pPr algn="ctr"/>
                      <a:endParaRPr lang="en-US" sz="1000" dirty="0">
                        <a:latin typeface="Cambria" panose="02040503050406030204" pitchFamily="18" charset="0"/>
                      </a:endParaRPr>
                    </a:p>
                  </a:txBody>
                  <a:tcPr/>
                </a:tc>
                <a:tc>
                  <a:txBody>
                    <a:bodyPr/>
                    <a:lstStyle/>
                    <a:p>
                      <a:pPr algn="ctr"/>
                      <a:endParaRPr lang="en-US" sz="1000" dirty="0">
                        <a:latin typeface="Cambria" panose="02040503050406030204" pitchFamily="18" charset="0"/>
                      </a:endParaRPr>
                    </a:p>
                  </a:txBody>
                  <a:tcPr/>
                </a:tc>
              </a:tr>
            </a:tbl>
          </a:graphicData>
        </a:graphic>
      </p:graphicFrame>
    </p:spTree>
    <p:extLst>
      <p:ext uri="{BB962C8B-B14F-4D97-AF65-F5344CB8AC3E}">
        <p14:creationId xmlns:p14="http://schemas.microsoft.com/office/powerpoint/2010/main" val="3460163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1175"/>
            <a:ext cx="6858000" cy="789602"/>
          </a:xfrm>
        </p:spPr>
        <p:txBody>
          <a:bodyPr>
            <a:normAutofit fontScale="90000"/>
          </a:bodyPr>
          <a:lstStyle/>
          <a:p>
            <a:pPr algn="ctr"/>
            <a:r>
              <a:rPr lang="en-US" dirty="0" smtClean="0"/>
              <a:t> </a:t>
            </a:r>
            <a:r>
              <a:rPr lang="en-US" sz="3100" dirty="0" smtClean="0">
                <a:effectLst>
                  <a:outerShdw blurRad="38100" dist="38100" dir="2700000" algn="tl">
                    <a:srgbClr val="000000">
                      <a:alpha val="43137"/>
                    </a:srgbClr>
                  </a:outerShdw>
                </a:effectLst>
                <a:latin typeface="Cambria" panose="02040503050406030204" pitchFamily="18" charset="0"/>
              </a:rPr>
              <a:t>Comparison of Pre &amp; Post IPC CME Results</a:t>
            </a:r>
            <a:endParaRPr lang="en-US" sz="3100" dirty="0">
              <a:effectLst>
                <a:outerShdw blurRad="38100" dist="38100" dir="2700000" algn="tl">
                  <a:srgbClr val="000000">
                    <a:alpha val="43137"/>
                  </a:srgbClr>
                </a:outerShdw>
              </a:effectLst>
              <a:latin typeface="Cambria" panose="020405030504060302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7102435"/>
              </p:ext>
            </p:extLst>
          </p:nvPr>
        </p:nvGraphicFramePr>
        <p:xfrm>
          <a:off x="2" y="1070771"/>
          <a:ext cx="6858000" cy="4152930"/>
        </p:xfrm>
        <a:graphic>
          <a:graphicData uri="http://schemas.openxmlformats.org/drawingml/2006/table">
            <a:tbl>
              <a:tblPr firstRow="1" bandRow="1">
                <a:tableStyleId>{5C22544A-7EE6-4342-B048-85BDC9FD1C3A}</a:tableStyleId>
              </a:tblPr>
              <a:tblGrid>
                <a:gridCol w="1749243"/>
                <a:gridCol w="1832460"/>
                <a:gridCol w="1561797"/>
                <a:gridCol w="1714500"/>
              </a:tblGrid>
              <a:tr h="584749">
                <a:tc>
                  <a:txBody>
                    <a:bodyPr/>
                    <a:lstStyle/>
                    <a:p>
                      <a:pPr algn="ctr"/>
                      <a:r>
                        <a:rPr lang="en-US" sz="1100" dirty="0" smtClean="0">
                          <a:latin typeface="Cambria" panose="02040503050406030204" pitchFamily="18" charset="0"/>
                        </a:rPr>
                        <a:t>Departments( Service</a:t>
                      </a:r>
                      <a:r>
                        <a:rPr lang="en-US" sz="1100" baseline="0" dirty="0" smtClean="0">
                          <a:latin typeface="Cambria" panose="02040503050406030204" pitchFamily="18" charset="0"/>
                        </a:rPr>
                        <a:t> Delivery Points)</a:t>
                      </a:r>
                      <a:endParaRPr lang="en-US" sz="1100" dirty="0">
                        <a:latin typeface="Cambria" panose="02040503050406030204" pitchFamily="18"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white"/>
                          </a:solidFill>
                          <a:effectLst/>
                          <a:uLnTx/>
                          <a:uFillTx/>
                          <a:latin typeface="Cambria" panose="02040503050406030204" pitchFamily="18" charset="0"/>
                        </a:rPr>
                        <a:t>% HCWs masked  correctly(Base Line)</a:t>
                      </a:r>
                      <a:endParaRPr kumimoji="0" lang="en-US" sz="1100" b="1" i="0" u="none" strike="noStrike" kern="1200" cap="none" spc="0" normalizeH="0" baseline="0" noProof="0" dirty="0">
                        <a:ln>
                          <a:noFill/>
                        </a:ln>
                        <a:solidFill>
                          <a:prstClr val="white"/>
                        </a:solidFill>
                        <a:effectLst/>
                        <a:uLnTx/>
                        <a:uFillTx/>
                        <a:latin typeface="Cambria" panose="02040503050406030204" pitchFamily="18" charset="0"/>
                      </a:endParaRPr>
                    </a:p>
                  </a:txBody>
                  <a:tcPr/>
                </a:tc>
                <a:tc>
                  <a:txBody>
                    <a:bodyPr/>
                    <a:lstStyle/>
                    <a:p>
                      <a:pPr algn="ctr"/>
                      <a:r>
                        <a:rPr lang="en-US" sz="1100" dirty="0" smtClean="0">
                          <a:latin typeface="Cambria" panose="02040503050406030204" pitchFamily="18" charset="0"/>
                        </a:rPr>
                        <a:t>% HCWs masked  correctly(</a:t>
                      </a:r>
                      <a:r>
                        <a:rPr lang="en-US" sz="1100" baseline="0" dirty="0" smtClean="0">
                          <a:latin typeface="Cambria" panose="02040503050406030204" pitchFamily="18" charset="0"/>
                        </a:rPr>
                        <a:t> Post IPC CME)</a:t>
                      </a:r>
                      <a:endParaRPr lang="en-US" sz="1100" dirty="0">
                        <a:latin typeface="Cambria" panose="02040503050406030204" pitchFamily="18" charset="0"/>
                      </a:endParaRPr>
                    </a:p>
                  </a:txBody>
                  <a:tcPr/>
                </a:tc>
                <a:tc>
                  <a:txBody>
                    <a:bodyPr/>
                    <a:lstStyle/>
                    <a:p>
                      <a:pPr algn="ctr"/>
                      <a:r>
                        <a:rPr lang="en-US" sz="1100" dirty="0" smtClean="0">
                          <a:latin typeface="Cambria" panose="02040503050406030204" pitchFamily="18" charset="0"/>
                        </a:rPr>
                        <a:t>%</a:t>
                      </a:r>
                      <a:r>
                        <a:rPr lang="en-US" sz="1100" baseline="0" dirty="0" smtClean="0">
                          <a:latin typeface="Cambria" panose="02040503050406030204" pitchFamily="18" charset="0"/>
                        </a:rPr>
                        <a:t> Variation in correct masking</a:t>
                      </a:r>
                      <a:endParaRPr lang="en-US" sz="1100" dirty="0">
                        <a:latin typeface="Cambria" panose="02040503050406030204" pitchFamily="18" charset="0"/>
                      </a:endParaRPr>
                    </a:p>
                  </a:txBody>
                  <a:tcPr/>
                </a:tc>
              </a:tr>
              <a:tr h="316245">
                <a:tc>
                  <a:txBody>
                    <a:bodyPr/>
                    <a:lstStyle/>
                    <a:p>
                      <a:pPr marL="0" marR="0">
                        <a:lnSpc>
                          <a:spcPct val="107000"/>
                        </a:lnSpc>
                        <a:spcBef>
                          <a:spcPts val="0"/>
                        </a:spcBef>
                        <a:spcAft>
                          <a:spcPts val="0"/>
                        </a:spcAft>
                      </a:pPr>
                      <a:r>
                        <a:rPr lang="en-US" sz="1000" dirty="0" smtClean="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SUPPORTIVE STAFF</a:t>
                      </a:r>
                      <a:endParaRPr lang="en-US"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r>
                        <a:rPr lang="en-US" sz="1000" b="0" i="0" u="none" strike="noStrike" dirty="0" smtClean="0">
                          <a:solidFill>
                            <a:srgbClr val="000000"/>
                          </a:solidFill>
                          <a:effectLst/>
                          <a:latin typeface="Cambria" panose="02040503050406030204" pitchFamily="18" charset="0"/>
                        </a:rPr>
                        <a:t>0%</a:t>
                      </a:r>
                      <a:endParaRPr lang="en-US" sz="1000" b="0" i="0" u="none" strike="noStrike" dirty="0">
                        <a:solidFill>
                          <a:srgbClr val="000000"/>
                        </a:solidFill>
                        <a:effectLst/>
                        <a:latin typeface="Cambria" panose="02040503050406030204" pitchFamily="18" charset="0"/>
                      </a:endParaRPr>
                    </a:p>
                  </a:txBody>
                  <a:tcPr marL="9525" marR="9525" marT="9525" marB="0" anchor="ctr"/>
                </a:tc>
                <a:tc>
                  <a:txBody>
                    <a:bodyPr/>
                    <a:lstStyle/>
                    <a:p>
                      <a:pPr algn="ctr" fontAlgn="ctr"/>
                      <a:r>
                        <a:rPr lang="en-US" sz="1000" b="0" i="0" u="none" strike="noStrike" dirty="0">
                          <a:solidFill>
                            <a:srgbClr val="000000"/>
                          </a:solidFill>
                          <a:effectLst/>
                          <a:latin typeface="Cambria" panose="02040503050406030204" pitchFamily="18" charset="0"/>
                        </a:rPr>
                        <a:t>40%</a:t>
                      </a:r>
                    </a:p>
                  </a:txBody>
                  <a:tcPr marL="9525" marR="9525" marT="9525" marB="0" anchor="ctr"/>
                </a:tc>
                <a:tc>
                  <a:txBody>
                    <a:bodyPr/>
                    <a:lstStyle/>
                    <a:p>
                      <a:pPr algn="ctr"/>
                      <a:r>
                        <a:rPr lang="en-US" sz="1000" dirty="0" smtClean="0">
                          <a:latin typeface="Cambria" panose="02040503050406030204" pitchFamily="18" charset="0"/>
                        </a:rPr>
                        <a:t>40%</a:t>
                      </a:r>
                      <a:endParaRPr lang="en-US" sz="1000" dirty="0">
                        <a:latin typeface="Cambria" panose="02040503050406030204" pitchFamily="18" charset="0"/>
                      </a:endParaRPr>
                    </a:p>
                  </a:txBody>
                  <a:tcPr/>
                </a:tc>
              </a:tr>
              <a:tr h="125202">
                <a:tc>
                  <a:txBody>
                    <a:bodyPr/>
                    <a:lstStyle/>
                    <a:p>
                      <a:pPr marL="0" marR="0">
                        <a:lnSpc>
                          <a:spcPct val="107000"/>
                        </a:lnSpc>
                        <a:spcBef>
                          <a:spcPts val="0"/>
                        </a:spcBef>
                        <a:spcAft>
                          <a:spcPts val="0"/>
                        </a:spcAft>
                      </a:pPr>
                      <a:r>
                        <a:rPr lang="en-GB" sz="1000" dirty="0">
                          <a:effectLst/>
                          <a:latin typeface="Cambria" panose="02040503050406030204" pitchFamily="18" charset="0"/>
                          <a:ea typeface="Calibri" panose="020F0502020204030204" pitchFamily="34" charset="0"/>
                          <a:cs typeface="Times New Roman" panose="02020603050405020304" pitchFamily="18" charset="0"/>
                        </a:rPr>
                        <a:t>CCC</a:t>
                      </a:r>
                      <a:endParaRPr lang="en-US" sz="10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r>
                        <a:rPr lang="en-US" sz="1000" b="0" i="0" u="none" strike="noStrike" dirty="0" smtClean="0">
                          <a:solidFill>
                            <a:srgbClr val="000000"/>
                          </a:solidFill>
                          <a:effectLst/>
                          <a:latin typeface="Cambria" panose="02040503050406030204" pitchFamily="18" charset="0"/>
                        </a:rPr>
                        <a:t>23%</a:t>
                      </a:r>
                      <a:endParaRPr lang="en-US" sz="1000" b="0" i="0" u="none" strike="noStrike" dirty="0">
                        <a:solidFill>
                          <a:srgbClr val="000000"/>
                        </a:solidFill>
                        <a:effectLst/>
                        <a:latin typeface="Cambria" panose="02040503050406030204" pitchFamily="18" charset="0"/>
                      </a:endParaRPr>
                    </a:p>
                  </a:txBody>
                  <a:tcPr marL="9525" marR="9525" marT="9525" marB="0" anchor="ctr"/>
                </a:tc>
                <a:tc>
                  <a:txBody>
                    <a:bodyPr/>
                    <a:lstStyle/>
                    <a:p>
                      <a:pPr algn="ctr" fontAlgn="ctr"/>
                      <a:r>
                        <a:rPr lang="en-US" sz="1000" b="0" i="0" u="none" strike="noStrike" dirty="0" smtClean="0">
                          <a:solidFill>
                            <a:srgbClr val="000000"/>
                          </a:solidFill>
                          <a:effectLst/>
                          <a:latin typeface="Cambria" panose="02040503050406030204" pitchFamily="18" charset="0"/>
                        </a:rPr>
                        <a:t>46%</a:t>
                      </a:r>
                      <a:endParaRPr lang="en-US" sz="1000" b="0" i="0" u="none" strike="noStrike" dirty="0">
                        <a:solidFill>
                          <a:srgbClr val="000000"/>
                        </a:solidFill>
                        <a:effectLst/>
                        <a:latin typeface="Cambria" panose="02040503050406030204" pitchFamily="18" charset="0"/>
                      </a:endParaRPr>
                    </a:p>
                  </a:txBody>
                  <a:tcPr marL="9525" marR="9525" marT="9525" marB="0" anchor="ctr"/>
                </a:tc>
                <a:tc>
                  <a:txBody>
                    <a:bodyPr/>
                    <a:lstStyle/>
                    <a:p>
                      <a:pPr algn="ctr"/>
                      <a:r>
                        <a:rPr lang="en-US" sz="1000" dirty="0" smtClean="0">
                          <a:latin typeface="Cambria" panose="02040503050406030204" pitchFamily="18" charset="0"/>
                        </a:rPr>
                        <a:t>23%</a:t>
                      </a:r>
                      <a:endParaRPr lang="en-US" sz="1000" dirty="0">
                        <a:latin typeface="Cambria" panose="02040503050406030204" pitchFamily="18" charset="0"/>
                      </a:endParaRPr>
                    </a:p>
                  </a:txBody>
                  <a:tcPr/>
                </a:tc>
              </a:tr>
              <a:tr h="133432">
                <a:tc>
                  <a:txBody>
                    <a:bodyPr/>
                    <a:lstStyle/>
                    <a:p>
                      <a:pPr marL="0" marR="0">
                        <a:lnSpc>
                          <a:spcPct val="107000"/>
                        </a:lnSpc>
                        <a:spcBef>
                          <a:spcPts val="0"/>
                        </a:spcBef>
                        <a:spcAft>
                          <a:spcPts val="0"/>
                        </a:spcAft>
                      </a:pPr>
                      <a:r>
                        <a:rPr lang="en-GB" sz="10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CUSTOMER CARE</a:t>
                      </a:r>
                      <a:endParaRPr lang="en-US" sz="10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r>
                        <a:rPr lang="en-US" sz="1000" b="0" i="0" u="none" strike="noStrike" dirty="0">
                          <a:solidFill>
                            <a:srgbClr val="FF0000"/>
                          </a:solidFill>
                          <a:effectLst/>
                          <a:latin typeface="Cambria" panose="02040503050406030204" pitchFamily="18" charset="0"/>
                        </a:rPr>
                        <a:t>0%</a:t>
                      </a:r>
                    </a:p>
                  </a:txBody>
                  <a:tcPr marL="9525" marR="9525" marT="9525" marB="0" anchor="ctr"/>
                </a:tc>
                <a:tc>
                  <a:txBody>
                    <a:bodyPr/>
                    <a:lstStyle/>
                    <a:p>
                      <a:pPr algn="ctr" fontAlgn="ctr"/>
                      <a:r>
                        <a:rPr lang="en-US" sz="1000" b="0" i="0" u="none" strike="noStrike" dirty="0">
                          <a:solidFill>
                            <a:srgbClr val="FF0000"/>
                          </a:solidFill>
                          <a:effectLst/>
                          <a:latin typeface="Cambria" panose="02040503050406030204" pitchFamily="18" charset="0"/>
                        </a:rPr>
                        <a:t>0%</a:t>
                      </a:r>
                    </a:p>
                  </a:txBody>
                  <a:tcPr marL="9525" marR="9525" marT="9525" marB="0" anchor="ctr"/>
                </a:tc>
                <a:tc>
                  <a:txBody>
                    <a:bodyPr/>
                    <a:lstStyle/>
                    <a:p>
                      <a:pPr algn="ctr"/>
                      <a:r>
                        <a:rPr lang="en-US" sz="1000" dirty="0" smtClean="0">
                          <a:solidFill>
                            <a:srgbClr val="FF0000"/>
                          </a:solidFill>
                          <a:latin typeface="Cambria" panose="02040503050406030204" pitchFamily="18" charset="0"/>
                        </a:rPr>
                        <a:t>0%</a:t>
                      </a:r>
                      <a:endParaRPr lang="en-US" sz="1000" dirty="0">
                        <a:solidFill>
                          <a:srgbClr val="FF0000"/>
                        </a:solidFill>
                        <a:latin typeface="Cambria" panose="02040503050406030204" pitchFamily="18" charset="0"/>
                      </a:endParaRPr>
                    </a:p>
                  </a:txBody>
                  <a:tcPr/>
                </a:tc>
              </a:tr>
              <a:tr h="141662">
                <a:tc>
                  <a:txBody>
                    <a:bodyPr/>
                    <a:lstStyle/>
                    <a:p>
                      <a:pPr marL="0" marR="0">
                        <a:lnSpc>
                          <a:spcPct val="107000"/>
                        </a:lnSpc>
                        <a:spcBef>
                          <a:spcPts val="0"/>
                        </a:spcBef>
                        <a:spcAft>
                          <a:spcPts val="0"/>
                        </a:spcAft>
                        <a:tabLst>
                          <a:tab pos="609600" algn="l"/>
                        </a:tabLst>
                      </a:pPr>
                      <a:r>
                        <a:rPr lang="en-GB" sz="10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HRI Office</a:t>
                      </a:r>
                      <a:endParaRPr lang="en-US" sz="10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r>
                        <a:rPr lang="en-US" sz="1000" b="0" i="0" u="none" strike="noStrike" dirty="0">
                          <a:solidFill>
                            <a:srgbClr val="FF0000"/>
                          </a:solidFill>
                          <a:effectLst/>
                          <a:latin typeface="Cambria" panose="02040503050406030204" pitchFamily="18" charset="0"/>
                        </a:rPr>
                        <a:t>33%</a:t>
                      </a:r>
                    </a:p>
                  </a:txBody>
                  <a:tcPr marL="9525" marR="9525" marT="9525" marB="0" anchor="ctr"/>
                </a:tc>
                <a:tc>
                  <a:txBody>
                    <a:bodyPr/>
                    <a:lstStyle/>
                    <a:p>
                      <a:pPr algn="ctr" fontAlgn="ctr"/>
                      <a:r>
                        <a:rPr lang="en-US" sz="1000" b="0" i="0" u="none" strike="noStrike" dirty="0">
                          <a:solidFill>
                            <a:srgbClr val="FF0000"/>
                          </a:solidFill>
                          <a:effectLst/>
                          <a:latin typeface="Cambria" panose="02040503050406030204" pitchFamily="18" charset="0"/>
                        </a:rPr>
                        <a:t>33%</a:t>
                      </a:r>
                    </a:p>
                  </a:txBody>
                  <a:tcPr marL="9525" marR="9525" marT="9525" marB="0" anchor="ctr"/>
                </a:tc>
                <a:tc>
                  <a:txBody>
                    <a:bodyPr/>
                    <a:lstStyle/>
                    <a:p>
                      <a:pPr algn="ctr"/>
                      <a:r>
                        <a:rPr lang="en-US" sz="1000" dirty="0" smtClean="0">
                          <a:solidFill>
                            <a:srgbClr val="FF0000"/>
                          </a:solidFill>
                          <a:latin typeface="Cambria" panose="02040503050406030204" pitchFamily="18" charset="0"/>
                        </a:rPr>
                        <a:t>0%</a:t>
                      </a:r>
                      <a:endParaRPr lang="en-US" sz="1000" dirty="0">
                        <a:solidFill>
                          <a:srgbClr val="FF0000"/>
                        </a:solidFill>
                        <a:latin typeface="Cambria" panose="02040503050406030204" pitchFamily="18" charset="0"/>
                      </a:endParaRPr>
                    </a:p>
                  </a:txBody>
                  <a:tcPr/>
                </a:tc>
              </a:tr>
              <a:tr h="149892">
                <a:tc>
                  <a:txBody>
                    <a:bodyPr/>
                    <a:lstStyle/>
                    <a:p>
                      <a:pPr marL="0" marR="0">
                        <a:lnSpc>
                          <a:spcPct val="107000"/>
                        </a:lnSpc>
                        <a:spcBef>
                          <a:spcPts val="0"/>
                        </a:spcBef>
                        <a:spcAft>
                          <a:spcPts val="0"/>
                        </a:spcAft>
                      </a:pPr>
                      <a:r>
                        <a:rPr lang="en-GB"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HTS ROOM</a:t>
                      </a:r>
                      <a:endParaRPr lang="en-US"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r>
                        <a:rPr lang="en-US" sz="1000" b="0" i="0" u="none" strike="noStrike" dirty="0">
                          <a:solidFill>
                            <a:srgbClr val="000000"/>
                          </a:solidFill>
                          <a:effectLst/>
                          <a:latin typeface="Cambria" panose="02040503050406030204" pitchFamily="18" charset="0"/>
                        </a:rPr>
                        <a:t>0%</a:t>
                      </a:r>
                    </a:p>
                  </a:txBody>
                  <a:tcPr marL="9525" marR="9525" marT="9525" marB="0" anchor="ctr"/>
                </a:tc>
                <a:tc>
                  <a:txBody>
                    <a:bodyPr/>
                    <a:lstStyle/>
                    <a:p>
                      <a:pPr algn="ctr" fontAlgn="ctr"/>
                      <a:r>
                        <a:rPr lang="en-US" sz="1000" b="0" i="0" u="none" strike="noStrike" dirty="0">
                          <a:solidFill>
                            <a:srgbClr val="000000"/>
                          </a:solidFill>
                          <a:effectLst/>
                          <a:latin typeface="Cambria" panose="02040503050406030204" pitchFamily="18" charset="0"/>
                        </a:rPr>
                        <a:t>50%</a:t>
                      </a:r>
                    </a:p>
                  </a:txBody>
                  <a:tcPr marL="9525" marR="9525" marT="9525" marB="0" anchor="ctr"/>
                </a:tc>
                <a:tc>
                  <a:txBody>
                    <a:bodyPr/>
                    <a:lstStyle/>
                    <a:p>
                      <a:pPr algn="ctr"/>
                      <a:r>
                        <a:rPr lang="en-US" sz="1000" dirty="0" smtClean="0">
                          <a:latin typeface="Cambria" panose="02040503050406030204" pitchFamily="18" charset="0"/>
                        </a:rPr>
                        <a:t>50%</a:t>
                      </a:r>
                      <a:endParaRPr lang="en-US" sz="1000" dirty="0">
                        <a:latin typeface="Cambria" panose="02040503050406030204" pitchFamily="18" charset="0"/>
                      </a:endParaRPr>
                    </a:p>
                  </a:txBody>
                  <a:tcPr/>
                </a:tc>
              </a:tr>
              <a:tr h="158122">
                <a:tc>
                  <a:txBody>
                    <a:bodyPr/>
                    <a:lstStyle/>
                    <a:p>
                      <a:pPr marL="0" marR="0">
                        <a:lnSpc>
                          <a:spcPct val="107000"/>
                        </a:lnSpc>
                        <a:spcBef>
                          <a:spcPts val="0"/>
                        </a:spcBef>
                        <a:spcAft>
                          <a:spcPts val="0"/>
                        </a:spcAft>
                      </a:pPr>
                      <a:r>
                        <a:rPr lang="en-GB" sz="1000" dirty="0">
                          <a:effectLst/>
                          <a:latin typeface="Cambria" panose="02040503050406030204" pitchFamily="18" charset="0"/>
                          <a:ea typeface="Calibri" panose="020F0502020204030204" pitchFamily="34" charset="0"/>
                          <a:cs typeface="Times New Roman" panose="02020603050405020304" pitchFamily="18" charset="0"/>
                        </a:rPr>
                        <a:t>IPD</a:t>
                      </a:r>
                      <a:endParaRPr lang="en-US" sz="10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r>
                        <a:rPr lang="en-US" sz="1000" b="0" i="0" u="none" strike="noStrike" dirty="0">
                          <a:solidFill>
                            <a:srgbClr val="000000"/>
                          </a:solidFill>
                          <a:effectLst/>
                          <a:latin typeface="Cambria" panose="02040503050406030204" pitchFamily="18" charset="0"/>
                        </a:rPr>
                        <a:t>33%</a:t>
                      </a:r>
                    </a:p>
                  </a:txBody>
                  <a:tcPr marL="9525" marR="9525" marT="9525" marB="0" anchor="ctr"/>
                </a:tc>
                <a:tc>
                  <a:txBody>
                    <a:bodyPr/>
                    <a:lstStyle/>
                    <a:p>
                      <a:pPr algn="ctr" fontAlgn="ctr"/>
                      <a:r>
                        <a:rPr lang="en-US" sz="1000" b="0" i="0" u="none" strike="noStrike" dirty="0">
                          <a:solidFill>
                            <a:srgbClr val="000000"/>
                          </a:solidFill>
                          <a:effectLst/>
                          <a:latin typeface="Cambria" panose="02040503050406030204" pitchFamily="18" charset="0"/>
                        </a:rPr>
                        <a:t>50%</a:t>
                      </a:r>
                    </a:p>
                  </a:txBody>
                  <a:tcPr marL="9525" marR="9525" marT="9525" marB="0" anchor="ctr"/>
                </a:tc>
                <a:tc>
                  <a:txBody>
                    <a:bodyPr/>
                    <a:lstStyle/>
                    <a:p>
                      <a:pPr algn="ctr"/>
                      <a:r>
                        <a:rPr lang="en-US" sz="1000" dirty="0" smtClean="0">
                          <a:latin typeface="Cambria" panose="02040503050406030204" pitchFamily="18" charset="0"/>
                        </a:rPr>
                        <a:t>17%</a:t>
                      </a:r>
                      <a:endParaRPr lang="en-US" sz="1000" dirty="0">
                        <a:latin typeface="Cambria" panose="02040503050406030204" pitchFamily="18" charset="0"/>
                      </a:endParaRPr>
                    </a:p>
                  </a:txBody>
                  <a:tcPr/>
                </a:tc>
              </a:tr>
              <a:tr h="166352">
                <a:tc>
                  <a:txBody>
                    <a:bodyPr/>
                    <a:lstStyle/>
                    <a:p>
                      <a:pPr marL="0" marR="0">
                        <a:lnSpc>
                          <a:spcPct val="107000"/>
                        </a:lnSpc>
                        <a:spcBef>
                          <a:spcPts val="0"/>
                        </a:spcBef>
                        <a:spcAft>
                          <a:spcPts val="0"/>
                        </a:spcAft>
                      </a:pPr>
                      <a:r>
                        <a:rPr lang="en-GB" sz="1000" dirty="0">
                          <a:effectLst/>
                          <a:latin typeface="Cambria" panose="02040503050406030204" pitchFamily="18" charset="0"/>
                          <a:ea typeface="Calibri" panose="020F0502020204030204" pitchFamily="34" charset="0"/>
                          <a:cs typeface="Times New Roman" panose="02020603050405020304" pitchFamily="18" charset="0"/>
                        </a:rPr>
                        <a:t>LAB</a:t>
                      </a:r>
                      <a:endParaRPr lang="en-US" sz="10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r>
                        <a:rPr lang="en-US" sz="1000" b="0" i="0" u="none" strike="noStrike" dirty="0">
                          <a:solidFill>
                            <a:srgbClr val="000000"/>
                          </a:solidFill>
                          <a:effectLst/>
                          <a:latin typeface="Cambria" panose="02040503050406030204" pitchFamily="18" charset="0"/>
                        </a:rPr>
                        <a:t>50%</a:t>
                      </a:r>
                    </a:p>
                  </a:txBody>
                  <a:tcPr marL="9525" marR="9525" marT="9525" marB="0" anchor="ctr"/>
                </a:tc>
                <a:tc>
                  <a:txBody>
                    <a:bodyPr/>
                    <a:lstStyle/>
                    <a:p>
                      <a:pPr algn="ctr" fontAlgn="ctr"/>
                      <a:r>
                        <a:rPr lang="en-US" sz="1000" b="0" i="0" u="none" strike="noStrike" dirty="0">
                          <a:solidFill>
                            <a:srgbClr val="000000"/>
                          </a:solidFill>
                          <a:effectLst/>
                          <a:latin typeface="Cambria" panose="02040503050406030204" pitchFamily="18" charset="0"/>
                        </a:rPr>
                        <a:t>100%</a:t>
                      </a:r>
                    </a:p>
                  </a:txBody>
                  <a:tcPr marL="9525" marR="9525" marT="9525" marB="0" anchor="ctr"/>
                </a:tc>
                <a:tc>
                  <a:txBody>
                    <a:bodyPr/>
                    <a:lstStyle/>
                    <a:p>
                      <a:pPr algn="ctr"/>
                      <a:r>
                        <a:rPr lang="en-US" sz="1000" dirty="0" smtClean="0">
                          <a:latin typeface="Cambria" panose="02040503050406030204" pitchFamily="18" charset="0"/>
                        </a:rPr>
                        <a:t>50%</a:t>
                      </a:r>
                      <a:endParaRPr lang="en-US" sz="1000" dirty="0">
                        <a:latin typeface="Cambria" panose="02040503050406030204" pitchFamily="18" charset="0"/>
                      </a:endParaRPr>
                    </a:p>
                  </a:txBody>
                  <a:tcPr/>
                </a:tc>
              </a:tr>
              <a:tr h="174582">
                <a:tc>
                  <a:txBody>
                    <a:bodyPr/>
                    <a:lstStyle/>
                    <a:p>
                      <a:pPr marL="0" marR="0">
                        <a:lnSpc>
                          <a:spcPct val="107000"/>
                        </a:lnSpc>
                        <a:spcBef>
                          <a:spcPts val="0"/>
                        </a:spcBef>
                        <a:spcAft>
                          <a:spcPts val="0"/>
                        </a:spcAft>
                      </a:pPr>
                      <a:r>
                        <a:rPr lang="en-GB" sz="10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MATERNITY</a:t>
                      </a:r>
                      <a:endParaRPr lang="en-US" sz="10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r>
                        <a:rPr lang="en-US" sz="1000" b="0" i="0" u="none" strike="noStrike" dirty="0">
                          <a:solidFill>
                            <a:srgbClr val="FF0000"/>
                          </a:solidFill>
                          <a:effectLst/>
                          <a:latin typeface="Cambria" panose="02040503050406030204" pitchFamily="18" charset="0"/>
                        </a:rPr>
                        <a:t>20%</a:t>
                      </a:r>
                    </a:p>
                  </a:txBody>
                  <a:tcPr marL="9525" marR="9525" marT="9525" marB="0" anchor="ctr"/>
                </a:tc>
                <a:tc>
                  <a:txBody>
                    <a:bodyPr/>
                    <a:lstStyle/>
                    <a:p>
                      <a:pPr algn="ctr" fontAlgn="ctr"/>
                      <a:r>
                        <a:rPr lang="en-US" sz="1000" b="0" i="0" u="none" strike="noStrike" dirty="0">
                          <a:solidFill>
                            <a:srgbClr val="FF0000"/>
                          </a:solidFill>
                          <a:effectLst/>
                          <a:latin typeface="Cambria" panose="02040503050406030204" pitchFamily="18" charset="0"/>
                        </a:rPr>
                        <a:t>20%</a:t>
                      </a:r>
                    </a:p>
                  </a:txBody>
                  <a:tcPr marL="9525" marR="9525" marT="9525" marB="0" anchor="ctr"/>
                </a:tc>
                <a:tc>
                  <a:txBody>
                    <a:bodyPr/>
                    <a:lstStyle/>
                    <a:p>
                      <a:pPr algn="ctr"/>
                      <a:r>
                        <a:rPr lang="en-US" sz="1000" dirty="0" smtClean="0">
                          <a:solidFill>
                            <a:srgbClr val="FF0000"/>
                          </a:solidFill>
                          <a:latin typeface="Cambria" panose="02040503050406030204" pitchFamily="18" charset="0"/>
                        </a:rPr>
                        <a:t>0%</a:t>
                      </a:r>
                      <a:endParaRPr lang="en-US" sz="1000" dirty="0">
                        <a:solidFill>
                          <a:srgbClr val="FF0000"/>
                        </a:solidFill>
                        <a:latin typeface="Cambria" panose="02040503050406030204" pitchFamily="18" charset="0"/>
                      </a:endParaRPr>
                    </a:p>
                  </a:txBody>
                  <a:tcPr/>
                </a:tc>
              </a:tr>
              <a:tr h="182812">
                <a:tc>
                  <a:txBody>
                    <a:bodyPr/>
                    <a:lstStyle/>
                    <a:p>
                      <a:pPr marL="0" marR="0">
                        <a:lnSpc>
                          <a:spcPct val="107000"/>
                        </a:lnSpc>
                        <a:spcBef>
                          <a:spcPts val="0"/>
                        </a:spcBef>
                        <a:spcAft>
                          <a:spcPts val="0"/>
                        </a:spcAft>
                      </a:pPr>
                      <a:r>
                        <a:rPr lang="en-GB" sz="10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MCH</a:t>
                      </a:r>
                      <a:endParaRPr lang="en-US" sz="10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r>
                        <a:rPr lang="en-US" sz="1000" b="0" i="0" u="none" strike="noStrike" dirty="0">
                          <a:solidFill>
                            <a:srgbClr val="FF0000"/>
                          </a:solidFill>
                          <a:effectLst/>
                          <a:latin typeface="Cambria" panose="02040503050406030204" pitchFamily="18" charset="0"/>
                        </a:rPr>
                        <a:t>50%</a:t>
                      </a:r>
                    </a:p>
                  </a:txBody>
                  <a:tcPr marL="9525" marR="9525" marT="9525" marB="0" anchor="ctr"/>
                </a:tc>
                <a:tc>
                  <a:txBody>
                    <a:bodyPr/>
                    <a:lstStyle/>
                    <a:p>
                      <a:pPr algn="ctr" fontAlgn="ctr"/>
                      <a:r>
                        <a:rPr lang="en-US" sz="1000" b="0" i="0" u="none" strike="noStrike" dirty="0">
                          <a:solidFill>
                            <a:srgbClr val="FF0000"/>
                          </a:solidFill>
                          <a:effectLst/>
                          <a:latin typeface="Cambria" panose="02040503050406030204" pitchFamily="18" charset="0"/>
                        </a:rPr>
                        <a:t>50%</a:t>
                      </a:r>
                    </a:p>
                  </a:txBody>
                  <a:tcPr marL="9525" marR="9525" marT="9525" marB="0" anchor="ctr"/>
                </a:tc>
                <a:tc>
                  <a:txBody>
                    <a:bodyPr/>
                    <a:lstStyle/>
                    <a:p>
                      <a:pPr algn="ctr"/>
                      <a:r>
                        <a:rPr lang="en-US" sz="1000" dirty="0" smtClean="0">
                          <a:solidFill>
                            <a:srgbClr val="FF0000"/>
                          </a:solidFill>
                          <a:latin typeface="Cambria" panose="02040503050406030204" pitchFamily="18" charset="0"/>
                        </a:rPr>
                        <a:t>0%</a:t>
                      </a:r>
                      <a:endParaRPr lang="en-US" sz="1000" dirty="0">
                        <a:solidFill>
                          <a:srgbClr val="FF0000"/>
                        </a:solidFill>
                        <a:latin typeface="Cambria" panose="02040503050406030204" pitchFamily="18" charset="0"/>
                      </a:endParaRPr>
                    </a:p>
                  </a:txBody>
                  <a:tcPr/>
                </a:tc>
              </a:tr>
              <a:tr h="191042">
                <a:tc>
                  <a:txBody>
                    <a:bodyPr/>
                    <a:lstStyle/>
                    <a:p>
                      <a:pPr marL="0" marR="0">
                        <a:lnSpc>
                          <a:spcPct val="107000"/>
                        </a:lnSpc>
                        <a:spcBef>
                          <a:spcPts val="0"/>
                        </a:spcBef>
                        <a:spcAft>
                          <a:spcPts val="0"/>
                        </a:spcAft>
                      </a:pPr>
                      <a:r>
                        <a:rPr lang="en-GB" sz="10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NUTRITION</a:t>
                      </a:r>
                      <a:endParaRPr lang="en-US" sz="10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r>
                        <a:rPr lang="en-US" sz="1000" b="0" i="0" u="none" strike="noStrike" dirty="0">
                          <a:solidFill>
                            <a:srgbClr val="FF0000"/>
                          </a:solidFill>
                          <a:effectLst/>
                          <a:latin typeface="Cambria" panose="02040503050406030204" pitchFamily="18" charset="0"/>
                        </a:rPr>
                        <a:t>50%</a:t>
                      </a:r>
                    </a:p>
                  </a:txBody>
                  <a:tcPr marL="9525" marR="9525" marT="9525" marB="0" anchor="ctr"/>
                </a:tc>
                <a:tc>
                  <a:txBody>
                    <a:bodyPr/>
                    <a:lstStyle/>
                    <a:p>
                      <a:pPr algn="ctr" fontAlgn="ctr"/>
                      <a:r>
                        <a:rPr lang="en-US" sz="1000" b="0" i="0" u="none" strike="noStrike" dirty="0">
                          <a:solidFill>
                            <a:srgbClr val="FF0000"/>
                          </a:solidFill>
                          <a:effectLst/>
                          <a:latin typeface="Cambria" panose="02040503050406030204" pitchFamily="18" charset="0"/>
                        </a:rPr>
                        <a:t>50%</a:t>
                      </a:r>
                    </a:p>
                  </a:txBody>
                  <a:tcPr marL="9525" marR="9525" marT="9525" marB="0" anchor="ctr"/>
                </a:tc>
                <a:tc>
                  <a:txBody>
                    <a:bodyPr/>
                    <a:lstStyle/>
                    <a:p>
                      <a:pPr algn="ctr"/>
                      <a:r>
                        <a:rPr lang="en-US" sz="1000" dirty="0" smtClean="0">
                          <a:solidFill>
                            <a:srgbClr val="FF0000"/>
                          </a:solidFill>
                          <a:latin typeface="Cambria" panose="02040503050406030204" pitchFamily="18" charset="0"/>
                        </a:rPr>
                        <a:t>0%</a:t>
                      </a:r>
                      <a:endParaRPr lang="en-US" sz="1000" dirty="0">
                        <a:solidFill>
                          <a:srgbClr val="FF0000"/>
                        </a:solidFill>
                        <a:latin typeface="Cambria" panose="02040503050406030204" pitchFamily="18" charset="0"/>
                      </a:endParaRPr>
                    </a:p>
                  </a:txBody>
                  <a:tcPr/>
                </a:tc>
              </a:tr>
              <a:tr h="0">
                <a:tc>
                  <a:txBody>
                    <a:bodyPr/>
                    <a:lstStyle/>
                    <a:p>
                      <a:pPr marL="0" marR="0">
                        <a:lnSpc>
                          <a:spcPct val="107000"/>
                        </a:lnSpc>
                        <a:spcBef>
                          <a:spcPts val="0"/>
                        </a:spcBef>
                        <a:spcAft>
                          <a:spcPts val="0"/>
                        </a:spcAft>
                      </a:pPr>
                      <a:r>
                        <a:rPr lang="en-GB" sz="10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OPD</a:t>
                      </a:r>
                      <a:endParaRPr lang="en-US" sz="10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r>
                        <a:rPr lang="en-US" sz="1000" b="0" i="0" u="none" strike="noStrike" dirty="0">
                          <a:solidFill>
                            <a:srgbClr val="FF0000"/>
                          </a:solidFill>
                          <a:effectLst/>
                          <a:latin typeface="Cambria" panose="02040503050406030204" pitchFamily="18" charset="0"/>
                        </a:rPr>
                        <a:t>66%</a:t>
                      </a:r>
                    </a:p>
                  </a:txBody>
                  <a:tcPr marL="9525" marR="9525" marT="9525" marB="0" anchor="ctr"/>
                </a:tc>
                <a:tc>
                  <a:txBody>
                    <a:bodyPr/>
                    <a:lstStyle/>
                    <a:p>
                      <a:pPr algn="ctr" fontAlgn="ctr"/>
                      <a:r>
                        <a:rPr lang="en-US" sz="1000" b="0" i="0" u="none" strike="noStrike" dirty="0">
                          <a:solidFill>
                            <a:srgbClr val="FF0000"/>
                          </a:solidFill>
                          <a:effectLst/>
                          <a:latin typeface="Cambria" panose="02040503050406030204" pitchFamily="18" charset="0"/>
                        </a:rPr>
                        <a:t>66%</a:t>
                      </a:r>
                    </a:p>
                  </a:txBody>
                  <a:tcPr marL="9525" marR="9525" marT="9525" marB="0" anchor="ctr"/>
                </a:tc>
                <a:tc>
                  <a:txBody>
                    <a:bodyPr/>
                    <a:lstStyle/>
                    <a:p>
                      <a:pPr algn="ctr"/>
                      <a:r>
                        <a:rPr lang="en-US" sz="1000" dirty="0" smtClean="0">
                          <a:solidFill>
                            <a:srgbClr val="FF0000"/>
                          </a:solidFill>
                          <a:latin typeface="Cambria" panose="02040503050406030204" pitchFamily="18" charset="0"/>
                        </a:rPr>
                        <a:t>0%</a:t>
                      </a:r>
                      <a:endParaRPr lang="en-US" sz="1000" dirty="0">
                        <a:solidFill>
                          <a:srgbClr val="FF0000"/>
                        </a:solidFill>
                        <a:latin typeface="Cambria" panose="02040503050406030204" pitchFamily="18" charset="0"/>
                      </a:endParaRPr>
                    </a:p>
                  </a:txBody>
                  <a:tcPr/>
                </a:tc>
              </a:tr>
              <a:tr h="0">
                <a:tc>
                  <a:txBody>
                    <a:bodyPr/>
                    <a:lstStyle/>
                    <a:p>
                      <a:pPr marL="0" marR="0">
                        <a:lnSpc>
                          <a:spcPct val="107000"/>
                        </a:lnSpc>
                        <a:spcBef>
                          <a:spcPts val="0"/>
                        </a:spcBef>
                        <a:spcAft>
                          <a:spcPts val="0"/>
                        </a:spcAft>
                        <a:tabLst>
                          <a:tab pos="1329690" algn="r"/>
                        </a:tabLst>
                      </a:pPr>
                      <a:r>
                        <a:rPr lang="en-GB"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PHARMACY</a:t>
                      </a:r>
                      <a:endParaRPr lang="en-US"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r>
                        <a:rPr lang="en-US" sz="1000" b="0" i="0" u="none" strike="noStrike" dirty="0">
                          <a:solidFill>
                            <a:srgbClr val="000000"/>
                          </a:solidFill>
                          <a:effectLst/>
                          <a:latin typeface="Cambria" panose="02040503050406030204" pitchFamily="18" charset="0"/>
                        </a:rPr>
                        <a:t>0%</a:t>
                      </a:r>
                    </a:p>
                  </a:txBody>
                  <a:tcPr marL="9525" marR="9525" marT="9525" marB="0" anchor="ctr"/>
                </a:tc>
                <a:tc>
                  <a:txBody>
                    <a:bodyPr/>
                    <a:lstStyle/>
                    <a:p>
                      <a:pPr algn="ctr" fontAlgn="ctr"/>
                      <a:r>
                        <a:rPr lang="en-US" sz="1000" b="0" i="0" u="none" strike="noStrike" dirty="0">
                          <a:solidFill>
                            <a:srgbClr val="000000"/>
                          </a:solidFill>
                          <a:effectLst/>
                          <a:latin typeface="Cambria" panose="02040503050406030204" pitchFamily="18" charset="0"/>
                        </a:rPr>
                        <a:t>75%</a:t>
                      </a:r>
                    </a:p>
                  </a:txBody>
                  <a:tcPr marL="9525" marR="9525" marT="9525" marB="0" anchor="ctr"/>
                </a:tc>
                <a:tc>
                  <a:txBody>
                    <a:bodyPr/>
                    <a:lstStyle/>
                    <a:p>
                      <a:pPr algn="ctr"/>
                      <a:r>
                        <a:rPr lang="en-US" sz="1000" dirty="0" smtClean="0">
                          <a:latin typeface="Cambria" panose="02040503050406030204" pitchFamily="18" charset="0"/>
                        </a:rPr>
                        <a:t>75%</a:t>
                      </a:r>
                      <a:endParaRPr lang="en-US" sz="1000" dirty="0">
                        <a:latin typeface="Cambria" panose="02040503050406030204" pitchFamily="18" charset="0"/>
                      </a:endParaRPr>
                    </a:p>
                  </a:txBody>
                  <a:tcPr/>
                </a:tc>
              </a:tr>
              <a:tr h="0">
                <a:tc>
                  <a:txBody>
                    <a:bodyPr/>
                    <a:lstStyle/>
                    <a:p>
                      <a:pPr marL="0" marR="0">
                        <a:lnSpc>
                          <a:spcPct val="107000"/>
                        </a:lnSpc>
                        <a:spcBef>
                          <a:spcPts val="0"/>
                        </a:spcBef>
                        <a:spcAft>
                          <a:spcPts val="0"/>
                        </a:spcAft>
                      </a:pPr>
                      <a:r>
                        <a:rPr lang="en-GB" sz="10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REVENUE</a:t>
                      </a:r>
                      <a:endParaRPr lang="en-US" sz="10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r>
                        <a:rPr lang="en-US" sz="1000" b="0" i="0" u="none" strike="noStrike" dirty="0">
                          <a:solidFill>
                            <a:srgbClr val="FF0000"/>
                          </a:solidFill>
                          <a:effectLst/>
                          <a:latin typeface="Cambria" panose="02040503050406030204" pitchFamily="18" charset="0"/>
                        </a:rPr>
                        <a:t>0%</a:t>
                      </a:r>
                    </a:p>
                  </a:txBody>
                  <a:tcPr marL="9525" marR="9525" marT="9525" marB="0" anchor="ctr"/>
                </a:tc>
                <a:tc>
                  <a:txBody>
                    <a:bodyPr/>
                    <a:lstStyle/>
                    <a:p>
                      <a:pPr algn="ctr" fontAlgn="ctr"/>
                      <a:r>
                        <a:rPr lang="en-US" sz="1000" b="0" i="0" u="none" strike="noStrike" dirty="0">
                          <a:solidFill>
                            <a:srgbClr val="FF0000"/>
                          </a:solidFill>
                          <a:effectLst/>
                          <a:latin typeface="Cambria" panose="02040503050406030204" pitchFamily="18" charset="0"/>
                        </a:rPr>
                        <a:t>0%</a:t>
                      </a:r>
                    </a:p>
                  </a:txBody>
                  <a:tcPr marL="9525" marR="9525" marT="9525" marB="0" anchor="ctr"/>
                </a:tc>
                <a:tc>
                  <a:txBody>
                    <a:bodyPr/>
                    <a:lstStyle/>
                    <a:p>
                      <a:pPr algn="ctr"/>
                      <a:r>
                        <a:rPr lang="en-US" sz="1000" dirty="0" smtClean="0">
                          <a:solidFill>
                            <a:srgbClr val="FF0000"/>
                          </a:solidFill>
                          <a:latin typeface="Cambria" panose="02040503050406030204" pitchFamily="18" charset="0"/>
                        </a:rPr>
                        <a:t>0%</a:t>
                      </a:r>
                      <a:endParaRPr lang="en-US" sz="1000" dirty="0">
                        <a:solidFill>
                          <a:srgbClr val="FF0000"/>
                        </a:solidFill>
                        <a:latin typeface="Cambria" panose="02040503050406030204" pitchFamily="18" charset="0"/>
                      </a:endParaRPr>
                    </a:p>
                  </a:txBody>
                  <a:tcPr/>
                </a:tc>
              </a:tr>
              <a:tr h="316245">
                <a:tc>
                  <a:txBody>
                    <a:bodyPr/>
                    <a:lstStyle/>
                    <a:p>
                      <a:pPr marL="0" marR="0">
                        <a:lnSpc>
                          <a:spcPct val="107000"/>
                        </a:lnSpc>
                        <a:spcBef>
                          <a:spcPts val="0"/>
                        </a:spcBef>
                        <a:spcAft>
                          <a:spcPts val="0"/>
                        </a:spcAft>
                      </a:pPr>
                      <a:r>
                        <a:rPr lang="en-GB" sz="1000" dirty="0">
                          <a:effectLst/>
                          <a:latin typeface="Cambria" panose="02040503050406030204" pitchFamily="18" charset="0"/>
                          <a:ea typeface="Calibri" panose="020F0502020204030204" pitchFamily="34" charset="0"/>
                          <a:cs typeface="Times New Roman" panose="02020603050405020304" pitchFamily="18" charset="0"/>
                        </a:rPr>
                        <a:t>TB CLINIC</a:t>
                      </a:r>
                      <a:endParaRPr lang="en-US" sz="10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fontAlgn="ctr"/>
                      <a:r>
                        <a:rPr lang="en-US" sz="1000" b="0" i="0" u="none" strike="noStrike" dirty="0">
                          <a:solidFill>
                            <a:srgbClr val="000000"/>
                          </a:solidFill>
                          <a:effectLst/>
                          <a:latin typeface="Cambria" panose="02040503050406030204" pitchFamily="18" charset="0"/>
                        </a:rPr>
                        <a:t>100%</a:t>
                      </a:r>
                    </a:p>
                  </a:txBody>
                  <a:tcPr marL="9525" marR="9525" marT="9525" marB="0" anchor="ctr"/>
                </a:tc>
                <a:tc>
                  <a:txBody>
                    <a:bodyPr/>
                    <a:lstStyle/>
                    <a:p>
                      <a:pPr algn="ctr" fontAlgn="ctr"/>
                      <a:r>
                        <a:rPr lang="en-US" sz="1000" b="0" i="0" u="none" strike="noStrike" dirty="0">
                          <a:solidFill>
                            <a:srgbClr val="000000"/>
                          </a:solidFill>
                          <a:effectLst/>
                          <a:latin typeface="Cambria" panose="02040503050406030204" pitchFamily="18" charset="0"/>
                        </a:rPr>
                        <a:t>67%</a:t>
                      </a:r>
                    </a:p>
                  </a:txBody>
                  <a:tcPr marL="9525" marR="9525" marT="9525" marB="0" anchor="ctr"/>
                </a:tc>
                <a:tc>
                  <a:txBody>
                    <a:bodyPr/>
                    <a:lstStyle/>
                    <a:p>
                      <a:pPr algn="ctr"/>
                      <a:r>
                        <a:rPr lang="en-US" sz="1000" dirty="0" smtClean="0">
                          <a:latin typeface="Cambria" panose="02040503050406030204" pitchFamily="18" charset="0"/>
                        </a:rPr>
                        <a:t>-33%</a:t>
                      </a:r>
                      <a:endParaRPr lang="en-US" sz="1000" dirty="0">
                        <a:latin typeface="Cambria" panose="02040503050406030204" pitchFamily="18" charset="0"/>
                      </a:endParaRPr>
                    </a:p>
                  </a:txBody>
                  <a:tcPr/>
                </a:tc>
              </a:tr>
            </a:tbl>
          </a:graphicData>
        </a:graphic>
      </p:graphicFrame>
    </p:spTree>
    <p:extLst>
      <p:ext uri="{BB962C8B-B14F-4D97-AF65-F5344CB8AC3E}">
        <p14:creationId xmlns:p14="http://schemas.microsoft.com/office/powerpoint/2010/main" val="3592997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latin typeface="Cambria" panose="02040503050406030204" pitchFamily="18" charset="0"/>
              </a:rPr>
              <a:t>Conclusion</a:t>
            </a:r>
            <a:r>
              <a:rPr lang="en-US" sz="2800" dirty="0"/>
              <a:t> </a:t>
            </a:r>
          </a:p>
        </p:txBody>
      </p:sp>
      <p:sp>
        <p:nvSpPr>
          <p:cNvPr id="3" name="Content Placeholder 2"/>
          <p:cNvSpPr>
            <a:spLocks noGrp="1"/>
          </p:cNvSpPr>
          <p:nvPr>
            <p:ph idx="1"/>
          </p:nvPr>
        </p:nvSpPr>
        <p:spPr>
          <a:xfrm>
            <a:off x="336724" y="1350110"/>
            <a:ext cx="6184553" cy="3664920"/>
          </a:xfrm>
        </p:spPr>
        <p:txBody>
          <a:bodyPr>
            <a:normAutofit/>
          </a:bodyPr>
          <a:lstStyle/>
          <a:p>
            <a:r>
              <a:rPr lang="en-US" dirty="0">
                <a:latin typeface="Cambria" panose="02040503050406030204" pitchFamily="18" charset="0"/>
              </a:rPr>
              <a:t>IPC CME influence is marginal with no major change in multiple departments</a:t>
            </a:r>
            <a:r>
              <a:rPr lang="en-US" dirty="0" smtClean="0">
                <a:latin typeface="Cambria" panose="02040503050406030204" pitchFamily="18" charset="0"/>
              </a:rPr>
              <a:t>.</a:t>
            </a:r>
          </a:p>
          <a:p>
            <a:r>
              <a:rPr lang="en-US" dirty="0" smtClean="0">
                <a:latin typeface="Cambria" panose="02040503050406030204" pitchFamily="18" charset="0"/>
              </a:rPr>
              <a:t>7/13(54%) departments observed had no change in correct mask us post IPC CME.</a:t>
            </a:r>
          </a:p>
          <a:p>
            <a:r>
              <a:rPr lang="en-US" dirty="0" smtClean="0">
                <a:latin typeface="Cambria" panose="02040503050406030204" pitchFamily="18" charset="0"/>
              </a:rPr>
              <a:t>Marginal change in correct mask use </a:t>
            </a:r>
            <a:r>
              <a:rPr lang="en-US" dirty="0" smtClean="0">
                <a:latin typeface="Cambria" panose="02040503050406030204" pitchFamily="18" charset="0"/>
              </a:rPr>
              <a:t>among HCWs expose them to serious </a:t>
            </a:r>
            <a:r>
              <a:rPr lang="en-US" dirty="0">
                <a:latin typeface="Cambria" panose="02040503050406030204" pitchFamily="18" charset="0"/>
              </a:rPr>
              <a:t>threat from hospital acquired infections (HAIs</a:t>
            </a:r>
            <a:r>
              <a:rPr lang="en-US" dirty="0" smtClean="0">
                <a:latin typeface="Cambria" panose="02040503050406030204" pitchFamily="18" charset="0"/>
              </a:rPr>
              <a:t>).</a:t>
            </a:r>
            <a:endParaRPr lang="en-US" dirty="0" smtClean="0">
              <a:latin typeface="Cambria" panose="02040503050406030204" pitchFamily="18" charset="0"/>
            </a:endParaRPr>
          </a:p>
          <a:p>
            <a:r>
              <a:rPr lang="en-US" dirty="0" smtClean="0">
                <a:latin typeface="Cambria" panose="02040503050406030204" pitchFamily="18" charset="0"/>
              </a:rPr>
              <a:t>Hence, periodic monitoring of surgical mask use at departmental level is vital.</a:t>
            </a:r>
            <a:endParaRPr lang="en-US" dirty="0">
              <a:latin typeface="Cambria" panose="02040503050406030204" pitchFamily="18" charset="0"/>
            </a:endParaRPr>
          </a:p>
        </p:txBody>
      </p:sp>
    </p:spTree>
    <p:extLst>
      <p:ext uri="{BB962C8B-B14F-4D97-AF65-F5344CB8AC3E}">
        <p14:creationId xmlns:p14="http://schemas.microsoft.com/office/powerpoint/2010/main" val="459454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latin typeface="Cambria" panose="02040503050406030204" pitchFamily="18" charset="0"/>
              </a:rPr>
              <a:t>Acknowledgments</a:t>
            </a:r>
            <a:endParaRPr lang="en-US" sz="2800" dirty="0">
              <a:latin typeface="Cambria" panose="02040503050406030204" pitchFamily="18" charset="0"/>
            </a:endParaRPr>
          </a:p>
        </p:txBody>
      </p:sp>
      <p:sp>
        <p:nvSpPr>
          <p:cNvPr id="3" name="Content Placeholder 2"/>
          <p:cNvSpPr>
            <a:spLocks noGrp="1"/>
          </p:cNvSpPr>
          <p:nvPr>
            <p:ph idx="1"/>
          </p:nvPr>
        </p:nvSpPr>
        <p:spPr/>
        <p:txBody>
          <a:bodyPr>
            <a:normAutofit/>
          </a:bodyPr>
          <a:lstStyle/>
          <a:p>
            <a:r>
              <a:rPr lang="en-US" dirty="0" smtClean="0">
                <a:latin typeface="Cambria" panose="02040503050406030204" pitchFamily="18" charset="0"/>
              </a:rPr>
              <a:t>Co-Author</a:t>
            </a:r>
          </a:p>
          <a:p>
            <a:r>
              <a:rPr lang="en-US" dirty="0" smtClean="0">
                <a:latin typeface="Cambria" panose="02040503050406030204" pitchFamily="18" charset="0"/>
              </a:rPr>
              <a:t>Mentors </a:t>
            </a:r>
          </a:p>
          <a:p>
            <a:r>
              <a:rPr lang="en-US" dirty="0" smtClean="0">
                <a:latin typeface="Cambria" panose="02040503050406030204" pitchFamily="18" charset="0"/>
              </a:rPr>
              <a:t>Reviewers</a:t>
            </a:r>
          </a:p>
          <a:p>
            <a:r>
              <a:rPr lang="en-US" dirty="0" smtClean="0">
                <a:latin typeface="Cambria" panose="02040503050406030204" pitchFamily="18" charset="0"/>
              </a:rPr>
              <a:t>Staff Ndhiwa Sub County Hospital</a:t>
            </a:r>
          </a:p>
          <a:p>
            <a:r>
              <a:rPr lang="en-US" dirty="0">
                <a:latin typeface="Cambria" panose="02040503050406030204" pitchFamily="18" charset="0"/>
              </a:rPr>
              <a:t>Ndhiwa </a:t>
            </a:r>
            <a:r>
              <a:rPr lang="en-US" dirty="0" smtClean="0">
                <a:latin typeface="Cambria" panose="02040503050406030204" pitchFamily="18" charset="0"/>
              </a:rPr>
              <a:t>SCH-Management Team</a:t>
            </a:r>
          </a:p>
          <a:p>
            <a:r>
              <a:rPr lang="en-US" dirty="0" smtClean="0">
                <a:latin typeface="Cambria" panose="02040503050406030204" pitchFamily="18" charset="0"/>
              </a:rPr>
              <a:t>LVCT</a:t>
            </a:r>
          </a:p>
          <a:p>
            <a:r>
              <a:rPr lang="en-US" dirty="0" smtClean="0">
                <a:latin typeface="Cambria" panose="02040503050406030204" pitchFamily="18" charset="0"/>
              </a:rPr>
              <a:t>MOH-Homa Bay County</a:t>
            </a:r>
          </a:p>
          <a:p>
            <a:r>
              <a:rPr lang="en-US" dirty="0" smtClean="0">
                <a:latin typeface="Cambria" panose="02040503050406030204" pitchFamily="18" charset="0"/>
              </a:rPr>
              <a:t>IPNET</a:t>
            </a:r>
          </a:p>
          <a:p>
            <a:endParaRPr lang="en-US" dirty="0" smtClean="0"/>
          </a:p>
        </p:txBody>
      </p:sp>
    </p:spTree>
    <p:extLst>
      <p:ext uri="{BB962C8B-B14F-4D97-AF65-F5344CB8AC3E}">
        <p14:creationId xmlns:p14="http://schemas.microsoft.com/office/powerpoint/2010/main" val="2708473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noAutofit/>
          </a:bodyPr>
          <a:lstStyle/>
          <a:p>
            <a:r>
              <a:rPr lang="en-US" sz="8000" dirty="0" smtClean="0">
                <a:effectLst>
                  <a:outerShdw blurRad="38100" dist="38100" dir="2700000" algn="tl">
                    <a:srgbClr val="000000">
                      <a:alpha val="43137"/>
                    </a:srgbClr>
                  </a:outerShdw>
                </a:effectLst>
                <a:latin typeface="Cambria" panose="02040503050406030204" pitchFamily="18" charset="0"/>
              </a:rPr>
              <a:t>THANK YOU</a:t>
            </a:r>
            <a:endParaRPr lang="en-US" sz="8000"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492265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724" y="281175"/>
            <a:ext cx="6184553" cy="789602"/>
          </a:xfrm>
        </p:spPr>
        <p:txBody>
          <a:bodyPr>
            <a:normAutofit/>
          </a:bodyPr>
          <a:lstStyle/>
          <a:p>
            <a:pPr algn="ctr"/>
            <a:r>
              <a:rPr lang="en-US" sz="2800" dirty="0">
                <a:effectLst>
                  <a:outerShdw blurRad="38100" dist="38100" dir="2700000" algn="tl">
                    <a:srgbClr val="000000">
                      <a:alpha val="43137"/>
                    </a:srgbClr>
                  </a:outerShdw>
                </a:effectLst>
                <a:latin typeface="Cambria" panose="02040503050406030204" pitchFamily="18" charset="0"/>
              </a:rPr>
              <a:t>Background</a:t>
            </a:r>
          </a:p>
        </p:txBody>
      </p:sp>
      <p:sp>
        <p:nvSpPr>
          <p:cNvPr id="3" name="Content Placeholder 2"/>
          <p:cNvSpPr>
            <a:spLocks noGrp="1"/>
          </p:cNvSpPr>
          <p:nvPr>
            <p:ph idx="1"/>
          </p:nvPr>
        </p:nvSpPr>
        <p:spPr>
          <a:xfrm>
            <a:off x="336724" y="1350110"/>
            <a:ext cx="6184553" cy="3512215"/>
          </a:xfrm>
        </p:spPr>
        <p:txBody>
          <a:bodyPr>
            <a:normAutofit/>
          </a:bodyPr>
          <a:lstStyle/>
          <a:p>
            <a:r>
              <a:rPr lang="en-US" dirty="0">
                <a:latin typeface="Cambria" panose="02040503050406030204" pitchFamily="18" charset="0"/>
              </a:rPr>
              <a:t>Continuing medical education (CME) enables health care workers (HCWs) sustain competency and offer safe services. </a:t>
            </a:r>
            <a:endParaRPr lang="en-US" dirty="0" smtClean="0">
              <a:latin typeface="Cambria" panose="02040503050406030204" pitchFamily="18" charset="0"/>
            </a:endParaRPr>
          </a:p>
          <a:p>
            <a:r>
              <a:rPr lang="en-US" dirty="0">
                <a:latin typeface="Cambria" panose="02040503050406030204" pitchFamily="18" charset="0"/>
              </a:rPr>
              <a:t>Surgical Masks have emerged as a prominent approach to reduce COVID-19 disease </a:t>
            </a:r>
            <a:r>
              <a:rPr lang="en-US" dirty="0" smtClean="0">
                <a:latin typeface="Cambria" panose="02040503050406030204" pitchFamily="18" charset="0"/>
              </a:rPr>
              <a:t>transmission.</a:t>
            </a:r>
          </a:p>
          <a:p>
            <a:r>
              <a:rPr lang="en-US" dirty="0">
                <a:latin typeface="Cambria" panose="02040503050406030204" pitchFamily="18" charset="0"/>
              </a:rPr>
              <a:t>Inspiring people to implement preventive health behaviors is </a:t>
            </a:r>
            <a:r>
              <a:rPr lang="en-US" dirty="0" smtClean="0">
                <a:latin typeface="Cambria" panose="02040503050406030204" pitchFamily="18" charset="0"/>
              </a:rPr>
              <a:t>inherently challenging</a:t>
            </a:r>
            <a:r>
              <a:rPr lang="en-US" dirty="0" smtClean="0">
                <a:latin typeface="Cambria" panose="02040503050406030204" pitchFamily="18" charset="0"/>
              </a:rPr>
              <a:t>.</a:t>
            </a:r>
          </a:p>
          <a:p>
            <a:pPr marL="0" indent="0">
              <a:buNone/>
            </a:pPr>
            <a:endParaRPr lang="en-US" dirty="0"/>
          </a:p>
        </p:txBody>
      </p:sp>
    </p:spTree>
    <p:extLst>
      <p:ext uri="{BB962C8B-B14F-4D97-AF65-F5344CB8AC3E}">
        <p14:creationId xmlns:p14="http://schemas.microsoft.com/office/powerpoint/2010/main" val="4103309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latin typeface="Cambria" panose="02040503050406030204" pitchFamily="18" charset="0"/>
              </a:rPr>
              <a:t>Problem Statement</a:t>
            </a:r>
          </a:p>
        </p:txBody>
      </p:sp>
      <p:sp>
        <p:nvSpPr>
          <p:cNvPr id="3" name="Content Placeholder 2"/>
          <p:cNvSpPr>
            <a:spLocks noGrp="1"/>
          </p:cNvSpPr>
          <p:nvPr>
            <p:ph idx="1"/>
          </p:nvPr>
        </p:nvSpPr>
        <p:spPr>
          <a:xfrm>
            <a:off x="336724" y="1350110"/>
            <a:ext cx="6184553" cy="3793390"/>
          </a:xfrm>
        </p:spPr>
        <p:txBody>
          <a:bodyPr>
            <a:normAutofit lnSpcReduction="10000"/>
          </a:bodyPr>
          <a:lstStyle/>
          <a:p>
            <a:pPr lvl="1">
              <a:buFont typeface="Arial" panose="020B0604020202020204" pitchFamily="34" charset="0"/>
              <a:buChar char="•"/>
            </a:pPr>
            <a:r>
              <a:rPr lang="en-US" dirty="0" smtClean="0">
                <a:latin typeface="Cambria" panose="02040503050406030204" pitchFamily="18" charset="0"/>
              </a:rPr>
              <a:t>World Health Organization(WHO) </a:t>
            </a:r>
            <a:r>
              <a:rPr lang="en-US" dirty="0">
                <a:latin typeface="Cambria" panose="02040503050406030204" pitchFamily="18" charset="0"/>
              </a:rPr>
              <a:t>estimates </a:t>
            </a:r>
            <a:r>
              <a:rPr lang="en-US" dirty="0" smtClean="0">
                <a:latin typeface="Cambria" panose="02040503050406030204" pitchFamily="18" charset="0"/>
              </a:rPr>
              <a:t>115</a:t>
            </a:r>
            <a:r>
              <a:rPr lang="en-US" dirty="0" smtClean="0">
                <a:latin typeface="Cambria" panose="02040503050406030204" pitchFamily="18" charset="0"/>
              </a:rPr>
              <a:t>, </a:t>
            </a:r>
            <a:r>
              <a:rPr lang="en-US" dirty="0">
                <a:latin typeface="Cambria" panose="02040503050406030204" pitchFamily="18" charset="0"/>
              </a:rPr>
              <a:t>500 </a:t>
            </a:r>
            <a:r>
              <a:rPr lang="en-US" dirty="0" smtClean="0">
                <a:latin typeface="Cambria" panose="02040503050406030204" pitchFamily="18" charset="0"/>
              </a:rPr>
              <a:t>HCWs could </a:t>
            </a:r>
            <a:r>
              <a:rPr lang="en-US" dirty="0">
                <a:latin typeface="Cambria" panose="02040503050406030204" pitchFamily="18" charset="0"/>
              </a:rPr>
              <a:t>have died from COVID-19 </a:t>
            </a:r>
            <a:r>
              <a:rPr lang="en-US" dirty="0" smtClean="0">
                <a:latin typeface="Cambria" panose="02040503050406030204" pitchFamily="18" charset="0"/>
              </a:rPr>
              <a:t>between </a:t>
            </a:r>
            <a:r>
              <a:rPr lang="en-US" dirty="0">
                <a:latin typeface="Cambria" panose="02040503050406030204" pitchFamily="18" charset="0"/>
              </a:rPr>
              <a:t>January 2020 </a:t>
            </a:r>
            <a:r>
              <a:rPr lang="en-US" dirty="0" smtClean="0">
                <a:latin typeface="Cambria" panose="02040503050406030204" pitchFamily="18" charset="0"/>
              </a:rPr>
              <a:t>to </a:t>
            </a:r>
            <a:r>
              <a:rPr lang="en-US" dirty="0">
                <a:latin typeface="Cambria" panose="02040503050406030204" pitchFamily="18" charset="0"/>
              </a:rPr>
              <a:t>May </a:t>
            </a:r>
            <a:r>
              <a:rPr lang="en-US" dirty="0" smtClean="0">
                <a:latin typeface="Cambria" panose="02040503050406030204" pitchFamily="18" charset="0"/>
              </a:rPr>
              <a:t>2021.</a:t>
            </a:r>
          </a:p>
          <a:p>
            <a:pPr lvl="1">
              <a:buFont typeface="Arial" panose="020B0604020202020204" pitchFamily="34" charset="0"/>
              <a:buChar char="•"/>
            </a:pPr>
            <a:r>
              <a:rPr lang="en-US" dirty="0" smtClean="0">
                <a:latin typeface="Cambria" panose="02040503050406030204" pitchFamily="18" charset="0"/>
              </a:rPr>
              <a:t>Kenya reported 53 mortalities </a:t>
            </a:r>
            <a:r>
              <a:rPr lang="en-US" dirty="0">
                <a:latin typeface="Cambria" panose="02040503050406030204" pitchFamily="18" charset="0"/>
              </a:rPr>
              <a:t>among HCWs </a:t>
            </a:r>
            <a:r>
              <a:rPr lang="en-US" dirty="0" smtClean="0">
                <a:latin typeface="Cambria" panose="02040503050406030204" pitchFamily="18" charset="0"/>
              </a:rPr>
              <a:t>(MOH,2021).</a:t>
            </a:r>
          </a:p>
          <a:p>
            <a:pPr lvl="1">
              <a:buFont typeface="Arial" panose="020B0604020202020204" pitchFamily="34" charset="0"/>
              <a:buChar char="•"/>
            </a:pPr>
            <a:r>
              <a:rPr lang="en-US" dirty="0">
                <a:latin typeface="Cambria" panose="02040503050406030204" pitchFamily="18" charset="0"/>
              </a:rPr>
              <a:t>In Homa Bay County, accumulative of 210 </a:t>
            </a:r>
            <a:r>
              <a:rPr lang="en-US" dirty="0" smtClean="0">
                <a:latin typeface="Cambria" panose="02040503050406030204" pitchFamily="18" charset="0"/>
              </a:rPr>
              <a:t>HCWs were infected as </a:t>
            </a:r>
            <a:r>
              <a:rPr lang="en-US" dirty="0">
                <a:latin typeface="Cambria" panose="02040503050406030204" pitchFamily="18" charset="0"/>
              </a:rPr>
              <a:t>at 23rd /</a:t>
            </a:r>
            <a:r>
              <a:rPr lang="en-US" dirty="0" smtClean="0">
                <a:latin typeface="Cambria" panose="02040503050406030204" pitchFamily="18" charset="0"/>
              </a:rPr>
              <a:t>01/2022, without mortalities(SITREP </a:t>
            </a:r>
            <a:r>
              <a:rPr lang="en-US" dirty="0">
                <a:latin typeface="Cambria" panose="02040503050406030204" pitchFamily="18" charset="0"/>
              </a:rPr>
              <a:t>2022</a:t>
            </a:r>
            <a:r>
              <a:rPr lang="en-US" dirty="0" smtClean="0">
                <a:latin typeface="Cambria" panose="02040503050406030204" pitchFamily="18" charset="0"/>
              </a:rPr>
              <a:t>). </a:t>
            </a:r>
          </a:p>
          <a:p>
            <a:pPr lvl="1">
              <a:buFont typeface="Arial" panose="020B0604020202020204" pitchFamily="34" charset="0"/>
              <a:buChar char="•"/>
            </a:pPr>
            <a:r>
              <a:rPr lang="en-US" dirty="0">
                <a:latin typeface="Cambria" panose="02040503050406030204" pitchFamily="18" charset="0"/>
              </a:rPr>
              <a:t>Out of the 13 infected HCWs within </a:t>
            </a:r>
            <a:r>
              <a:rPr lang="en-US" dirty="0" smtClean="0">
                <a:latin typeface="Cambria" panose="02040503050406030204" pitchFamily="18" charset="0"/>
              </a:rPr>
              <a:t>Ndhiwa </a:t>
            </a:r>
            <a:r>
              <a:rPr lang="en-US" dirty="0">
                <a:latin typeface="Cambria" panose="02040503050406030204" pitchFamily="18" charset="0"/>
              </a:rPr>
              <a:t>sub </a:t>
            </a:r>
            <a:r>
              <a:rPr lang="en-US" dirty="0" smtClean="0">
                <a:latin typeface="Cambria" panose="02040503050406030204" pitchFamily="18" charset="0"/>
              </a:rPr>
              <a:t>county, </a:t>
            </a:r>
            <a:r>
              <a:rPr lang="en-US" dirty="0">
                <a:latin typeface="Cambria" panose="02040503050406030204" pitchFamily="18" charset="0"/>
              </a:rPr>
              <a:t>5 were from Ndhiwa sub county hospital hub(Ndhiwa line list).</a:t>
            </a:r>
          </a:p>
          <a:p>
            <a:pPr marL="342900" lvl="1" indent="0">
              <a:buNone/>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smtClean="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1319636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latin typeface="Cambria" panose="02040503050406030204" pitchFamily="18" charset="0"/>
              </a:rPr>
              <a:t>Objective</a:t>
            </a:r>
          </a:p>
        </p:txBody>
      </p:sp>
      <p:sp>
        <p:nvSpPr>
          <p:cNvPr id="3" name="Content Placeholder 2"/>
          <p:cNvSpPr>
            <a:spLocks noGrp="1"/>
          </p:cNvSpPr>
          <p:nvPr>
            <p:ph idx="1"/>
          </p:nvPr>
        </p:nvSpPr>
        <p:spPr>
          <a:xfrm>
            <a:off x="352874" y="1350110"/>
            <a:ext cx="6184553" cy="3417152"/>
          </a:xfrm>
        </p:spPr>
        <p:txBody>
          <a:bodyPr/>
          <a:lstStyle/>
          <a:p>
            <a:r>
              <a:rPr lang="en-US" dirty="0">
                <a:latin typeface="Cambria" panose="02040503050406030204" pitchFamily="18" charset="0"/>
              </a:rPr>
              <a:t>Study aimed at assessing influence of CME on surgical mask use among health care workers in Ndhiwa sub county hospital before and after personal protective equipment (PPE) donning and doffing procedure CME.</a:t>
            </a:r>
          </a:p>
        </p:txBody>
      </p:sp>
    </p:spTree>
    <p:extLst>
      <p:ext uri="{BB962C8B-B14F-4D97-AF65-F5344CB8AC3E}">
        <p14:creationId xmlns:p14="http://schemas.microsoft.com/office/powerpoint/2010/main" val="326784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latin typeface="Cambria" panose="02040503050406030204" pitchFamily="18" charset="0"/>
              </a:rPr>
              <a:t>Methods</a:t>
            </a:r>
          </a:p>
        </p:txBody>
      </p:sp>
      <p:sp>
        <p:nvSpPr>
          <p:cNvPr id="3" name="Content Placeholder 2"/>
          <p:cNvSpPr>
            <a:spLocks noGrp="1"/>
          </p:cNvSpPr>
          <p:nvPr>
            <p:ph idx="1"/>
          </p:nvPr>
        </p:nvSpPr>
        <p:spPr>
          <a:xfrm>
            <a:off x="336724" y="1197405"/>
            <a:ext cx="6184553" cy="3946095"/>
          </a:xfrm>
        </p:spPr>
        <p:txBody>
          <a:bodyPr>
            <a:normAutofit fontScale="92500" lnSpcReduction="10000"/>
          </a:bodyPr>
          <a:lstStyle/>
          <a:p>
            <a:pPr marL="0" indent="0">
              <a:buNone/>
            </a:pPr>
            <a:r>
              <a:rPr lang="en-US" sz="2000" b="1" dirty="0">
                <a:latin typeface="Cambria" panose="02040503050406030204" pitchFamily="18" charset="0"/>
              </a:rPr>
              <a:t>Study </a:t>
            </a:r>
            <a:r>
              <a:rPr lang="en-US" sz="2000" b="1" dirty="0" smtClean="0">
                <a:latin typeface="Cambria" panose="02040503050406030204" pitchFamily="18" charset="0"/>
              </a:rPr>
              <a:t>design</a:t>
            </a:r>
          </a:p>
          <a:p>
            <a:r>
              <a:rPr lang="en-US" sz="2000" dirty="0">
                <a:latin typeface="Cambria" panose="02040503050406030204" pitchFamily="18" charset="0"/>
              </a:rPr>
              <a:t>Non-intrusive direct observation was adopted for this study.</a:t>
            </a:r>
          </a:p>
          <a:p>
            <a:pPr marL="0" indent="0">
              <a:buNone/>
            </a:pPr>
            <a:r>
              <a:rPr lang="en-US" sz="2000" b="1" dirty="0">
                <a:latin typeface="Cambria" panose="02040503050406030204" pitchFamily="18" charset="0"/>
              </a:rPr>
              <a:t>Study Location </a:t>
            </a:r>
          </a:p>
          <a:p>
            <a:r>
              <a:rPr lang="en-US" sz="2000" dirty="0">
                <a:latin typeface="Cambria" panose="02040503050406030204" pitchFamily="18" charset="0"/>
              </a:rPr>
              <a:t>Ndhiwa is one </a:t>
            </a:r>
            <a:r>
              <a:rPr lang="en-US" sz="2000" dirty="0" smtClean="0">
                <a:latin typeface="Cambria" panose="02040503050406030204" pitchFamily="18" charset="0"/>
              </a:rPr>
              <a:t>of </a:t>
            </a:r>
            <a:r>
              <a:rPr lang="en-US" sz="2000" dirty="0">
                <a:latin typeface="Cambria" panose="02040503050406030204" pitchFamily="18" charset="0"/>
              </a:rPr>
              <a:t>the </a:t>
            </a:r>
            <a:r>
              <a:rPr lang="en-US" sz="2000" dirty="0" smtClean="0">
                <a:latin typeface="Cambria" panose="02040503050406030204" pitchFamily="18" charset="0"/>
              </a:rPr>
              <a:t>9 sub-counties </a:t>
            </a:r>
            <a:r>
              <a:rPr lang="en-US" sz="2000" dirty="0">
                <a:latin typeface="Cambria" panose="02040503050406030204" pitchFamily="18" charset="0"/>
              </a:rPr>
              <a:t>in Homa bay County </a:t>
            </a:r>
            <a:r>
              <a:rPr lang="en-US" sz="2000" dirty="0" smtClean="0">
                <a:latin typeface="Cambria" panose="02040503050406030204" pitchFamily="18" charset="0"/>
              </a:rPr>
              <a:t>located South </a:t>
            </a:r>
            <a:r>
              <a:rPr lang="en-US" sz="2000" dirty="0">
                <a:latin typeface="Cambria" panose="02040503050406030204" pitchFamily="18" charset="0"/>
              </a:rPr>
              <a:t>Western </a:t>
            </a:r>
            <a:r>
              <a:rPr lang="en-US" sz="2000" dirty="0" smtClean="0">
                <a:latin typeface="Cambria" panose="02040503050406030204" pitchFamily="18" charset="0"/>
              </a:rPr>
              <a:t>Kenya.</a:t>
            </a:r>
          </a:p>
          <a:p>
            <a:r>
              <a:rPr lang="en-US" sz="2000" dirty="0" smtClean="0">
                <a:latin typeface="Cambria" panose="02040503050406030204" pitchFamily="18" charset="0"/>
              </a:rPr>
              <a:t>Ndhiwa </a:t>
            </a:r>
            <a:r>
              <a:rPr lang="en-US" sz="2000" dirty="0">
                <a:latin typeface="Cambria" panose="02040503050406030204" pitchFamily="18" charset="0"/>
              </a:rPr>
              <a:t>sub county hospital (MFL code 13841) is located in Kanyamwa </a:t>
            </a:r>
            <a:r>
              <a:rPr lang="en-US" sz="2000" dirty="0" smtClean="0">
                <a:latin typeface="Cambria" panose="02040503050406030204" pitchFamily="18" charset="0"/>
              </a:rPr>
              <a:t>Kosewe ward.</a:t>
            </a:r>
          </a:p>
          <a:p>
            <a:r>
              <a:rPr lang="en-US" sz="2000" dirty="0" smtClean="0">
                <a:latin typeface="Cambria" panose="02040503050406030204" pitchFamily="18" charset="0"/>
              </a:rPr>
              <a:t>It </a:t>
            </a:r>
            <a:r>
              <a:rPr lang="en-US" sz="2000" dirty="0">
                <a:latin typeface="Cambria" panose="02040503050406030204" pitchFamily="18" charset="0"/>
              </a:rPr>
              <a:t>is a level four facility with a total </a:t>
            </a:r>
            <a:r>
              <a:rPr lang="en-US" sz="2000" dirty="0" smtClean="0">
                <a:latin typeface="Cambria" panose="02040503050406030204" pitchFamily="18" charset="0"/>
              </a:rPr>
              <a:t>of </a:t>
            </a:r>
            <a:r>
              <a:rPr lang="en-US" sz="2000" dirty="0">
                <a:latin typeface="Cambria" panose="02040503050406030204" pitchFamily="18" charset="0"/>
              </a:rPr>
              <a:t>130 personnel including supportive </a:t>
            </a:r>
            <a:r>
              <a:rPr lang="en-US" sz="2000" dirty="0" smtClean="0">
                <a:latin typeface="Cambria" panose="02040503050406030204" pitchFamily="18" charset="0"/>
              </a:rPr>
              <a:t>staff.</a:t>
            </a:r>
          </a:p>
          <a:p>
            <a:r>
              <a:rPr lang="en-US" sz="2000" dirty="0">
                <a:latin typeface="Cambria" panose="02040503050406030204" pitchFamily="18" charset="0"/>
              </a:rPr>
              <a:t>It has a bed capacity of 37 and offers </a:t>
            </a:r>
            <a:r>
              <a:rPr lang="en-US" sz="2000" dirty="0" smtClean="0">
                <a:latin typeface="Cambria" panose="02040503050406030204" pitchFamily="18" charset="0"/>
              </a:rPr>
              <a:t>various services including; Laboratory </a:t>
            </a:r>
            <a:r>
              <a:rPr lang="en-US" sz="2000" dirty="0">
                <a:latin typeface="Cambria" panose="02040503050406030204" pitchFamily="18" charset="0"/>
              </a:rPr>
              <a:t>Services, </a:t>
            </a:r>
            <a:r>
              <a:rPr lang="en-US" sz="2000" dirty="0" smtClean="0">
                <a:latin typeface="Cambria" panose="02040503050406030204" pitchFamily="18" charset="0"/>
              </a:rPr>
              <a:t>theater </a:t>
            </a:r>
            <a:r>
              <a:rPr lang="en-US" sz="2000" dirty="0">
                <a:latin typeface="Cambria" panose="02040503050406030204" pitchFamily="18" charset="0"/>
              </a:rPr>
              <a:t>Services</a:t>
            </a:r>
            <a:r>
              <a:rPr lang="en-US" sz="2000" dirty="0" smtClean="0">
                <a:latin typeface="Cambria" panose="02040503050406030204" pitchFamily="18" charset="0"/>
              </a:rPr>
              <a:t>, skilled </a:t>
            </a:r>
            <a:r>
              <a:rPr lang="en-US" sz="2000" dirty="0">
                <a:latin typeface="Cambria" panose="02040503050406030204" pitchFamily="18" charset="0"/>
              </a:rPr>
              <a:t>nursing (MCH, MAT), </a:t>
            </a:r>
            <a:r>
              <a:rPr lang="en-US" sz="2000" dirty="0" smtClean="0">
                <a:latin typeface="Cambria" panose="02040503050406030204" pitchFamily="18" charset="0"/>
              </a:rPr>
              <a:t>and </a:t>
            </a:r>
            <a:r>
              <a:rPr lang="en-US" sz="2000" dirty="0" smtClean="0">
                <a:latin typeface="Cambria" panose="02040503050406030204" pitchFamily="18" charset="0"/>
              </a:rPr>
              <a:t>In-Patient Services</a:t>
            </a:r>
            <a:r>
              <a:rPr lang="en-US" sz="2000" dirty="0">
                <a:latin typeface="Cambria" panose="02040503050406030204" pitchFamily="18" charset="0"/>
              </a:rPr>
              <a:t>.</a:t>
            </a:r>
            <a:endParaRPr lang="en-US" sz="2000" dirty="0" smtClean="0">
              <a:latin typeface="Cambria" panose="02040503050406030204" pitchFamily="18" charset="0"/>
            </a:endParaRPr>
          </a:p>
          <a:p>
            <a:endParaRPr lang="en-US" dirty="0" smtClean="0">
              <a:latin typeface="Cambria" panose="02040503050406030204" pitchFamily="18" charset="0"/>
            </a:endParaRPr>
          </a:p>
          <a:p>
            <a:endParaRPr lang="en-US" dirty="0">
              <a:latin typeface="Cambria" panose="02040503050406030204" pitchFamily="18" charset="0"/>
            </a:endParaRPr>
          </a:p>
        </p:txBody>
      </p:sp>
    </p:spTree>
    <p:extLst>
      <p:ext uri="{BB962C8B-B14F-4D97-AF65-F5344CB8AC3E}">
        <p14:creationId xmlns:p14="http://schemas.microsoft.com/office/powerpoint/2010/main" val="968629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latin typeface="Cambria" panose="02040503050406030204" pitchFamily="18" charset="0"/>
              </a:rPr>
              <a:t>Study Location Map</a:t>
            </a:r>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6724" y="1349374"/>
            <a:ext cx="6184553" cy="3665655"/>
          </a:xfrm>
        </p:spPr>
      </p:pic>
    </p:spTree>
    <p:extLst>
      <p:ext uri="{BB962C8B-B14F-4D97-AF65-F5344CB8AC3E}">
        <p14:creationId xmlns:p14="http://schemas.microsoft.com/office/powerpoint/2010/main" val="1963113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latin typeface="Cambria" panose="02040503050406030204" pitchFamily="18" charset="0"/>
              </a:rPr>
              <a:t>Methods</a:t>
            </a:r>
          </a:p>
        </p:txBody>
      </p:sp>
      <p:sp>
        <p:nvSpPr>
          <p:cNvPr id="3" name="Content Placeholder 2"/>
          <p:cNvSpPr>
            <a:spLocks noGrp="1"/>
          </p:cNvSpPr>
          <p:nvPr>
            <p:ph idx="1"/>
          </p:nvPr>
        </p:nvSpPr>
        <p:spPr>
          <a:xfrm>
            <a:off x="336724" y="1197405"/>
            <a:ext cx="6184553" cy="3946095"/>
          </a:xfrm>
        </p:spPr>
        <p:txBody>
          <a:bodyPr>
            <a:normAutofit lnSpcReduction="10000"/>
          </a:bodyPr>
          <a:lstStyle/>
          <a:p>
            <a:pPr marL="0" indent="0">
              <a:buNone/>
            </a:pPr>
            <a:r>
              <a:rPr lang="en-US" dirty="0" smtClean="0">
                <a:effectLst>
                  <a:outerShdw blurRad="38100" dist="38100" dir="2700000" algn="tl">
                    <a:srgbClr val="000000">
                      <a:alpha val="43137"/>
                    </a:srgbClr>
                  </a:outerShdw>
                </a:effectLst>
                <a:latin typeface="Cambria" panose="02040503050406030204" pitchFamily="18" charset="0"/>
              </a:rPr>
              <a:t>Sampling</a:t>
            </a:r>
          </a:p>
          <a:p>
            <a:r>
              <a:rPr lang="en-US" dirty="0">
                <a:latin typeface="Cambria" panose="02040503050406030204" pitchFamily="18" charset="0"/>
              </a:rPr>
              <a:t>Out of 16 (130HCWs) departments 13 were purposively selected for observation of correct mask use (covering nose and mouth</a:t>
            </a:r>
            <a:r>
              <a:rPr lang="en-US" dirty="0" smtClean="0">
                <a:latin typeface="Cambria" panose="02040503050406030204" pitchFamily="18" charset="0"/>
              </a:rPr>
              <a:t>).</a:t>
            </a:r>
          </a:p>
          <a:p>
            <a:pPr marL="0" indent="0">
              <a:buNone/>
            </a:pPr>
            <a:r>
              <a:rPr lang="en-US" dirty="0" smtClean="0">
                <a:effectLst>
                  <a:outerShdw blurRad="38100" dist="38100" dir="2700000" algn="tl">
                    <a:srgbClr val="000000">
                      <a:alpha val="43137"/>
                    </a:srgbClr>
                  </a:outerShdw>
                </a:effectLst>
                <a:latin typeface="Cambria" panose="02040503050406030204" pitchFamily="18" charset="0"/>
              </a:rPr>
              <a:t>Data Collection Tool</a:t>
            </a:r>
          </a:p>
          <a:p>
            <a:r>
              <a:rPr lang="en-US" dirty="0">
                <a:latin typeface="Cambria" panose="02040503050406030204" pitchFamily="18" charset="0"/>
              </a:rPr>
              <a:t>Three members of infection prevention and control (IPC) committee observed and recorded correct masking on the personal protective equipment compliance(undamaged surgical mask) monitoring tool</a:t>
            </a:r>
            <a:r>
              <a:rPr lang="en-US" dirty="0" smtClean="0">
                <a:latin typeface="Cambria" panose="02040503050406030204" pitchFamily="18" charset="0"/>
              </a:rPr>
              <a:t>.</a:t>
            </a:r>
          </a:p>
          <a:p>
            <a:r>
              <a:rPr lang="en-US" dirty="0">
                <a:latin typeface="Cambria" panose="02040503050406030204" pitchFamily="18" charset="0"/>
              </a:rPr>
              <a:t>Base line data was collected between 7th Monday and 8th Tuesday February 2022 for 16 hrs.</a:t>
            </a:r>
          </a:p>
          <a:p>
            <a:endParaRPr lang="en-US" dirty="0">
              <a:latin typeface="Cambria" panose="02040503050406030204" pitchFamily="18" charset="0"/>
            </a:endParaRPr>
          </a:p>
          <a:p>
            <a:endParaRPr lang="en-US" dirty="0">
              <a:effectLst>
                <a:outerShdw blurRad="38100" dist="38100" dir="2700000" algn="tl">
                  <a:srgbClr val="000000">
                    <a:alpha val="43137"/>
                  </a:srgbClr>
                </a:outerShdw>
              </a:effectLst>
              <a:latin typeface="Cambria" panose="02040503050406030204" pitchFamily="18" charset="0"/>
            </a:endParaRPr>
          </a:p>
          <a:p>
            <a:pPr marL="0" indent="0">
              <a:buNone/>
            </a:pPr>
            <a:endParaRPr lang="en-US"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3835882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latin typeface="Cambria" panose="02040503050406030204" pitchFamily="18" charset="0"/>
              </a:rPr>
              <a:t>Methods</a:t>
            </a:r>
          </a:p>
        </p:txBody>
      </p:sp>
      <p:sp>
        <p:nvSpPr>
          <p:cNvPr id="3" name="Content Placeholder 2"/>
          <p:cNvSpPr>
            <a:spLocks noGrp="1"/>
          </p:cNvSpPr>
          <p:nvPr>
            <p:ph idx="1"/>
          </p:nvPr>
        </p:nvSpPr>
        <p:spPr/>
        <p:txBody>
          <a:bodyPr>
            <a:normAutofit/>
          </a:bodyPr>
          <a:lstStyle/>
          <a:p>
            <a:r>
              <a:rPr lang="en-US" dirty="0" smtClean="0">
                <a:latin typeface="Cambria" panose="02040503050406030204" pitchFamily="18" charset="0"/>
              </a:rPr>
              <a:t>The </a:t>
            </a:r>
            <a:r>
              <a:rPr lang="en-US" dirty="0">
                <a:latin typeface="Cambria" panose="02040503050406030204" pitchFamily="18" charset="0"/>
              </a:rPr>
              <a:t>IPC CME (PPE donning &amp; doffing procedures) was conducted on 22nd /03/2022 for all departments for 1hrs. </a:t>
            </a:r>
            <a:endParaRPr lang="en-US" dirty="0" smtClean="0">
              <a:latin typeface="Cambria" panose="02040503050406030204" pitchFamily="18" charset="0"/>
            </a:endParaRPr>
          </a:p>
          <a:p>
            <a:r>
              <a:rPr lang="en-US" dirty="0">
                <a:latin typeface="Cambria" panose="02040503050406030204" pitchFamily="18" charset="0"/>
              </a:rPr>
              <a:t>The second observation was done between 28th March and 29th March 2022 for 16 hrs</a:t>
            </a:r>
            <a:r>
              <a:rPr lang="en-US" dirty="0" smtClean="0">
                <a:latin typeface="Cambria" panose="02040503050406030204" pitchFamily="18" charset="0"/>
              </a:rPr>
              <a:t>.</a:t>
            </a:r>
          </a:p>
          <a:p>
            <a:r>
              <a:rPr lang="en-US" dirty="0">
                <a:latin typeface="Cambria" panose="02040503050406030204" pitchFamily="18" charset="0"/>
              </a:rPr>
              <a:t>Observations occurred between 8am-5pm. Data was analyzed using excel and presented as </a:t>
            </a:r>
            <a:r>
              <a:rPr lang="en-US" dirty="0" smtClean="0">
                <a:latin typeface="Cambria" panose="02040503050406030204" pitchFamily="18" charset="0"/>
              </a:rPr>
              <a:t>proportions.</a:t>
            </a:r>
            <a:endParaRPr lang="en-US" dirty="0" smtClean="0">
              <a:latin typeface="Cambria" panose="02040503050406030204" pitchFamily="18" charset="0"/>
            </a:endParaRPr>
          </a:p>
          <a:p>
            <a:endParaRPr lang="en-US" dirty="0">
              <a:latin typeface="Cambria" panose="02040503050406030204" pitchFamily="18" charset="0"/>
            </a:endParaRPr>
          </a:p>
        </p:txBody>
      </p:sp>
    </p:spTree>
    <p:extLst>
      <p:ext uri="{BB962C8B-B14F-4D97-AF65-F5344CB8AC3E}">
        <p14:creationId xmlns:p14="http://schemas.microsoft.com/office/powerpoint/2010/main" val="1625463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solidFill>
                  <a:prstClr val="black"/>
                </a:solidFill>
                <a:effectLst/>
                <a:latin typeface="Cambria" panose="02040503050406030204" pitchFamily="18" charset="0"/>
              </a:rPr>
              <a:t/>
            </a:r>
            <a:br>
              <a:rPr lang="en-US" sz="2800" dirty="0" smtClean="0">
                <a:solidFill>
                  <a:prstClr val="black"/>
                </a:solidFill>
                <a:effectLst/>
                <a:latin typeface="Cambria" panose="02040503050406030204" pitchFamily="18" charset="0"/>
              </a:rPr>
            </a:br>
            <a:r>
              <a:rPr lang="en-US" sz="2800" dirty="0" smtClean="0">
                <a:solidFill>
                  <a:prstClr val="black"/>
                </a:solidFill>
                <a:effectLst>
                  <a:outerShdw blurRad="38100" dist="38100" dir="2700000" algn="tl">
                    <a:srgbClr val="000000">
                      <a:alpha val="43137"/>
                    </a:srgbClr>
                  </a:outerShdw>
                </a:effectLst>
                <a:latin typeface="Cambria" panose="02040503050406030204" pitchFamily="18" charset="0"/>
              </a:rPr>
              <a:t>Results</a:t>
            </a:r>
            <a:r>
              <a:rPr lang="en-US" sz="2800" dirty="0">
                <a:solidFill>
                  <a:prstClr val="black"/>
                </a:solidFill>
                <a:effectLst>
                  <a:outerShdw blurRad="38100" dist="38100" dir="2700000" algn="tl">
                    <a:srgbClr val="000000">
                      <a:alpha val="43137"/>
                    </a:srgbClr>
                  </a:outerShdw>
                </a:effectLst>
                <a:latin typeface="Cambria" panose="02040503050406030204" pitchFamily="18" charset="0"/>
              </a:rPr>
              <a:t/>
            </a:r>
            <a:br>
              <a:rPr lang="en-US" sz="2800" dirty="0">
                <a:solidFill>
                  <a:prstClr val="black"/>
                </a:solidFill>
                <a:effectLst>
                  <a:outerShdw blurRad="38100" dist="38100" dir="2700000" algn="tl">
                    <a:srgbClr val="000000">
                      <a:alpha val="43137"/>
                    </a:srgbClr>
                  </a:outerShdw>
                </a:effectLst>
                <a:latin typeface="Cambria" panose="02040503050406030204" pitchFamily="18" charset="0"/>
              </a:rPr>
            </a:br>
            <a:endParaRPr lang="en-US" sz="2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36724" y="1070777"/>
            <a:ext cx="6184553" cy="3696485"/>
          </a:xfrm>
        </p:spPr>
        <p:txBody>
          <a:bodyPr/>
          <a:lstStyle/>
          <a:p>
            <a:r>
              <a:rPr lang="en-US" sz="1800" dirty="0">
                <a:latin typeface="Cambria" panose="02040503050406030204" pitchFamily="18" charset="0"/>
              </a:rPr>
              <a:t>At baseline, 60/130 (46%) HCWs were observed and only 16/60 (27%) of those observed </a:t>
            </a:r>
            <a:r>
              <a:rPr lang="en-US" sz="1800" dirty="0" smtClean="0">
                <a:latin typeface="Cambria" panose="02040503050406030204" pitchFamily="18" charset="0"/>
              </a:rPr>
              <a:t>masked </a:t>
            </a:r>
            <a:r>
              <a:rPr lang="en-US" sz="1800" dirty="0">
                <a:latin typeface="Cambria" panose="02040503050406030204" pitchFamily="18" charset="0"/>
              </a:rPr>
              <a:t>correctly</a:t>
            </a:r>
            <a:r>
              <a:rPr lang="en-US" sz="1800" dirty="0" smtClean="0">
                <a:latin typeface="Cambria" panose="02040503050406030204" pitchFamily="18" charset="0"/>
              </a:rPr>
              <a:t>. All supportive </a:t>
            </a:r>
            <a:r>
              <a:rPr lang="en-US" sz="1800" dirty="0">
                <a:latin typeface="Cambria" panose="02040503050406030204" pitchFamily="18" charset="0"/>
              </a:rPr>
              <a:t>staff 0/10 (0</a:t>
            </a:r>
            <a:r>
              <a:rPr lang="en-US" sz="1800" dirty="0" smtClean="0">
                <a:latin typeface="Cambria" panose="02040503050406030204" pitchFamily="18" charset="0"/>
              </a:rPr>
              <a:t>%) did not mask.</a:t>
            </a:r>
            <a:endParaRPr lang="en-US" sz="1800" dirty="0">
              <a:latin typeface="Cambria" panose="02040503050406030204" pitchFamily="18" charset="0"/>
            </a:endParaRPr>
          </a:p>
          <a:p>
            <a:endParaRPr lang="en-US" dirty="0">
              <a:latin typeface="Cambria" panose="0204050305040603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287581470"/>
              </p:ext>
            </p:extLst>
          </p:nvPr>
        </p:nvGraphicFramePr>
        <p:xfrm>
          <a:off x="69491" y="1960930"/>
          <a:ext cx="6719018" cy="3054101"/>
        </p:xfrm>
        <a:graphic>
          <a:graphicData uri="http://schemas.openxmlformats.org/drawingml/2006/table">
            <a:tbl>
              <a:tblPr firstRow="1" bandRow="1">
                <a:tableStyleId>{5C22544A-7EE6-4342-B048-85BDC9FD1C3A}</a:tableStyleId>
              </a:tblPr>
              <a:tblGrid>
                <a:gridCol w="458114"/>
                <a:gridCol w="2137870"/>
                <a:gridCol w="1374345"/>
                <a:gridCol w="458115"/>
                <a:gridCol w="2290574"/>
              </a:tblGrid>
              <a:tr h="452507">
                <a:tc>
                  <a:txBody>
                    <a:bodyPr/>
                    <a:lstStyle/>
                    <a:p>
                      <a:pPr algn="ctr"/>
                      <a:r>
                        <a:rPr lang="en-US" sz="1100" dirty="0" smtClean="0">
                          <a:latin typeface="Cambria" panose="02040503050406030204" pitchFamily="18" charset="0"/>
                        </a:rPr>
                        <a:t>No.</a:t>
                      </a:r>
                      <a:endParaRPr lang="en-US" sz="1100" dirty="0">
                        <a:latin typeface="Cambria" panose="02040503050406030204" pitchFamily="18" charset="0"/>
                      </a:endParaRPr>
                    </a:p>
                  </a:txBody>
                  <a:tcPr/>
                </a:tc>
                <a:tc>
                  <a:txBody>
                    <a:bodyPr/>
                    <a:lstStyle/>
                    <a:p>
                      <a:pPr algn="ctr"/>
                      <a:r>
                        <a:rPr lang="en-US" sz="1100" dirty="0" smtClean="0">
                          <a:latin typeface="Cambria" panose="02040503050406030204" pitchFamily="18" charset="0"/>
                        </a:rPr>
                        <a:t>Departments with Correct Masking</a:t>
                      </a:r>
                      <a:endParaRPr lang="en-US" sz="1100" dirty="0">
                        <a:latin typeface="Cambria" panose="02040503050406030204" pitchFamily="18" charset="0"/>
                      </a:endParaRPr>
                    </a:p>
                  </a:txBody>
                  <a:tcPr/>
                </a:tc>
                <a:tc>
                  <a:txBody>
                    <a:bodyPr/>
                    <a:lstStyle/>
                    <a:p>
                      <a:pPr algn="ctr"/>
                      <a:r>
                        <a:rPr lang="en-US" sz="1100" dirty="0" smtClean="0">
                          <a:latin typeface="Cambria" panose="02040503050406030204" pitchFamily="18" charset="0"/>
                        </a:rPr>
                        <a:t>% of HCWs that masked</a:t>
                      </a:r>
                      <a:r>
                        <a:rPr lang="en-US" sz="1100" baseline="0" dirty="0" smtClean="0">
                          <a:latin typeface="Cambria" panose="02040503050406030204" pitchFamily="18" charset="0"/>
                        </a:rPr>
                        <a:t> </a:t>
                      </a:r>
                      <a:r>
                        <a:rPr lang="en-US" sz="1100" dirty="0" smtClean="0">
                          <a:latin typeface="Cambria" panose="02040503050406030204" pitchFamily="18" charset="0"/>
                        </a:rPr>
                        <a:t>correctly</a:t>
                      </a:r>
                    </a:p>
                  </a:txBody>
                  <a:tcPr/>
                </a:tc>
                <a:tc>
                  <a:txBody>
                    <a:bodyPr/>
                    <a:lstStyle/>
                    <a:p>
                      <a:pPr algn="ctr"/>
                      <a:r>
                        <a:rPr lang="en-US" sz="1100" dirty="0" smtClean="0">
                          <a:latin typeface="Cambria" panose="02040503050406030204" pitchFamily="18" charset="0"/>
                        </a:rPr>
                        <a:t>No.</a:t>
                      </a:r>
                      <a:endParaRPr lang="en-US" sz="1100" dirty="0">
                        <a:latin typeface="Cambria" panose="02040503050406030204" pitchFamily="18" charset="0"/>
                      </a:endParaRPr>
                    </a:p>
                  </a:txBody>
                  <a:tcPr/>
                </a:tc>
                <a:tc>
                  <a:txBody>
                    <a:bodyPr/>
                    <a:lstStyle/>
                    <a:p>
                      <a:pPr algn="ctr"/>
                      <a:r>
                        <a:rPr lang="en-US" sz="1100" dirty="0" smtClean="0">
                          <a:latin typeface="Cambria" panose="02040503050406030204" pitchFamily="18" charset="0"/>
                        </a:rPr>
                        <a:t>Departments with no Masking</a:t>
                      </a:r>
                      <a:endParaRPr lang="en-US" sz="1100" dirty="0">
                        <a:latin typeface="Cambria" panose="02040503050406030204" pitchFamily="18" charset="0"/>
                      </a:endParaRPr>
                    </a:p>
                  </a:txBody>
                  <a:tcPr/>
                </a:tc>
              </a:tr>
              <a:tr h="266657">
                <a:tc>
                  <a:txBody>
                    <a:bodyPr/>
                    <a:lstStyle/>
                    <a:p>
                      <a:pPr algn="ctr"/>
                      <a:r>
                        <a:rPr lang="en-US" sz="1050" dirty="0" smtClean="0">
                          <a:latin typeface="Cambria" panose="02040503050406030204" pitchFamily="18" charset="0"/>
                        </a:rPr>
                        <a:t>1.</a:t>
                      </a:r>
                      <a:endParaRPr lang="en-US" sz="1050" dirty="0">
                        <a:latin typeface="Cambria" panose="02040503050406030204" pitchFamily="18" charset="0"/>
                      </a:endParaRPr>
                    </a:p>
                  </a:txBody>
                  <a:tcPr/>
                </a:tc>
                <a:tc>
                  <a:txBody>
                    <a:bodyPr/>
                    <a:lstStyle/>
                    <a:p>
                      <a:pPr algn="ctr"/>
                      <a:r>
                        <a:rPr lang="en-US" sz="1050" dirty="0" smtClean="0">
                          <a:latin typeface="Cambria" panose="02040503050406030204" pitchFamily="18" charset="0"/>
                        </a:rPr>
                        <a:t>TB Clinic</a:t>
                      </a:r>
                      <a:endParaRPr lang="en-US" sz="1050" dirty="0">
                        <a:latin typeface="Cambria" panose="02040503050406030204" pitchFamily="18" charset="0"/>
                      </a:endParaRPr>
                    </a:p>
                  </a:txBody>
                  <a:tcPr/>
                </a:tc>
                <a:tc>
                  <a:txBody>
                    <a:bodyPr/>
                    <a:lstStyle/>
                    <a:p>
                      <a:pPr algn="ctr"/>
                      <a:r>
                        <a:rPr lang="en-US" sz="1050" dirty="0" smtClean="0">
                          <a:latin typeface="Cambria" panose="02040503050406030204" pitchFamily="18" charset="0"/>
                        </a:rPr>
                        <a:t>1/1(100%) </a:t>
                      </a:r>
                    </a:p>
                  </a:txBody>
                  <a:tcPr/>
                </a:tc>
                <a:tc>
                  <a:txBody>
                    <a:bodyPr/>
                    <a:lstStyle/>
                    <a:p>
                      <a:pPr algn="ctr"/>
                      <a:r>
                        <a:rPr lang="en-US" sz="1050" dirty="0" smtClean="0">
                          <a:latin typeface="Cambria" panose="02040503050406030204" pitchFamily="18" charset="0"/>
                        </a:rPr>
                        <a:t>1.</a:t>
                      </a:r>
                      <a:endParaRPr lang="en-US" sz="1050" dirty="0">
                        <a:latin typeface="Cambria" panose="02040503050406030204" pitchFamily="18" charset="0"/>
                      </a:endParaRPr>
                    </a:p>
                  </a:txBody>
                  <a:tcPr/>
                </a:tc>
                <a:tc>
                  <a:txBody>
                    <a:bodyPr/>
                    <a:lstStyle/>
                    <a:p>
                      <a:pPr algn="ctr"/>
                      <a:r>
                        <a:rPr lang="en-US" sz="1050" dirty="0" smtClean="0">
                          <a:latin typeface="Cambria" panose="02040503050406030204" pitchFamily="18" charset="0"/>
                        </a:rPr>
                        <a:t>Customer care                         0/1(0%)</a:t>
                      </a:r>
                      <a:endParaRPr lang="en-US" sz="1050" dirty="0">
                        <a:latin typeface="Cambria" panose="02040503050406030204" pitchFamily="18" charset="0"/>
                      </a:endParaRPr>
                    </a:p>
                  </a:txBody>
                  <a:tcPr/>
                </a:tc>
              </a:tr>
              <a:tr h="264695">
                <a:tc>
                  <a:txBody>
                    <a:bodyPr/>
                    <a:lstStyle/>
                    <a:p>
                      <a:pPr algn="ctr"/>
                      <a:r>
                        <a:rPr lang="en-US" sz="1050" dirty="0" smtClean="0">
                          <a:latin typeface="Cambria" panose="02040503050406030204" pitchFamily="18" charset="0"/>
                        </a:rPr>
                        <a:t>2.</a:t>
                      </a:r>
                      <a:endParaRPr lang="en-US" sz="1050" dirty="0">
                        <a:latin typeface="Cambria" panose="02040503050406030204" pitchFamily="18" charset="0"/>
                      </a:endParaRPr>
                    </a:p>
                  </a:txBody>
                  <a:tcPr/>
                </a:tc>
                <a:tc>
                  <a:txBody>
                    <a:bodyPr/>
                    <a:lstStyle/>
                    <a:p>
                      <a:pPr algn="ctr"/>
                      <a:r>
                        <a:rPr lang="en-US" sz="1050" dirty="0" smtClean="0">
                          <a:latin typeface="Cambria" panose="02040503050406030204" pitchFamily="18" charset="0"/>
                        </a:rPr>
                        <a:t>Out Patient Department (OPD)</a:t>
                      </a:r>
                      <a:endParaRPr lang="en-US" sz="1050" dirty="0">
                        <a:latin typeface="Cambria" panose="02040503050406030204" pitchFamily="18" charset="0"/>
                      </a:endParaRPr>
                    </a:p>
                  </a:txBody>
                  <a:tcPr/>
                </a:tc>
                <a:tc>
                  <a:txBody>
                    <a:bodyPr/>
                    <a:lstStyle/>
                    <a:p>
                      <a:pPr algn="ctr"/>
                      <a:r>
                        <a:rPr lang="en-US" sz="1050" dirty="0" smtClean="0">
                          <a:latin typeface="Cambria" panose="02040503050406030204" pitchFamily="18" charset="0"/>
                        </a:rPr>
                        <a:t>2/3(66%)</a:t>
                      </a:r>
                    </a:p>
                  </a:txBody>
                  <a:tcPr/>
                </a:tc>
                <a:tc>
                  <a:txBody>
                    <a:bodyPr/>
                    <a:lstStyle/>
                    <a:p>
                      <a:pPr algn="ctr"/>
                      <a:r>
                        <a:rPr lang="en-US" sz="1050" dirty="0" smtClean="0">
                          <a:latin typeface="Cambria" panose="02040503050406030204" pitchFamily="18" charset="0"/>
                        </a:rPr>
                        <a:t>2.</a:t>
                      </a:r>
                      <a:endParaRPr lang="en-US" sz="1050" dirty="0">
                        <a:latin typeface="Cambria" panose="02040503050406030204" pitchFamily="18" charset="0"/>
                      </a:endParaRPr>
                    </a:p>
                  </a:txBody>
                  <a:tcPr/>
                </a:tc>
                <a:tc>
                  <a:txBody>
                    <a:bodyPr/>
                    <a:lstStyle/>
                    <a:p>
                      <a:pPr algn="ctr"/>
                      <a:r>
                        <a:rPr lang="en-US" sz="1050" dirty="0" smtClean="0">
                          <a:latin typeface="Cambria" panose="02040503050406030204" pitchFamily="18" charset="0"/>
                        </a:rPr>
                        <a:t>HIV Testing Services room 0/1(0%)</a:t>
                      </a:r>
                      <a:endParaRPr lang="en-US" sz="1050" dirty="0">
                        <a:latin typeface="Cambria" panose="02040503050406030204" pitchFamily="18" charset="0"/>
                      </a:endParaRPr>
                    </a:p>
                  </a:txBody>
                  <a:tcPr/>
                </a:tc>
              </a:tr>
              <a:tr h="266657">
                <a:tc>
                  <a:txBody>
                    <a:bodyPr/>
                    <a:lstStyle/>
                    <a:p>
                      <a:pPr algn="ctr"/>
                      <a:r>
                        <a:rPr lang="en-US" sz="1050" dirty="0" smtClean="0">
                          <a:latin typeface="Cambria" panose="02040503050406030204" pitchFamily="18" charset="0"/>
                        </a:rPr>
                        <a:t>3.</a:t>
                      </a:r>
                      <a:endParaRPr lang="en-US" sz="1050" dirty="0">
                        <a:latin typeface="Cambria" panose="02040503050406030204" pitchFamily="18" charset="0"/>
                      </a:endParaRPr>
                    </a:p>
                  </a:txBody>
                  <a:tcPr/>
                </a:tc>
                <a:tc>
                  <a:txBody>
                    <a:bodyPr/>
                    <a:lstStyle/>
                    <a:p>
                      <a:pPr algn="ctr"/>
                      <a:r>
                        <a:rPr lang="en-US" sz="1050" dirty="0" smtClean="0">
                          <a:latin typeface="Cambria" panose="02040503050406030204" pitchFamily="18" charset="0"/>
                        </a:rPr>
                        <a:t>Laboratory</a:t>
                      </a:r>
                      <a:endParaRPr lang="en-US" sz="1050" dirty="0">
                        <a:latin typeface="Cambria" panose="02040503050406030204" pitchFamily="18" charset="0"/>
                      </a:endParaRPr>
                    </a:p>
                  </a:txBody>
                  <a:tcPr/>
                </a:tc>
                <a:tc>
                  <a:txBody>
                    <a:bodyPr/>
                    <a:lstStyle/>
                    <a:p>
                      <a:pPr algn="ctr"/>
                      <a:r>
                        <a:rPr lang="en-US" sz="1050" dirty="0" smtClean="0">
                          <a:latin typeface="Cambria" panose="02040503050406030204" pitchFamily="18" charset="0"/>
                        </a:rPr>
                        <a:t>2/4 (50%) </a:t>
                      </a:r>
                      <a:endParaRPr lang="en-US" sz="1050" dirty="0">
                        <a:latin typeface="Cambria" panose="02040503050406030204" pitchFamily="18" charset="0"/>
                      </a:endParaRPr>
                    </a:p>
                  </a:txBody>
                  <a:tcPr/>
                </a:tc>
                <a:tc>
                  <a:txBody>
                    <a:bodyPr/>
                    <a:lstStyle/>
                    <a:p>
                      <a:pPr algn="ctr"/>
                      <a:r>
                        <a:rPr lang="en-US" sz="1050" dirty="0" smtClean="0">
                          <a:latin typeface="Cambria" panose="02040503050406030204" pitchFamily="18" charset="0"/>
                        </a:rPr>
                        <a:t>3.</a:t>
                      </a:r>
                      <a:endParaRPr lang="en-US" sz="1050" dirty="0">
                        <a:latin typeface="Cambria" panose="02040503050406030204" pitchFamily="18" charset="0"/>
                      </a:endParaRPr>
                    </a:p>
                  </a:txBody>
                  <a:tcPr/>
                </a:tc>
                <a:tc>
                  <a:txBody>
                    <a:bodyPr/>
                    <a:lstStyle/>
                    <a:p>
                      <a:pPr algn="ctr"/>
                      <a:r>
                        <a:rPr lang="en-US" sz="1050" dirty="0" smtClean="0">
                          <a:latin typeface="Cambria" panose="02040503050406030204" pitchFamily="18" charset="0"/>
                        </a:rPr>
                        <a:t>Pharmacy                                  0/4(0%)</a:t>
                      </a:r>
                      <a:endParaRPr lang="en-US" sz="1050" dirty="0">
                        <a:latin typeface="Cambria" panose="02040503050406030204" pitchFamily="18" charset="0"/>
                      </a:endParaRPr>
                    </a:p>
                  </a:txBody>
                  <a:tcPr/>
                </a:tc>
              </a:tr>
              <a:tr h="266657">
                <a:tc>
                  <a:txBody>
                    <a:bodyPr/>
                    <a:lstStyle/>
                    <a:p>
                      <a:pPr algn="ctr"/>
                      <a:r>
                        <a:rPr lang="en-US" sz="1050" dirty="0" smtClean="0">
                          <a:latin typeface="Cambria" panose="02040503050406030204" pitchFamily="18" charset="0"/>
                        </a:rPr>
                        <a:t>4.</a:t>
                      </a:r>
                      <a:endParaRPr lang="en-US" sz="1050" dirty="0">
                        <a:latin typeface="Cambria" panose="02040503050406030204" pitchFamily="18" charset="0"/>
                      </a:endParaRPr>
                    </a:p>
                  </a:txBody>
                  <a:tcPr/>
                </a:tc>
                <a:tc>
                  <a:txBody>
                    <a:bodyPr/>
                    <a:lstStyle/>
                    <a:p>
                      <a:pPr algn="ctr"/>
                      <a:r>
                        <a:rPr lang="en-US" sz="1050" dirty="0" smtClean="0">
                          <a:latin typeface="Cambria" panose="02040503050406030204" pitchFamily="18" charset="0"/>
                        </a:rPr>
                        <a:t>In Patient Department (IPD)</a:t>
                      </a:r>
                      <a:endParaRPr lang="en-US" sz="1050" dirty="0">
                        <a:latin typeface="Cambria" panose="02040503050406030204" pitchFamily="18" charset="0"/>
                      </a:endParaRPr>
                    </a:p>
                  </a:txBody>
                  <a:tcPr/>
                </a:tc>
                <a:tc>
                  <a:txBody>
                    <a:bodyPr/>
                    <a:lstStyle/>
                    <a:p>
                      <a:pPr algn="ctr"/>
                      <a:r>
                        <a:rPr lang="en-US" sz="1050" dirty="0" smtClean="0">
                          <a:latin typeface="Cambria" panose="02040503050406030204" pitchFamily="18" charset="0"/>
                        </a:rPr>
                        <a:t>2/6 (33%)</a:t>
                      </a:r>
                    </a:p>
                  </a:txBody>
                  <a:tcPr/>
                </a:tc>
                <a:tc>
                  <a:txBody>
                    <a:bodyPr/>
                    <a:lstStyle/>
                    <a:p>
                      <a:pPr algn="ctr"/>
                      <a:r>
                        <a:rPr lang="en-US" sz="1050" dirty="0" smtClean="0">
                          <a:latin typeface="Cambria" panose="02040503050406030204" pitchFamily="18" charset="0"/>
                        </a:rPr>
                        <a:t>4.</a:t>
                      </a:r>
                      <a:endParaRPr lang="en-US" sz="1050" dirty="0">
                        <a:latin typeface="Cambria" panose="02040503050406030204" pitchFamily="18" charset="0"/>
                      </a:endParaRPr>
                    </a:p>
                  </a:txBody>
                  <a:tcPr/>
                </a:tc>
                <a:tc>
                  <a:txBody>
                    <a:bodyPr/>
                    <a:lstStyle/>
                    <a:p>
                      <a:pPr algn="ctr"/>
                      <a:r>
                        <a:rPr lang="en-US" sz="1050" dirty="0" smtClean="0">
                          <a:latin typeface="Cambria" panose="02040503050406030204" pitchFamily="18" charset="0"/>
                        </a:rPr>
                        <a:t>Revenue                                      0/1(0%) </a:t>
                      </a:r>
                      <a:endParaRPr lang="en-US" sz="1050" dirty="0">
                        <a:latin typeface="Cambria" panose="02040503050406030204" pitchFamily="18" charset="0"/>
                      </a:endParaRPr>
                    </a:p>
                  </a:txBody>
                  <a:tcPr/>
                </a:tc>
              </a:tr>
              <a:tr h="266657">
                <a:tc>
                  <a:txBody>
                    <a:bodyPr/>
                    <a:lstStyle/>
                    <a:p>
                      <a:pPr algn="ctr"/>
                      <a:r>
                        <a:rPr lang="en-US" sz="1050" dirty="0" smtClean="0">
                          <a:latin typeface="Cambria" panose="02040503050406030204" pitchFamily="18" charset="0"/>
                        </a:rPr>
                        <a:t>5.</a:t>
                      </a:r>
                      <a:endParaRPr lang="en-US" sz="1050" dirty="0">
                        <a:latin typeface="Cambria" panose="02040503050406030204" pitchFamily="18" charset="0"/>
                      </a:endParaRPr>
                    </a:p>
                  </a:txBody>
                  <a:tcPr/>
                </a:tc>
                <a:tc>
                  <a:txBody>
                    <a:bodyPr/>
                    <a:lstStyle/>
                    <a:p>
                      <a:pPr algn="ctr"/>
                      <a:r>
                        <a:rPr lang="en-US" sz="1050" dirty="0" smtClean="0">
                          <a:latin typeface="Cambria" panose="02040503050406030204" pitchFamily="18" charset="0"/>
                        </a:rPr>
                        <a:t>Maternity (MAT)</a:t>
                      </a:r>
                      <a:endParaRPr lang="en-US" sz="1050" dirty="0">
                        <a:latin typeface="Cambria" panose="02040503050406030204" pitchFamily="18" charset="0"/>
                      </a:endParaRPr>
                    </a:p>
                  </a:txBody>
                  <a:tcPr/>
                </a:tc>
                <a:tc>
                  <a:txBody>
                    <a:bodyPr/>
                    <a:lstStyle/>
                    <a:p>
                      <a:pPr algn="ctr"/>
                      <a:r>
                        <a:rPr lang="en-US" sz="1050" dirty="0" smtClean="0">
                          <a:latin typeface="Cambria" panose="02040503050406030204" pitchFamily="18" charset="0"/>
                        </a:rPr>
                        <a:t>1/5 (20%)</a:t>
                      </a:r>
                    </a:p>
                  </a:txBody>
                  <a:tcPr/>
                </a:tc>
                <a:tc>
                  <a:txBody>
                    <a:bodyPr/>
                    <a:lstStyle/>
                    <a:p>
                      <a:pPr algn="ctr"/>
                      <a:endParaRPr lang="en-US" sz="1050" dirty="0">
                        <a:latin typeface="Cambria" panose="02040503050406030204" pitchFamily="18" charset="0"/>
                      </a:endParaRPr>
                    </a:p>
                  </a:txBody>
                  <a:tcPr/>
                </a:tc>
                <a:tc>
                  <a:txBody>
                    <a:bodyPr/>
                    <a:lstStyle/>
                    <a:p>
                      <a:pPr algn="ctr"/>
                      <a:endParaRPr lang="en-US" sz="1050" dirty="0">
                        <a:latin typeface="Cambria" panose="02040503050406030204" pitchFamily="18" charset="0"/>
                      </a:endParaRPr>
                    </a:p>
                  </a:txBody>
                  <a:tcPr/>
                </a:tc>
              </a:tr>
              <a:tr h="266657">
                <a:tc>
                  <a:txBody>
                    <a:bodyPr/>
                    <a:lstStyle/>
                    <a:p>
                      <a:pPr algn="ctr"/>
                      <a:r>
                        <a:rPr lang="en-US" sz="1050" dirty="0" smtClean="0">
                          <a:latin typeface="Cambria" panose="02040503050406030204" pitchFamily="18" charset="0"/>
                        </a:rPr>
                        <a:t>6.</a:t>
                      </a:r>
                      <a:endParaRPr lang="en-US" sz="1050" dirty="0">
                        <a:latin typeface="Cambria" panose="02040503050406030204" pitchFamily="18" charset="0"/>
                      </a:endParaRPr>
                    </a:p>
                  </a:txBody>
                  <a:tcPr/>
                </a:tc>
                <a:tc>
                  <a:txBody>
                    <a:bodyPr/>
                    <a:lstStyle/>
                    <a:p>
                      <a:pPr algn="ctr"/>
                      <a:r>
                        <a:rPr lang="en-US" sz="1050" dirty="0" smtClean="0">
                          <a:latin typeface="Cambria" panose="02040503050406030204" pitchFamily="18" charset="0"/>
                        </a:rPr>
                        <a:t>Mother Child Clinic (MCH)</a:t>
                      </a:r>
                      <a:endParaRPr lang="en-US" sz="1050" dirty="0">
                        <a:latin typeface="Cambria" panose="02040503050406030204" pitchFamily="18" charset="0"/>
                      </a:endParaRPr>
                    </a:p>
                  </a:txBody>
                  <a:tcPr/>
                </a:tc>
                <a:tc>
                  <a:txBody>
                    <a:bodyPr/>
                    <a:lstStyle/>
                    <a:p>
                      <a:pPr algn="ctr"/>
                      <a:r>
                        <a:rPr lang="en-US" sz="1050" dirty="0" smtClean="0">
                          <a:latin typeface="Cambria" panose="02040503050406030204" pitchFamily="18" charset="0"/>
                        </a:rPr>
                        <a:t>3/6 (50%) </a:t>
                      </a:r>
                    </a:p>
                  </a:txBody>
                  <a:tcPr/>
                </a:tc>
                <a:tc>
                  <a:txBody>
                    <a:bodyPr/>
                    <a:lstStyle/>
                    <a:p>
                      <a:pPr algn="ctr"/>
                      <a:endParaRPr lang="en-US" sz="1050" dirty="0">
                        <a:latin typeface="Cambria" panose="02040503050406030204" pitchFamily="18" charset="0"/>
                      </a:endParaRPr>
                    </a:p>
                  </a:txBody>
                  <a:tcPr/>
                </a:tc>
                <a:tc>
                  <a:txBody>
                    <a:bodyPr/>
                    <a:lstStyle/>
                    <a:p>
                      <a:pPr algn="ctr"/>
                      <a:endParaRPr lang="en-US" sz="1050" dirty="0">
                        <a:latin typeface="Cambria" panose="02040503050406030204" pitchFamily="18" charset="0"/>
                      </a:endParaRPr>
                    </a:p>
                  </a:txBody>
                  <a:tcPr/>
                </a:tc>
              </a:tr>
              <a:tr h="266657">
                <a:tc>
                  <a:txBody>
                    <a:bodyPr/>
                    <a:lstStyle/>
                    <a:p>
                      <a:pPr algn="ctr"/>
                      <a:r>
                        <a:rPr lang="en-US" sz="1050" dirty="0" smtClean="0">
                          <a:latin typeface="Cambria" panose="02040503050406030204" pitchFamily="18" charset="0"/>
                        </a:rPr>
                        <a:t>7.</a:t>
                      </a:r>
                      <a:endParaRPr lang="en-US" sz="1050" dirty="0">
                        <a:latin typeface="Cambria" panose="02040503050406030204" pitchFamily="18" charset="0"/>
                      </a:endParaRPr>
                    </a:p>
                  </a:txBody>
                  <a:tcPr/>
                </a:tc>
                <a:tc>
                  <a:txBody>
                    <a:bodyPr/>
                    <a:lstStyle/>
                    <a:p>
                      <a:pPr algn="ctr"/>
                      <a:r>
                        <a:rPr lang="en-US" sz="1050" dirty="0" smtClean="0">
                          <a:latin typeface="Cambria" panose="02040503050406030204" pitchFamily="18" charset="0"/>
                        </a:rPr>
                        <a:t>Nutrition</a:t>
                      </a:r>
                      <a:endParaRPr lang="en-US" sz="1050" dirty="0">
                        <a:latin typeface="Cambria" panose="02040503050406030204" pitchFamily="18" charset="0"/>
                      </a:endParaRPr>
                    </a:p>
                  </a:txBody>
                  <a:tcPr/>
                </a:tc>
                <a:tc>
                  <a:txBody>
                    <a:bodyPr/>
                    <a:lstStyle/>
                    <a:p>
                      <a:pPr algn="ctr"/>
                      <a:r>
                        <a:rPr lang="en-US" sz="1050" dirty="0" smtClean="0">
                          <a:latin typeface="Cambria" panose="02040503050406030204" pitchFamily="18" charset="0"/>
                        </a:rPr>
                        <a:t>1/2 (50%) </a:t>
                      </a:r>
                      <a:endParaRPr lang="en-US" sz="1050" dirty="0">
                        <a:latin typeface="Cambria" panose="02040503050406030204" pitchFamily="18" charset="0"/>
                      </a:endParaRPr>
                    </a:p>
                  </a:txBody>
                  <a:tcPr/>
                </a:tc>
                <a:tc>
                  <a:txBody>
                    <a:bodyPr/>
                    <a:lstStyle/>
                    <a:p>
                      <a:pPr algn="ctr"/>
                      <a:endParaRPr lang="en-US" sz="1050" dirty="0">
                        <a:latin typeface="Cambria" panose="02040503050406030204" pitchFamily="18" charset="0"/>
                      </a:endParaRPr>
                    </a:p>
                  </a:txBody>
                  <a:tcPr/>
                </a:tc>
                <a:tc>
                  <a:txBody>
                    <a:bodyPr/>
                    <a:lstStyle/>
                    <a:p>
                      <a:pPr algn="ctr"/>
                      <a:endParaRPr lang="en-US" sz="1050" dirty="0">
                        <a:latin typeface="Cambria" panose="02040503050406030204" pitchFamily="18" charset="0"/>
                      </a:endParaRPr>
                    </a:p>
                  </a:txBody>
                  <a:tcPr/>
                </a:tc>
              </a:tr>
              <a:tr h="433137">
                <a:tc>
                  <a:txBody>
                    <a:bodyPr/>
                    <a:lstStyle/>
                    <a:p>
                      <a:pPr algn="ctr"/>
                      <a:r>
                        <a:rPr lang="en-US" sz="1050" dirty="0" smtClean="0">
                          <a:latin typeface="Cambria" panose="02040503050406030204" pitchFamily="18" charset="0"/>
                        </a:rPr>
                        <a:t>8.</a:t>
                      </a:r>
                      <a:endParaRPr lang="en-US" sz="1050" dirty="0">
                        <a:latin typeface="Cambria" panose="02040503050406030204" pitchFamily="18" charset="0"/>
                      </a:endParaRPr>
                    </a:p>
                  </a:txBody>
                  <a:tcPr/>
                </a:tc>
                <a:tc>
                  <a:txBody>
                    <a:bodyPr/>
                    <a:lstStyle/>
                    <a:p>
                      <a:pPr algn="ctr"/>
                      <a:r>
                        <a:rPr lang="en-US" sz="1050" dirty="0" smtClean="0">
                          <a:latin typeface="Cambria" panose="02040503050406030204" pitchFamily="18" charset="0"/>
                        </a:rPr>
                        <a:t>Health Records Information Office (HRIO)</a:t>
                      </a:r>
                      <a:endParaRPr lang="en-US" sz="1050" dirty="0">
                        <a:latin typeface="Cambria" panose="02040503050406030204" pitchFamily="18" charset="0"/>
                      </a:endParaRPr>
                    </a:p>
                  </a:txBody>
                  <a:tcPr/>
                </a:tc>
                <a:tc>
                  <a:txBody>
                    <a:bodyPr/>
                    <a:lstStyle/>
                    <a:p>
                      <a:pPr algn="ctr"/>
                      <a:r>
                        <a:rPr lang="en-US" sz="1050" dirty="0" smtClean="0">
                          <a:latin typeface="Cambria" panose="02040503050406030204" pitchFamily="18" charset="0"/>
                        </a:rPr>
                        <a:t>1/3 (33%) </a:t>
                      </a:r>
                      <a:endParaRPr lang="en-US" sz="1050" dirty="0">
                        <a:latin typeface="Cambria" panose="02040503050406030204" pitchFamily="18" charset="0"/>
                      </a:endParaRPr>
                    </a:p>
                  </a:txBody>
                  <a:tcPr/>
                </a:tc>
                <a:tc>
                  <a:txBody>
                    <a:bodyPr/>
                    <a:lstStyle/>
                    <a:p>
                      <a:pPr algn="ctr"/>
                      <a:endParaRPr lang="en-US" sz="1050" dirty="0">
                        <a:latin typeface="Cambria" panose="02040503050406030204" pitchFamily="18" charset="0"/>
                      </a:endParaRPr>
                    </a:p>
                  </a:txBody>
                  <a:tcPr/>
                </a:tc>
                <a:tc>
                  <a:txBody>
                    <a:bodyPr/>
                    <a:lstStyle/>
                    <a:p>
                      <a:pPr algn="ctr"/>
                      <a:endParaRPr lang="en-US" sz="1050" dirty="0">
                        <a:latin typeface="Cambria" panose="02040503050406030204" pitchFamily="18" charset="0"/>
                      </a:endParaRPr>
                    </a:p>
                  </a:txBody>
                  <a:tcPr/>
                </a:tc>
              </a:tr>
              <a:tr h="303820">
                <a:tc>
                  <a:txBody>
                    <a:bodyPr/>
                    <a:lstStyle/>
                    <a:p>
                      <a:pPr algn="ctr"/>
                      <a:r>
                        <a:rPr lang="en-US" sz="1050" dirty="0" smtClean="0">
                          <a:latin typeface="Cambria" panose="02040503050406030204" pitchFamily="18" charset="0"/>
                        </a:rPr>
                        <a:t>9.</a:t>
                      </a:r>
                      <a:endParaRPr lang="en-US" sz="1050" dirty="0">
                        <a:latin typeface="Cambria" panose="02040503050406030204" pitchFamily="18" charset="0"/>
                      </a:endParaRPr>
                    </a:p>
                  </a:txBody>
                  <a:tcPr/>
                </a:tc>
                <a:tc>
                  <a:txBody>
                    <a:bodyPr/>
                    <a:lstStyle/>
                    <a:p>
                      <a:pPr algn="ctr"/>
                      <a:r>
                        <a:rPr lang="en-US" sz="1050" dirty="0" smtClean="0">
                          <a:latin typeface="Cambria" panose="02040503050406030204" pitchFamily="18" charset="0"/>
                        </a:rPr>
                        <a:t>Comprehensive Care Center (CCC) </a:t>
                      </a:r>
                    </a:p>
                  </a:txBody>
                  <a:tcPr/>
                </a:tc>
                <a:tc>
                  <a:txBody>
                    <a:bodyPr/>
                    <a:lstStyle/>
                    <a:p>
                      <a:pPr algn="ctr"/>
                      <a:r>
                        <a:rPr lang="en-US" sz="1050" dirty="0" smtClean="0">
                          <a:latin typeface="Cambria" panose="02040503050406030204" pitchFamily="18" charset="0"/>
                        </a:rPr>
                        <a:t>3/13(23%)</a:t>
                      </a:r>
                      <a:endParaRPr lang="en-US" sz="1050" dirty="0">
                        <a:latin typeface="Cambria" panose="02040503050406030204" pitchFamily="18" charset="0"/>
                      </a:endParaRPr>
                    </a:p>
                  </a:txBody>
                  <a:tcPr/>
                </a:tc>
                <a:tc>
                  <a:txBody>
                    <a:bodyPr/>
                    <a:lstStyle/>
                    <a:p>
                      <a:pPr algn="ctr"/>
                      <a:endParaRPr lang="en-US" sz="1050" dirty="0">
                        <a:latin typeface="Cambria" panose="02040503050406030204" pitchFamily="18" charset="0"/>
                      </a:endParaRPr>
                    </a:p>
                  </a:txBody>
                  <a:tcPr/>
                </a:tc>
                <a:tc>
                  <a:txBody>
                    <a:bodyPr/>
                    <a:lstStyle/>
                    <a:p>
                      <a:pPr algn="ctr"/>
                      <a:endParaRPr lang="en-US" sz="1050" dirty="0">
                        <a:latin typeface="Cambria" panose="02040503050406030204" pitchFamily="18" charset="0"/>
                      </a:endParaRPr>
                    </a:p>
                  </a:txBody>
                  <a:tcPr/>
                </a:tc>
              </a:tr>
            </a:tbl>
          </a:graphicData>
        </a:graphic>
      </p:graphicFrame>
    </p:spTree>
    <p:extLst>
      <p:ext uri="{BB962C8B-B14F-4D97-AF65-F5344CB8AC3E}">
        <p14:creationId xmlns:p14="http://schemas.microsoft.com/office/powerpoint/2010/main" val="1522412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975</Words>
  <Application>Microsoft Office PowerPoint</Application>
  <PresentationFormat>Custom</PresentationFormat>
  <Paragraphs>202</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Cambria</vt:lpstr>
      <vt:lpstr>Times New Roman</vt:lpstr>
      <vt:lpstr>Office Theme</vt:lpstr>
      <vt:lpstr>Influence of Continuous Medical Education on Surgical Mask Use during COVID 19 Pandemic among Health Care Workers in Ndhiwa Sub County Hospital Kenya, 2022</vt:lpstr>
      <vt:lpstr>Background</vt:lpstr>
      <vt:lpstr>Problem Statement</vt:lpstr>
      <vt:lpstr>Objective</vt:lpstr>
      <vt:lpstr>Methods</vt:lpstr>
      <vt:lpstr>Study Location Map</vt:lpstr>
      <vt:lpstr>Methods</vt:lpstr>
      <vt:lpstr>Methods</vt:lpstr>
      <vt:lpstr> Results </vt:lpstr>
      <vt:lpstr> Results </vt:lpstr>
      <vt:lpstr> Comparison of Pre &amp; Post IPC CME Results</vt:lpstr>
      <vt:lpstr>Conclusion </vt:lpstr>
      <vt:lpstr>Acknowledgments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2017-08-01T15:40:51Z</dcterms:created>
  <dcterms:modified xsi:type="dcterms:W3CDTF">2023-05-05T12:22:58Z</dcterms:modified>
</cp:coreProperties>
</file>